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charts/chartEx2.xml" ContentType="application/vnd.ms-office.chartex+xml"/>
  <Override PartName="/ppt/charts/style3.xml" ContentType="application/vnd.ms-office.chartstyle+xml"/>
  <Override PartName="/ppt/charts/colors3.xml" ContentType="application/vnd.ms-office.chartcolorstyle+xml"/>
  <Override PartName="/ppt/charts/chartEx3.xml" ContentType="application/vnd.ms-office.chartex+xml"/>
  <Override PartName="/ppt/charts/style4.xml" ContentType="application/vnd.ms-office.chartstyle+xml"/>
  <Override PartName="/ppt/charts/colors4.xml" ContentType="application/vnd.ms-office.chartcolorstyle+xml"/>
  <Override PartName="/ppt/charts/chartEx4.xml" ContentType="application/vnd.ms-office.chartex+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6.xml" ContentType="application/vnd.ms-office.chartstyle+xml"/>
  <Override PartName="/ppt/charts/colors6.xml" ContentType="application/vnd.ms-office.chartcolorstyle+xml"/>
  <Override PartName="/ppt/charts/chart3.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7.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8.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charts/chart9.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charts/chart10.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xml" ContentType="application/vnd.openxmlformats-officedocument.drawingml.chartshapes+xml"/>
  <Override PartName="/ppt/charts/chart1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2.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3.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4.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5.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2.xml" ContentType="application/vnd.openxmlformats-officedocument.presentationml.notesSlide+xml"/>
  <Override PartName="/ppt/charts/chart16.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3.xml" ContentType="application/vnd.openxmlformats-officedocument.presentationml.notesSlide+xml"/>
  <Override PartName="/ppt/charts/chart17.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18.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2.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9.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3.xml" ContentType="application/vnd.openxmlformats-officedocument.themeOverride+xml"/>
  <Override PartName="/ppt/charts/chart20.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4.xml" ContentType="application/vnd.openxmlformats-officedocument.themeOverride+xml"/>
  <Override PartName="/ppt/notesSlides/notesSlide26.xml" ContentType="application/vnd.openxmlformats-officedocument.presentationml.notesSlide+xml"/>
  <Override PartName="/ppt/charts/chartEx5.xml" ContentType="application/vnd.ms-office.chartex+xml"/>
  <Override PartName="/ppt/charts/style25.xml" ContentType="application/vnd.ms-office.chartstyle+xml"/>
  <Override PartName="/ppt/charts/colors25.xml" ContentType="application/vnd.ms-office.chartcolorstyle+xml"/>
  <Override PartName="/ppt/charts/chartEx6.xml" ContentType="application/vnd.ms-office.chartex+xml"/>
  <Override PartName="/ppt/charts/style26.xml" ContentType="application/vnd.ms-office.chartstyle+xml"/>
  <Override PartName="/ppt/charts/colors26.xml" ContentType="application/vnd.ms-office.chartcolorstyle+xml"/>
  <Override PartName="/ppt/charts/chartEx7.xml" ContentType="application/vnd.ms-office.chartex+xml"/>
  <Override PartName="/ppt/charts/style27.xml" ContentType="application/vnd.ms-office.chartstyle+xml"/>
  <Override PartName="/ppt/charts/colors27.xml" ContentType="application/vnd.ms-office.chartcolorstyle+xml"/>
  <Override PartName="/ppt/charts/chartEx8.xml" ContentType="application/vnd.ms-office.chartex+xml"/>
  <Override PartName="/ppt/charts/style28.xml" ContentType="application/vnd.ms-office.chartstyle+xml"/>
  <Override PartName="/ppt/charts/colors28.xml" ContentType="application/vnd.ms-office.chartcolorstyle+xml"/>
  <Override PartName="/ppt/notesSlides/notesSlide27.xml" ContentType="application/vnd.openxmlformats-officedocument.presentationml.notesSlide+xml"/>
  <Override PartName="/ppt/charts/chart21.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22.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23.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24.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5.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26.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27.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30.xml" ContentType="application/vnd.openxmlformats-officedocument.presentationml.notesSlide+xml"/>
  <Override PartName="/ppt/charts/chart28.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29.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1.xml" ContentType="application/vnd.openxmlformats-officedocument.presentationml.notesSlide+xml"/>
  <Override PartName="/ppt/charts/chart30.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1.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32.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33.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34.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35.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32.xml" ContentType="application/vnd.openxmlformats-officedocument.presentationml.notesSlide+xml"/>
  <Override PartName="/ppt/charts/chart36.xml" ContentType="application/vnd.openxmlformats-officedocument.drawingml.chart+xml"/>
  <Override PartName="/ppt/charts/style44.xml" ContentType="application/vnd.ms-office.chartstyle+xml"/>
  <Override PartName="/ppt/charts/colors44.xml" ContentType="application/vnd.ms-office.chartcolorstyle+xml"/>
  <Override PartName="/ppt/drawings/drawing3.xml" ContentType="application/vnd.openxmlformats-officedocument.drawingml.chartshapes+xml"/>
  <Override PartName="/ppt/notesSlides/notesSlide33.xml" ContentType="application/vnd.openxmlformats-officedocument.presentationml.notesSlide+xml"/>
  <Override PartName="/ppt/charts/chart37.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34.xml" ContentType="application/vnd.openxmlformats-officedocument.presentationml.notesSlide+xml"/>
  <Override PartName="/ppt/charts/chart38.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39.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35.xml" ContentType="application/vnd.openxmlformats-officedocument.presentationml.notesSlide+xml"/>
  <Override PartName="/ppt/charts/chart40.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36.xml" ContentType="application/vnd.openxmlformats-officedocument.presentationml.notesSlide+xml"/>
  <Override PartName="/ppt/charts/chartEx9.xml" ContentType="application/vnd.ms-office.chartex+xml"/>
  <Override PartName="/ppt/charts/style49.xml" ContentType="application/vnd.ms-office.chartstyle+xml"/>
  <Override PartName="/ppt/charts/colors49.xml" ContentType="application/vnd.ms-office.chartcolorstyle+xml"/>
  <Override PartName="/ppt/charts/chartEx10.xml" ContentType="application/vnd.ms-office.chartex+xml"/>
  <Override PartName="/ppt/charts/style50.xml" ContentType="application/vnd.ms-office.chartstyle+xml"/>
  <Override PartName="/ppt/charts/colors50.xml" ContentType="application/vnd.ms-office.chartcolorstyle+xml"/>
  <Override PartName="/ppt/charts/chartEx11.xml" ContentType="application/vnd.ms-office.chartex+xml"/>
  <Override PartName="/ppt/charts/style51.xml" ContentType="application/vnd.ms-office.chartstyle+xml"/>
  <Override PartName="/ppt/charts/colors51.xml" ContentType="application/vnd.ms-office.chartcolorstyle+xml"/>
  <Override PartName="/ppt/charts/chartEx12.xml" ContentType="application/vnd.ms-office.chartex+xml"/>
  <Override PartName="/ppt/charts/style52.xml" ContentType="application/vnd.ms-office.chartstyle+xml"/>
  <Override PartName="/ppt/charts/colors52.xml" ContentType="application/vnd.ms-office.chartcolorstyle+xml"/>
  <Override PartName="/ppt/charts/chartEx13.xml" ContentType="application/vnd.ms-office.chartex+xml"/>
  <Override PartName="/ppt/charts/style53.xml" ContentType="application/vnd.ms-office.chartstyle+xml"/>
  <Override PartName="/ppt/charts/colors53.xml" ContentType="application/vnd.ms-office.chartcolorstyle+xml"/>
  <Override PartName="/ppt/notesSlides/notesSlide37.xml" ContentType="application/vnd.openxmlformats-officedocument.presentationml.notesSlide+xml"/>
  <Override PartName="/ppt/charts/chart41.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42.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41.xml" ContentType="application/vnd.openxmlformats-officedocument.presentationml.notesSlide+xml"/>
  <Override PartName="/ppt/charts/chart43.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44.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45.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46.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47.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48.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49.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50.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51.xml" ContentType="application/vnd.openxmlformats-officedocument.drawingml.chart+xml"/>
  <Override PartName="/ppt/charts/style64.xml" ContentType="application/vnd.ms-office.chartstyle+xml"/>
  <Override PartName="/ppt/charts/colors64.xml" ContentType="application/vnd.ms-office.chartcolorstyl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2"/>
  </p:notesMasterIdLst>
  <p:sldIdLst>
    <p:sldId id="474" r:id="rId5"/>
    <p:sldId id="319" r:id="rId6"/>
    <p:sldId id="456" r:id="rId7"/>
    <p:sldId id="479" r:id="rId8"/>
    <p:sldId id="480" r:id="rId9"/>
    <p:sldId id="481" r:id="rId10"/>
    <p:sldId id="482" r:id="rId11"/>
    <p:sldId id="483" r:id="rId12"/>
    <p:sldId id="484" r:id="rId13"/>
    <p:sldId id="485" r:id="rId14"/>
    <p:sldId id="486" r:id="rId15"/>
    <p:sldId id="487" r:id="rId16"/>
    <p:sldId id="488" r:id="rId17"/>
    <p:sldId id="489" r:id="rId18"/>
    <p:sldId id="490" r:id="rId19"/>
    <p:sldId id="491" r:id="rId20"/>
    <p:sldId id="492" r:id="rId21"/>
    <p:sldId id="493" r:id="rId22"/>
    <p:sldId id="494" r:id="rId23"/>
    <p:sldId id="495" r:id="rId24"/>
    <p:sldId id="475" r:id="rId25"/>
    <p:sldId id="496" r:id="rId26"/>
    <p:sldId id="497" r:id="rId27"/>
    <p:sldId id="498" r:id="rId28"/>
    <p:sldId id="499" r:id="rId29"/>
    <p:sldId id="261" r:id="rId30"/>
    <p:sldId id="478" r:id="rId31"/>
    <p:sldId id="406" r:id="rId32"/>
    <p:sldId id="263" r:id="rId33"/>
    <p:sldId id="397" r:id="rId34"/>
    <p:sldId id="311" r:id="rId35"/>
    <p:sldId id="292" r:id="rId36"/>
    <p:sldId id="293" r:id="rId37"/>
    <p:sldId id="294" r:id="rId38"/>
    <p:sldId id="302" r:id="rId39"/>
    <p:sldId id="303" r:id="rId40"/>
    <p:sldId id="280" r:id="rId41"/>
    <p:sldId id="273" r:id="rId42"/>
    <p:sldId id="323" r:id="rId43"/>
    <p:sldId id="308" r:id="rId44"/>
    <p:sldId id="389" r:id="rId45"/>
    <p:sldId id="390" r:id="rId46"/>
    <p:sldId id="476" r:id="rId47"/>
    <p:sldId id="377" r:id="rId48"/>
    <p:sldId id="325" r:id="rId49"/>
    <p:sldId id="324" r:id="rId50"/>
    <p:sldId id="322" r:id="rId51"/>
    <p:sldId id="394" r:id="rId52"/>
    <p:sldId id="395" r:id="rId53"/>
    <p:sldId id="285" r:id="rId54"/>
    <p:sldId id="411" r:id="rId55"/>
    <p:sldId id="414" r:id="rId56"/>
    <p:sldId id="347" r:id="rId57"/>
    <p:sldId id="355" r:id="rId58"/>
    <p:sldId id="357" r:id="rId59"/>
    <p:sldId id="348" r:id="rId60"/>
    <p:sldId id="358" r:id="rId61"/>
    <p:sldId id="368" r:id="rId62"/>
    <p:sldId id="361" r:id="rId63"/>
    <p:sldId id="410" r:id="rId64"/>
    <p:sldId id="412" r:id="rId65"/>
    <p:sldId id="413" r:id="rId66"/>
    <p:sldId id="477" r:id="rId67"/>
    <p:sldId id="388" r:id="rId68"/>
    <p:sldId id="300" r:id="rId69"/>
    <p:sldId id="277" r:id="rId70"/>
    <p:sldId id="30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C7DC16-53F4-D8BB-F6CE-EA1224CB50E3}" name="Audrey Goodrick (Ketchum)" initials="AG(" userId="S::audrey.goodrick@ketchum.com::60bdf61f-eec6-405d-8ba3-2649a8f295dc" providerId="AD"/>
  <p188:author id="{AF2AA21B-CBA9-5539-1C27-DEA26E23DA58}" name="Julia Mellen (Ketchum)" initials="JM(" userId="S::julia.mellen@ketchum.com::0054d868-764b-4fed-a8b8-a623a3e0173d" providerId="AD"/>
  <p188:author id="{D3EB6936-1279-8B45-44D0-9ABF129218DE}" name="Mary Elizabeth Germaine (Ketchum)" initials="M(" userId="S::maryelizabeth.germaine@ketchum.com::0f428927-8ab8-49cf-9027-88419274c3de" providerId="AD"/>
  <p188:author id="{2907FA3B-E0E1-EC46-36C0-FCDE2FEEB6F1}" name="Joshua Quigley (Ketchum)" initials="JQ(" userId="S::joshua.quigley@ketchum.com::fa23b473-85e5-4109-997e-6b32a0508f2b" providerId="AD"/>
  <p188:author id="{CBF78D54-7F2E-753D-8C1D-D95B531318E9}" name="Lianne Di Ubaldi (Ketchum)" initials="LD" userId="S::lianne.diubaldi@ketchum.com::1aab9200-33ba-4872-8b0a-3a78046f4e2e" providerId="AD"/>
  <p188:author id="{E4BF3458-64BC-A090-569A-D7A978D12B07}" name="Lauren Hasse (Ketchum)" initials="LH(" userId="S::lauren.hasse@ketchum.com::f998826d-1142-4048-bb20-6dbbaee9ed43" providerId="AD"/>
  <p188:author id="{98BA455D-D1CD-7863-81D9-54B1B71F3E76}" name="Deborah Henderson (Ketchum)" initials="DH(" userId="S::deborah.henderson@ketchum.com::773881c8-ff46-45c1-8076-1abfd5cfabc3" providerId="AD"/>
  <p188:author id="{F3F61068-19AC-4ABE-4241-BAA61E4E32BC}" name="Alexa Brennan (Ketchum)" initials="AB(" userId="S::alexa.brennan@ketchum.com::9a5de89d-63f3-43a8-9815-610433ed3f9e" providerId="AD"/>
  <p188:author id="{33C06679-E989-FF68-B37B-573D4B250212}" name="Theresa Montoni (Ketchum)" initials="TM(" userId="S::theresa.montoni@ketchum.com::d986b10b-7f1b-47d1-a7e2-d13a564a4cd8" providerId="AD"/>
  <p188:author id="{7AA0E78E-A5D2-3539-DD17-E825D83F8CEB}" name="Hayley Sinclair (Ketchum)" initials="HS(" userId="S::hayley.sinclair@ketchum.com::4736cca6-dd65-42b8-a2e3-e87a1d12574f" providerId="AD"/>
  <p188:author id="{52A99BA5-733C-2BE2-5AE1-08EA413D6FAE}" name="Jeremy Guterl (Ketchum)" initials="JG(" userId="S::jeremy.guterl@ketchum.com::a98fd784-6b1c-4113-8f0e-9e6962db9ee3" providerId="AD"/>
  <p188:author id="{CA144FAB-53D7-9968-CC32-917B770AD16D}" name="Anna Culp (Ketchum)" initials="AC(" userId="S::anna.culp@ketchum.com::2b8c7325-a617-459a-aa47-873b2ba5c18e" providerId="AD"/>
  <p188:author id="{74E07FAD-30FC-883E-6265-61DB3D9DC17A}" name="Alexa Brennan (Ketchum)" initials="AB" userId="S::alexa.brennan@Ketchum.com::9a5de89d-63f3-43a8-9815-610433ed3f9e" providerId="AD"/>
  <p188:author id="{4E7D1CBF-50B4-12B8-D5D8-FC78A3B21634}" name="Emmy Whitford (Ketchum)" initials="E(" userId="S::emmy.whitford@ketchum.com::6b2d7598-e35f-41fd-9db0-75e6703a8638" providerId="AD"/>
  <p188:author id="{EE5BECC1-CECB-2E9E-5203-4DCE2A8C9604}" name="Kalatheeswar" initials="K" userId="S::kalatheeswar.ramadass@ketchum.com::03d3adfa-359a-4c83-9e0b-b27236fa24c1" providerId="AD"/>
  <p188:author id="{B57F1EC7-BEC8-9E53-FF1B-F32BBB0D4B14}" name="Julianna Colurciello (Ketchum)" initials="JC(" userId="S::julianna.colurciello@ketchum.com::aaa8f862-b933-4c3d-a63d-6e36445a0fda" providerId="AD"/>
  <p188:author id="{FD6942D7-4B06-DA3E-0F70-C39DA142E034}" name="Kathryn Penn (Ketchum)" initials="KP(" userId="S::kathryn.penn@ketchum.com::421b4a3b-5abd-4a35-8a0d-b4aa88b2b247" providerId="AD"/>
  <p188:author id="{B00D8FD8-EF1A-6FBD-E0C0-A21A0E72B7D5}" name="Alyson Barnes (Ketchum)" initials="A(" userId="S::alyson.barnes@ketchum.com::9583deb7-d69d-43e0-8801-490b13a68cd6" providerId="AD"/>
  <p188:author id="{70EC17E2-04EB-3A9A-C51B-FFD002362D04}" name="Jordan Levine (Ketchum)" initials="JL" userId="S::jordan.levine@ketchum.com::96b2998c-4e90-420e-a881-782df46980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8EAA"/>
    <a:srgbClr val="657D9D"/>
    <a:srgbClr val="000006"/>
    <a:srgbClr val="22BDD2"/>
    <a:srgbClr val="44546A"/>
    <a:srgbClr val="0066FF"/>
    <a:srgbClr val="5B9BD5"/>
    <a:srgbClr val="188594"/>
    <a:srgbClr val="1F4E7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3DC53-4D7E-495B-B063-8C1F44BB4D9E}" v="1" dt="2024-10-11T19:40:52.2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63" d="100"/>
          <a:sy n="63" d="100"/>
        </p:scale>
        <p:origin x="780"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2.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2.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3.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chartUserShapes" Target="../drawings/drawing3.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_rels/chartEx10.xml.rels><?xml version="1.0" encoding="UTF-8" standalone="yes"?>
<Relationships xmlns="http://schemas.openxmlformats.org/package/2006/relationships"><Relationship Id="rId3" Type="http://schemas.microsoft.com/office/2011/relationships/chartColorStyle" Target="colors50.xml"/><Relationship Id="rId2" Type="http://schemas.microsoft.com/office/2011/relationships/chartStyle" Target="style50.xml"/><Relationship Id="rId1" Type="http://schemas.openxmlformats.org/officeDocument/2006/relationships/package" Target="../embeddings/Microsoft_Excel_Worksheet49.xlsx"/></Relationships>
</file>

<file path=ppt/charts/_rels/chartEx11.xml.rels><?xml version="1.0" encoding="UTF-8" standalone="yes"?>
<Relationships xmlns="http://schemas.openxmlformats.org/package/2006/relationships"><Relationship Id="rId3" Type="http://schemas.microsoft.com/office/2011/relationships/chartColorStyle" Target="colors51.xml"/><Relationship Id="rId2" Type="http://schemas.microsoft.com/office/2011/relationships/chartStyle" Target="style51.xml"/><Relationship Id="rId1" Type="http://schemas.openxmlformats.org/officeDocument/2006/relationships/package" Target="../embeddings/Microsoft_Excel_Worksheet50.xlsx"/></Relationships>
</file>

<file path=ppt/charts/_rels/chartEx12.xml.rels><?xml version="1.0" encoding="UTF-8" standalone="yes"?>
<Relationships xmlns="http://schemas.openxmlformats.org/package/2006/relationships"><Relationship Id="rId3" Type="http://schemas.microsoft.com/office/2011/relationships/chartColorStyle" Target="colors52.xml"/><Relationship Id="rId2" Type="http://schemas.microsoft.com/office/2011/relationships/chartStyle" Target="style52.xml"/><Relationship Id="rId1" Type="http://schemas.openxmlformats.org/officeDocument/2006/relationships/package" Target="../embeddings/Microsoft_Excel_Worksheet51.xlsx"/></Relationships>
</file>

<file path=ppt/charts/_rels/chartEx13.xml.rels><?xml version="1.0" encoding="UTF-8" standalone="yes"?>
<Relationships xmlns="http://schemas.openxmlformats.org/package/2006/relationships"><Relationship Id="rId3" Type="http://schemas.microsoft.com/office/2011/relationships/chartColorStyle" Target="colors53.xml"/><Relationship Id="rId2" Type="http://schemas.microsoft.com/office/2011/relationships/chartStyle" Target="style53.xml"/><Relationship Id="rId1" Type="http://schemas.openxmlformats.org/officeDocument/2006/relationships/package" Target="../embeddings/Microsoft_Excel_Worksheet52.xlsx"/></Relationships>
</file>

<file path=ppt/charts/_rels/chartEx2.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2.xlsx"/></Relationships>
</file>

<file path=ppt/charts/_rels/chartEx3.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Microsoft_Excel_Worksheet3.xlsx"/></Relationships>
</file>

<file path=ppt/charts/_rels/chartEx4.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Microsoft_Excel_Worksheet4.xlsx"/></Relationships>
</file>

<file path=ppt/charts/_rels/chartEx5.xml.rels><?xml version="1.0" encoding="UTF-8" standalone="yes"?>
<Relationships xmlns="http://schemas.openxmlformats.org/package/2006/relationships"><Relationship Id="rId3" Type="http://schemas.microsoft.com/office/2011/relationships/chartColorStyle" Target="colors25.xml"/><Relationship Id="rId2" Type="http://schemas.microsoft.com/office/2011/relationships/chartStyle" Target="style25.xml"/><Relationship Id="rId1" Type="http://schemas.openxmlformats.org/officeDocument/2006/relationships/package" Target="../embeddings/Microsoft_Excel_Worksheet24.xlsx"/></Relationships>
</file>

<file path=ppt/charts/_rels/chartEx6.xml.rels><?xml version="1.0" encoding="UTF-8" standalone="yes"?>
<Relationships xmlns="http://schemas.openxmlformats.org/package/2006/relationships"><Relationship Id="rId3" Type="http://schemas.microsoft.com/office/2011/relationships/chartColorStyle" Target="colors26.xml"/><Relationship Id="rId2" Type="http://schemas.microsoft.com/office/2011/relationships/chartStyle" Target="style26.xml"/><Relationship Id="rId1" Type="http://schemas.openxmlformats.org/officeDocument/2006/relationships/package" Target="../embeddings/Microsoft_Excel_Worksheet25.xlsx"/></Relationships>
</file>

<file path=ppt/charts/_rels/chartEx7.xml.rels><?xml version="1.0" encoding="UTF-8" standalone="yes"?>
<Relationships xmlns="http://schemas.openxmlformats.org/package/2006/relationships"><Relationship Id="rId3" Type="http://schemas.microsoft.com/office/2011/relationships/chartColorStyle" Target="colors27.xml"/><Relationship Id="rId2" Type="http://schemas.microsoft.com/office/2011/relationships/chartStyle" Target="style27.xml"/><Relationship Id="rId1" Type="http://schemas.openxmlformats.org/officeDocument/2006/relationships/package" Target="../embeddings/Microsoft_Excel_Worksheet26.xlsx"/></Relationships>
</file>

<file path=ppt/charts/_rels/chartEx8.xml.rels><?xml version="1.0" encoding="UTF-8" standalone="yes"?>
<Relationships xmlns="http://schemas.openxmlformats.org/package/2006/relationships"><Relationship Id="rId3" Type="http://schemas.microsoft.com/office/2011/relationships/chartColorStyle" Target="colors28.xml"/><Relationship Id="rId2" Type="http://schemas.microsoft.com/office/2011/relationships/chartStyle" Target="style28.xml"/><Relationship Id="rId1" Type="http://schemas.openxmlformats.org/officeDocument/2006/relationships/package" Target="../embeddings/Microsoft_Excel_Worksheet27.xlsx"/></Relationships>
</file>

<file path=ppt/charts/_rels/chartEx9.xml.rels><?xml version="1.0" encoding="UTF-8" standalone="yes"?>
<Relationships xmlns="http://schemas.openxmlformats.org/package/2006/relationships"><Relationship Id="rId3" Type="http://schemas.microsoft.com/office/2011/relationships/chartColorStyle" Target="colors49.xml"/><Relationship Id="rId2" Type="http://schemas.microsoft.com/office/2011/relationships/chartStyle" Target="style49.xml"/><Relationship Id="rId1" Type="http://schemas.openxmlformats.org/officeDocument/2006/relationships/package" Target="../embeddings/Microsoft_Excel_Worksheet4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latin typeface="Arial Black" panose="020B0A04020102020204" pitchFamily="34" charset="0"/>
              </a:rPr>
              <a:t>General Population</a:t>
            </a:r>
            <a:r>
              <a:rPr lang="en-US" sz="2000" baseline="0">
                <a:latin typeface="Arial Black" panose="020B0A04020102020204" pitchFamily="34" charset="0"/>
              </a:rPr>
              <a:t> </a:t>
            </a:r>
            <a:endParaRPr lang="en-US" sz="2000">
              <a:latin typeface="Arial Black" panose="020B0A04020102020204" pitchFamily="34" charset="0"/>
            </a:endParaRPr>
          </a:p>
        </c:rich>
      </c:tx>
      <c:layout>
        <c:manualLayout>
          <c:xMode val="edge"/>
          <c:yMode val="edge"/>
          <c:x val="0.3577902344052511"/>
          <c:y val="3.898911120648198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
          <c:y val="0.15213261907747505"/>
          <c:w val="0.99613806405836991"/>
          <c:h val="0.62360550549932325"/>
        </c:manualLayout>
      </c:layout>
      <c:barChart>
        <c:barDir val="col"/>
        <c:grouping val="clustered"/>
        <c:varyColors val="0"/>
        <c:ser>
          <c:idx val="0"/>
          <c:order val="0"/>
          <c:tx>
            <c:strRef>
              <c:f>Sheet1!$B$1</c:f>
              <c:strCache>
                <c:ptCount val="1"/>
                <c:pt idx="0">
                  <c:v>2023</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familiarity</c:v>
                </c:pt>
                <c:pt idx="1">
                  <c:v>Positive opinion</c:v>
                </c:pt>
              </c:strCache>
            </c:strRef>
          </c:cat>
          <c:val>
            <c:numRef>
              <c:f>Sheet1!$B$2:$B$3</c:f>
              <c:numCache>
                <c:formatCode>0%</c:formatCode>
                <c:ptCount val="2"/>
                <c:pt idx="0">
                  <c:v>0.54</c:v>
                </c:pt>
                <c:pt idx="1">
                  <c:v>0.43</c:v>
                </c:pt>
              </c:numCache>
            </c:numRef>
          </c:val>
          <c:extLst>
            <c:ext xmlns:c16="http://schemas.microsoft.com/office/drawing/2014/chart" uri="{C3380CC4-5D6E-409C-BE32-E72D297353CC}">
              <c16:uniqueId val="{00000001-B4A6-4C6A-82D1-8D6046D86B6D}"/>
            </c:ext>
          </c:extLst>
        </c:ser>
        <c:ser>
          <c:idx val="1"/>
          <c:order val="1"/>
          <c:tx>
            <c:strRef>
              <c:f>Sheet1!$C$1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familiarity</c:v>
                </c:pt>
                <c:pt idx="1">
                  <c:v>Positive opinion</c:v>
                </c:pt>
              </c:strCache>
            </c:strRef>
          </c:cat>
          <c:val>
            <c:numRef>
              <c:f>Sheet1!$C$2:$C$3</c:f>
              <c:numCache>
                <c:formatCode>0%</c:formatCode>
                <c:ptCount val="2"/>
                <c:pt idx="0">
                  <c:v>0.57999999999999996</c:v>
                </c:pt>
                <c:pt idx="1">
                  <c:v>0.46</c:v>
                </c:pt>
              </c:numCache>
            </c:numRef>
          </c:val>
          <c:extLst>
            <c:ext xmlns:c16="http://schemas.microsoft.com/office/drawing/2014/chart" uri="{C3380CC4-5D6E-409C-BE32-E72D297353CC}">
              <c16:uniqueId val="{00000002-B4A6-4C6A-82D1-8D6046D86B6D}"/>
            </c:ext>
          </c:extLst>
        </c:ser>
        <c:dLbls>
          <c:dLblPos val="outEnd"/>
          <c:showLegendKey val="0"/>
          <c:showVal val="1"/>
          <c:showCatName val="0"/>
          <c:showSerName val="0"/>
          <c:showPercent val="0"/>
          <c:showBubbleSize val="0"/>
        </c:dLbls>
        <c:gapWidth val="200"/>
        <c:overlap val="-25"/>
        <c:axId val="1165998528"/>
        <c:axId val="1165997696"/>
      </c:barChart>
      <c:catAx>
        <c:axId val="11659985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165997696"/>
        <c:crosses val="autoZero"/>
        <c:auto val="1"/>
        <c:lblAlgn val="ctr"/>
        <c:lblOffset val="100"/>
        <c:noMultiLvlLbl val="0"/>
      </c:catAx>
      <c:valAx>
        <c:axId val="1165997696"/>
        <c:scaling>
          <c:orientation val="minMax"/>
          <c:max val="0.60000000000000009"/>
          <c:min val="0.4"/>
        </c:scaling>
        <c:delete val="1"/>
        <c:axPos val="l"/>
        <c:numFmt formatCode="0%" sourceLinked="1"/>
        <c:majorTickMark val="out"/>
        <c:minorTickMark val="none"/>
        <c:tickLblPos val="nextTo"/>
        <c:crossAx val="1165998528"/>
        <c:crossesAt val="1"/>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767512342495667E-2"/>
          <c:y val="0"/>
          <c:w val="0.9948529083310248"/>
          <c:h val="0.80769049822866135"/>
        </c:manualLayout>
      </c:layout>
      <c:barChart>
        <c:barDir val="bar"/>
        <c:grouping val="clustered"/>
        <c:varyColors val="0"/>
        <c:ser>
          <c:idx val="0"/>
          <c:order val="0"/>
          <c:tx>
            <c:strRef>
              <c:f>Sheet1!$C$1</c:f>
              <c:strCache>
                <c:ptCount val="1"/>
                <c:pt idx="0">
                  <c:v>Millennial Fish Eaters</c:v>
                </c:pt>
              </c:strCache>
            </c:strRef>
          </c:tx>
          <c:spPr>
            <a:solidFill>
              <a:srgbClr val="19BBD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Podcasts</c:v>
                </c:pt>
                <c:pt idx="1">
                  <c:v>Social media forums</c:v>
                </c:pt>
                <c:pt idx="2">
                  <c:v>Influencers on social media</c:v>
                </c:pt>
                <c:pt idx="3">
                  <c:v>Food Blogs</c:v>
                </c:pt>
                <c:pt idx="4">
                  <c:v>Social media </c:v>
                </c:pt>
                <c:pt idx="5">
                  <c:v>Recipe 
Websites</c:v>
                </c:pt>
                <c:pt idx="6">
                  <c:v>Documentaries</c:v>
                </c:pt>
              </c:strCache>
            </c:strRef>
          </c:cat>
          <c:val>
            <c:numRef>
              <c:f>Sheet1!$C$2:$C$8</c:f>
              <c:numCache>
                <c:formatCode>0%</c:formatCode>
                <c:ptCount val="7"/>
                <c:pt idx="0">
                  <c:v>0.12</c:v>
                </c:pt>
                <c:pt idx="1">
                  <c:v>0.13</c:v>
                </c:pt>
                <c:pt idx="2">
                  <c:v>0.15</c:v>
                </c:pt>
                <c:pt idx="3">
                  <c:v>0.22</c:v>
                </c:pt>
                <c:pt idx="4">
                  <c:v>0.23</c:v>
                </c:pt>
                <c:pt idx="5">
                  <c:v>0.27</c:v>
                </c:pt>
                <c:pt idx="6">
                  <c:v>0.31</c:v>
                </c:pt>
              </c:numCache>
            </c:numRef>
          </c:val>
          <c:extLst>
            <c:ext xmlns:c16="http://schemas.microsoft.com/office/drawing/2014/chart" uri="{C3380CC4-5D6E-409C-BE32-E72D297353CC}">
              <c16:uniqueId val="{00000000-4CF7-4E31-BF4C-D7FD17A2B70D}"/>
            </c:ext>
          </c:extLst>
        </c:ser>
        <c:dLbls>
          <c:dLblPos val="outEnd"/>
          <c:showLegendKey val="0"/>
          <c:showVal val="1"/>
          <c:showCatName val="0"/>
          <c:showSerName val="0"/>
          <c:showPercent val="0"/>
          <c:showBubbleSize val="0"/>
        </c:dLbls>
        <c:gapWidth val="100"/>
        <c:axId val="876868912"/>
        <c:axId val="874715280"/>
      </c:barChart>
      <c:catAx>
        <c:axId val="876868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74715280"/>
        <c:crosses val="autoZero"/>
        <c:auto val="0"/>
        <c:lblAlgn val="ctr"/>
        <c:lblOffset val="100"/>
        <c:noMultiLvlLbl val="0"/>
      </c:catAx>
      <c:valAx>
        <c:axId val="874715280"/>
        <c:scaling>
          <c:orientation val="minMax"/>
          <c:max val="1"/>
        </c:scaling>
        <c:delete val="1"/>
        <c:axPos val="b"/>
        <c:numFmt formatCode="0%" sourceLinked="1"/>
        <c:majorTickMark val="out"/>
        <c:minorTickMark val="none"/>
        <c:tickLblPos val="nextTo"/>
        <c:crossAx val="876868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69233831845789E-2"/>
          <c:y val="5.7892193712170123E-2"/>
          <c:w val="0.82477048971214095"/>
          <c:h val="0.88421561257565973"/>
        </c:manualLayout>
      </c:layout>
      <c:doughnutChart>
        <c:varyColors val="1"/>
        <c:ser>
          <c:idx val="0"/>
          <c:order val="0"/>
          <c:tx>
            <c:strRef>
              <c:f>Sheet1!$B$1</c:f>
              <c:strCache>
                <c:ptCount val="1"/>
                <c:pt idx="0">
                  <c:v>Sales</c:v>
                </c:pt>
              </c:strCache>
            </c:strRef>
          </c:tx>
          <c:dPt>
            <c:idx val="0"/>
            <c:bubble3D val="0"/>
            <c:spPr>
              <a:solidFill>
                <a:srgbClr val="19BBD1"/>
              </a:solidFill>
              <a:ln w="19050">
                <a:solidFill>
                  <a:schemeClr val="lt1"/>
                </a:solidFill>
              </a:ln>
              <a:effectLst/>
            </c:spPr>
            <c:extLst>
              <c:ext xmlns:c16="http://schemas.microsoft.com/office/drawing/2014/chart" uri="{C3380CC4-5D6E-409C-BE32-E72D297353CC}">
                <c16:uniqueId val="{00000001-2E95-4C97-BBC8-465EC4436B78}"/>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3-2E95-4C97-BBC8-465EC4436B78}"/>
              </c:ext>
            </c:extLst>
          </c:dPt>
          <c:cat>
            <c:strRef>
              <c:f>Sheet1!$A$2:$A$3</c:f>
              <c:strCache>
                <c:ptCount val="2"/>
                <c:pt idx="0">
                  <c:v>1st Qtr</c:v>
                </c:pt>
                <c:pt idx="1">
                  <c:v>2nd Qtr</c:v>
                </c:pt>
              </c:strCache>
            </c:strRef>
          </c:cat>
          <c:val>
            <c:numRef>
              <c:f>Sheet1!$B$2:$B$3</c:f>
              <c:numCache>
                <c:formatCode>0%</c:formatCode>
                <c:ptCount val="2"/>
                <c:pt idx="0">
                  <c:v>0.74</c:v>
                </c:pt>
                <c:pt idx="1">
                  <c:v>0.26</c:v>
                </c:pt>
              </c:numCache>
            </c:numRef>
          </c:val>
          <c:extLst>
            <c:ext xmlns:c16="http://schemas.microsoft.com/office/drawing/2014/chart" uri="{C3380CC4-5D6E-409C-BE32-E72D297353CC}">
              <c16:uniqueId val="{00000004-2E95-4C97-BBC8-465EC4436B7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69233831845789E-2"/>
          <c:y val="5.7892193712170123E-2"/>
          <c:w val="0.82477048971214095"/>
          <c:h val="0.88421561257565973"/>
        </c:manualLayout>
      </c:layout>
      <c:doughnutChart>
        <c:varyColors val="1"/>
        <c:ser>
          <c:idx val="0"/>
          <c:order val="0"/>
          <c:tx>
            <c:strRef>
              <c:f>Sheet1!$B$1</c:f>
              <c:strCache>
                <c:ptCount val="1"/>
                <c:pt idx="0">
                  <c:v>Sales</c:v>
                </c:pt>
              </c:strCache>
            </c:strRef>
          </c:tx>
          <c:dPt>
            <c:idx val="0"/>
            <c:bubble3D val="0"/>
            <c:spPr>
              <a:solidFill>
                <a:srgbClr val="188594"/>
              </a:solidFill>
              <a:ln w="19050">
                <a:solidFill>
                  <a:schemeClr val="lt1"/>
                </a:solidFill>
              </a:ln>
              <a:effectLst/>
            </c:spPr>
            <c:extLst>
              <c:ext xmlns:c16="http://schemas.microsoft.com/office/drawing/2014/chart" uri="{C3380CC4-5D6E-409C-BE32-E72D297353CC}">
                <c16:uniqueId val="{00000001-C4B0-4154-B0FA-3FB5FC118574}"/>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3-C4B0-4154-B0FA-3FB5FC118574}"/>
              </c:ext>
            </c:extLst>
          </c:dPt>
          <c:cat>
            <c:strRef>
              <c:f>Sheet1!$A$2:$A$3</c:f>
              <c:strCache>
                <c:ptCount val="2"/>
                <c:pt idx="0">
                  <c:v>1st Qtr</c:v>
                </c:pt>
                <c:pt idx="1">
                  <c:v>2nd Qtr</c:v>
                </c:pt>
              </c:strCache>
            </c:strRef>
          </c:cat>
          <c:val>
            <c:numRef>
              <c:f>Sheet1!$B$2:$B$3</c:f>
              <c:numCache>
                <c:formatCode>0%</c:formatCode>
                <c:ptCount val="2"/>
                <c:pt idx="0">
                  <c:v>0.55000000000000004</c:v>
                </c:pt>
                <c:pt idx="1">
                  <c:v>0.44999999999999996</c:v>
                </c:pt>
              </c:numCache>
            </c:numRef>
          </c:val>
          <c:extLst>
            <c:ext xmlns:c16="http://schemas.microsoft.com/office/drawing/2014/chart" uri="{C3380CC4-5D6E-409C-BE32-E72D297353CC}">
              <c16:uniqueId val="{00000004-C4B0-4154-B0FA-3FB5FC11857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94485835061826E-2"/>
          <c:y val="7.7802797736934257E-2"/>
          <c:w val="0.9305048228909778"/>
          <c:h val="0.62311054671277388"/>
        </c:manualLayout>
      </c:layout>
      <c:barChart>
        <c:barDir val="col"/>
        <c:grouping val="clustered"/>
        <c:varyColors val="0"/>
        <c:ser>
          <c:idx val="0"/>
          <c:order val="0"/>
          <c:tx>
            <c:strRef>
              <c:f>Sheet1!$B$1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Surimi Seafood</c:v>
                </c:pt>
                <c:pt idx="1">
                  <c:v>Imitation Crab</c:v>
                </c:pt>
              </c:strCache>
            </c:strRef>
          </c:cat>
          <c:val>
            <c:numRef>
              <c:f>Sheet1!$B$2:$B$3</c:f>
              <c:numCache>
                <c:formatCode>0%</c:formatCode>
                <c:ptCount val="2"/>
                <c:pt idx="0">
                  <c:v>0.27</c:v>
                </c:pt>
                <c:pt idx="1">
                  <c:v>0.75</c:v>
                </c:pt>
              </c:numCache>
            </c:numRef>
          </c:val>
          <c:extLst>
            <c:ext xmlns:c16="http://schemas.microsoft.com/office/drawing/2014/chart" uri="{C3380CC4-5D6E-409C-BE32-E72D297353CC}">
              <c16:uniqueId val="{00000000-4306-435B-A528-DF5E81FDDC14}"/>
            </c:ext>
          </c:extLst>
        </c:ser>
        <c:dLbls>
          <c:dLblPos val="outEnd"/>
          <c:showLegendKey val="0"/>
          <c:showVal val="1"/>
          <c:showCatName val="0"/>
          <c:showSerName val="0"/>
          <c:showPercent val="0"/>
          <c:showBubbleSize val="0"/>
        </c:dLbls>
        <c:gapWidth val="50"/>
        <c:axId val="1698719519"/>
        <c:axId val="1698737823"/>
      </c:barChart>
      <c:catAx>
        <c:axId val="169871951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698737823"/>
        <c:crosses val="autoZero"/>
        <c:auto val="1"/>
        <c:lblAlgn val="ctr"/>
        <c:lblOffset val="100"/>
        <c:noMultiLvlLbl val="0"/>
      </c:catAx>
      <c:valAx>
        <c:axId val="1698737823"/>
        <c:scaling>
          <c:orientation val="minMax"/>
          <c:max val="1"/>
        </c:scaling>
        <c:delete val="1"/>
        <c:axPos val="l"/>
        <c:numFmt formatCode="0%" sourceLinked="1"/>
        <c:majorTickMark val="out"/>
        <c:minorTickMark val="none"/>
        <c:tickLblPos val="nextTo"/>
        <c:crossAx val="16987195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94485835061826E-2"/>
          <c:y val="7.7802797736934257E-2"/>
          <c:w val="0.95251392898194387"/>
          <c:h val="0.62311054671277388"/>
        </c:manualLayout>
      </c:layout>
      <c:barChart>
        <c:barDir val="col"/>
        <c:grouping val="clustered"/>
        <c:varyColors val="0"/>
        <c:ser>
          <c:idx val="0"/>
          <c:order val="0"/>
          <c:tx>
            <c:strRef>
              <c:f>Sheet1!$B$1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Surimi Seafood</c:v>
                </c:pt>
                <c:pt idx="1">
                  <c:v>Imitation Crab</c:v>
                </c:pt>
              </c:strCache>
            </c:strRef>
          </c:cat>
          <c:val>
            <c:numRef>
              <c:f>Sheet1!$B$2:$B$3</c:f>
              <c:numCache>
                <c:formatCode>0%</c:formatCode>
                <c:ptCount val="2"/>
                <c:pt idx="0">
                  <c:v>0.69</c:v>
                </c:pt>
                <c:pt idx="1">
                  <c:v>0.49</c:v>
                </c:pt>
              </c:numCache>
            </c:numRef>
          </c:val>
          <c:extLst>
            <c:ext xmlns:c16="http://schemas.microsoft.com/office/drawing/2014/chart" uri="{C3380CC4-5D6E-409C-BE32-E72D297353CC}">
              <c16:uniqueId val="{00000000-559F-4489-8337-2B283A5A85EE}"/>
            </c:ext>
          </c:extLst>
        </c:ser>
        <c:dLbls>
          <c:dLblPos val="outEnd"/>
          <c:showLegendKey val="0"/>
          <c:showVal val="1"/>
          <c:showCatName val="0"/>
          <c:showSerName val="0"/>
          <c:showPercent val="0"/>
          <c:showBubbleSize val="0"/>
        </c:dLbls>
        <c:gapWidth val="50"/>
        <c:axId val="1698719519"/>
        <c:axId val="1698737823"/>
      </c:barChart>
      <c:catAx>
        <c:axId val="169871951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698737823"/>
        <c:crosses val="autoZero"/>
        <c:auto val="1"/>
        <c:lblAlgn val="ctr"/>
        <c:lblOffset val="100"/>
        <c:noMultiLvlLbl val="0"/>
      </c:catAx>
      <c:valAx>
        <c:axId val="1698737823"/>
        <c:scaling>
          <c:orientation val="minMax"/>
          <c:max val="1"/>
        </c:scaling>
        <c:delete val="1"/>
        <c:axPos val="l"/>
        <c:numFmt formatCode="0%" sourceLinked="1"/>
        <c:majorTickMark val="out"/>
        <c:minorTickMark val="none"/>
        <c:tickLblPos val="nextTo"/>
        <c:crossAx val="16987195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69233831845789E-2"/>
          <c:y val="5.7892193712170123E-2"/>
          <c:w val="0.82477048971214095"/>
          <c:h val="0.88421561257565973"/>
        </c:manualLayout>
      </c:layout>
      <c:doughnutChart>
        <c:varyColors val="1"/>
        <c:ser>
          <c:idx val="0"/>
          <c:order val="0"/>
          <c:tx>
            <c:strRef>
              <c:f>Sheet1!$B$1</c:f>
              <c:strCache>
                <c:ptCount val="1"/>
                <c:pt idx="0">
                  <c:v>Sales</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1-772F-465C-AA0B-F62219425B43}"/>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3-772F-465C-AA0B-F62219425B43}"/>
              </c:ext>
            </c:extLst>
          </c:dPt>
          <c:cat>
            <c:strRef>
              <c:f>Sheet1!$A$2:$A$3</c:f>
              <c:strCache>
                <c:ptCount val="2"/>
                <c:pt idx="0">
                  <c:v>1st Qtr</c:v>
                </c:pt>
                <c:pt idx="1">
                  <c:v>2nd Qtr</c:v>
                </c:pt>
              </c:strCache>
            </c:strRef>
          </c:cat>
          <c:val>
            <c:numRef>
              <c:f>Sheet1!$B$2:$B$3</c:f>
              <c:numCache>
                <c:formatCode>0%</c:formatCode>
                <c:ptCount val="2"/>
                <c:pt idx="0">
                  <c:v>0.24</c:v>
                </c:pt>
                <c:pt idx="1">
                  <c:v>0.76</c:v>
                </c:pt>
              </c:numCache>
            </c:numRef>
          </c:val>
          <c:extLst>
            <c:ext xmlns:c16="http://schemas.microsoft.com/office/drawing/2014/chart" uri="{C3380CC4-5D6E-409C-BE32-E72D297353CC}">
              <c16:uniqueId val="{00000004-772F-465C-AA0B-F62219425B4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327570751764594E-2"/>
          <c:y val="0.12854533711783583"/>
          <c:w val="0.96470338151651913"/>
          <c:h val="0.63715871520775769"/>
        </c:manualLayout>
      </c:layout>
      <c:barChart>
        <c:barDir val="col"/>
        <c:grouping val="clustered"/>
        <c:varyColors val="0"/>
        <c:ser>
          <c:idx val="2"/>
          <c:order val="0"/>
          <c:tx>
            <c:strRef>
              <c:f>Sheet1!$B$1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Is quick and easy to prepare</c:v>
                </c:pt>
                <c:pt idx="1">
                  <c:v>Is an alternative to crab</c:v>
                </c:pt>
                <c:pt idx="2">
                  <c:v>Is an affordable alternative to crab</c:v>
                </c:pt>
                <c:pt idx="3">
                  <c:v>Can be used in a variety of dishes</c:v>
                </c:pt>
                <c:pt idx="4">
                  <c:v>Is available where I shop</c:v>
                </c:pt>
              </c:strCache>
            </c:strRef>
          </c:cat>
          <c:val>
            <c:numRef>
              <c:f>Sheet1!$B$2:$B$6</c:f>
              <c:numCache>
                <c:formatCode>0%</c:formatCode>
                <c:ptCount val="5"/>
                <c:pt idx="0">
                  <c:v>0.64</c:v>
                </c:pt>
                <c:pt idx="1">
                  <c:v>0.64</c:v>
                </c:pt>
                <c:pt idx="2">
                  <c:v>0.64</c:v>
                </c:pt>
                <c:pt idx="3">
                  <c:v>0.64</c:v>
                </c:pt>
                <c:pt idx="4">
                  <c:v>0.63</c:v>
                </c:pt>
              </c:numCache>
            </c:numRef>
          </c:val>
          <c:extLst>
            <c:ext xmlns:c16="http://schemas.microsoft.com/office/drawing/2014/chart" uri="{C3380CC4-5D6E-409C-BE32-E72D297353CC}">
              <c16:uniqueId val="{00000008-7685-47E4-9FEF-2D1538363A31}"/>
            </c:ext>
          </c:extLst>
        </c:ser>
        <c:dLbls>
          <c:dLblPos val="outEnd"/>
          <c:showLegendKey val="0"/>
          <c:showVal val="1"/>
          <c:showCatName val="0"/>
          <c:showSerName val="0"/>
          <c:showPercent val="0"/>
          <c:showBubbleSize val="0"/>
        </c:dLbls>
        <c:gapWidth val="100"/>
        <c:axId val="876868912"/>
        <c:axId val="874715280"/>
      </c:barChart>
      <c:catAx>
        <c:axId val="8768689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74715280"/>
        <c:crosses val="autoZero"/>
        <c:auto val="0"/>
        <c:lblAlgn val="ctr"/>
        <c:lblOffset val="100"/>
        <c:noMultiLvlLbl val="0"/>
      </c:catAx>
      <c:valAx>
        <c:axId val="874715280"/>
        <c:scaling>
          <c:orientation val="minMax"/>
          <c:max val="1"/>
          <c:min val="0"/>
        </c:scaling>
        <c:delete val="1"/>
        <c:axPos val="l"/>
        <c:numFmt formatCode="0%" sourceLinked="1"/>
        <c:majorTickMark val="out"/>
        <c:minorTickMark val="none"/>
        <c:tickLblPos val="nextTo"/>
        <c:crossAx val="876868912"/>
        <c:crosses val="autoZero"/>
        <c:crossBetween val="between"/>
        <c:majorUnit val="1.0000000000000002E-2"/>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327570751764594E-2"/>
          <c:y val="8.250839090427893E-2"/>
          <c:w val="0.96470338151651913"/>
          <c:h val="0.64494145603719299"/>
        </c:manualLayout>
      </c:layout>
      <c:barChart>
        <c:barDir val="col"/>
        <c:grouping val="clustered"/>
        <c:varyColors val="0"/>
        <c:ser>
          <c:idx val="2"/>
          <c:order val="0"/>
          <c:tx>
            <c:strRef>
              <c:f>Sheet1!$B$1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Knowing it is made from real seafood/fish</c:v>
                </c:pt>
                <c:pt idx="1">
                  <c:v>Knowing the health benefits</c:v>
                </c:pt>
                <c:pt idx="2">
                  <c:v>Knowing it is made from Wild Alaska Pollock</c:v>
                </c:pt>
                <c:pt idx="3">
                  <c:v>Knowing how to cook/prepare it</c:v>
                </c:pt>
                <c:pt idx="4">
                  <c:v>Knowing it was made with natural food coloring</c:v>
                </c:pt>
              </c:strCache>
            </c:strRef>
          </c:cat>
          <c:val>
            <c:numRef>
              <c:f>Sheet1!$B$2:$B$6</c:f>
              <c:numCache>
                <c:formatCode>0%</c:formatCode>
                <c:ptCount val="5"/>
                <c:pt idx="0">
                  <c:v>0.28999999999999998</c:v>
                </c:pt>
                <c:pt idx="1">
                  <c:v>0.27</c:v>
                </c:pt>
                <c:pt idx="2">
                  <c:v>0.22</c:v>
                </c:pt>
                <c:pt idx="3">
                  <c:v>0.16</c:v>
                </c:pt>
                <c:pt idx="4">
                  <c:v>0.14000000000000001</c:v>
                </c:pt>
              </c:numCache>
            </c:numRef>
          </c:val>
          <c:extLst>
            <c:ext xmlns:c16="http://schemas.microsoft.com/office/drawing/2014/chart" uri="{C3380CC4-5D6E-409C-BE32-E72D297353CC}">
              <c16:uniqueId val="{00000000-B343-483E-A2DE-62C5C9A2A1FB}"/>
            </c:ext>
          </c:extLst>
        </c:ser>
        <c:dLbls>
          <c:dLblPos val="outEnd"/>
          <c:showLegendKey val="0"/>
          <c:showVal val="1"/>
          <c:showCatName val="0"/>
          <c:showSerName val="0"/>
          <c:showPercent val="0"/>
          <c:showBubbleSize val="0"/>
        </c:dLbls>
        <c:gapWidth val="100"/>
        <c:axId val="876868912"/>
        <c:axId val="874715280"/>
      </c:barChart>
      <c:catAx>
        <c:axId val="87686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74715280"/>
        <c:crosses val="autoZero"/>
        <c:auto val="0"/>
        <c:lblAlgn val="ctr"/>
        <c:lblOffset val="100"/>
        <c:noMultiLvlLbl val="0"/>
      </c:catAx>
      <c:valAx>
        <c:axId val="874715280"/>
        <c:scaling>
          <c:orientation val="minMax"/>
        </c:scaling>
        <c:delete val="1"/>
        <c:axPos val="l"/>
        <c:numFmt formatCode="0%" sourceLinked="1"/>
        <c:majorTickMark val="none"/>
        <c:minorTickMark val="none"/>
        <c:tickLblPos val="nextTo"/>
        <c:crossAx val="87686891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327570751764594E-2"/>
          <c:y val="6.1642244403846025E-2"/>
          <c:w val="0.96006290063457533"/>
          <c:h val="0.69400530546710126"/>
        </c:manualLayout>
      </c:layout>
      <c:barChart>
        <c:barDir val="col"/>
        <c:grouping val="clustered"/>
        <c:varyColors val="0"/>
        <c:ser>
          <c:idx val="2"/>
          <c:order val="0"/>
          <c:tx>
            <c:strRef>
              <c:f>Sheet1!$B$1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 prefer to eat real fish/seafood</c:v>
                </c:pt>
                <c:pt idx="1">
                  <c:v>I don't like imitation food</c:v>
                </c:pt>
                <c:pt idx="2">
                  <c:v>I don't think about buying it</c:v>
                </c:pt>
                <c:pt idx="3">
                  <c:v>I don’t like the taste</c:v>
                </c:pt>
                <c:pt idx="4">
                  <c:v>I don't like the texture</c:v>
                </c:pt>
                <c:pt idx="5">
                  <c:v>I am unsure of what the product is</c:v>
                </c:pt>
                <c:pt idx="6">
                  <c:v>I don't like to eat foods with food coloring</c:v>
                </c:pt>
              </c:strCache>
            </c:strRef>
          </c:cat>
          <c:val>
            <c:numRef>
              <c:f>Sheet1!$B$2:$B$8</c:f>
              <c:numCache>
                <c:formatCode>0%</c:formatCode>
                <c:ptCount val="7"/>
                <c:pt idx="0">
                  <c:v>0.5</c:v>
                </c:pt>
                <c:pt idx="1">
                  <c:v>0.48</c:v>
                </c:pt>
                <c:pt idx="2">
                  <c:v>0.3</c:v>
                </c:pt>
                <c:pt idx="3">
                  <c:v>0.27</c:v>
                </c:pt>
                <c:pt idx="4">
                  <c:v>0.21</c:v>
                </c:pt>
                <c:pt idx="5">
                  <c:v>0.17</c:v>
                </c:pt>
                <c:pt idx="6">
                  <c:v>0.17</c:v>
                </c:pt>
              </c:numCache>
            </c:numRef>
          </c:val>
          <c:extLst>
            <c:ext xmlns:c16="http://schemas.microsoft.com/office/drawing/2014/chart" uri="{C3380CC4-5D6E-409C-BE32-E72D297353CC}">
              <c16:uniqueId val="{00000000-0F94-4FA1-80F2-70B21ED27B0D}"/>
            </c:ext>
          </c:extLst>
        </c:ser>
        <c:dLbls>
          <c:dLblPos val="outEnd"/>
          <c:showLegendKey val="0"/>
          <c:showVal val="1"/>
          <c:showCatName val="0"/>
          <c:showSerName val="0"/>
          <c:showPercent val="0"/>
          <c:showBubbleSize val="0"/>
        </c:dLbls>
        <c:gapWidth val="100"/>
        <c:axId val="876868912"/>
        <c:axId val="874715280"/>
      </c:barChart>
      <c:catAx>
        <c:axId val="8768689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74715280"/>
        <c:crosses val="autoZero"/>
        <c:auto val="0"/>
        <c:lblAlgn val="ctr"/>
        <c:lblOffset val="100"/>
        <c:noMultiLvlLbl val="0"/>
      </c:catAx>
      <c:valAx>
        <c:axId val="874715280"/>
        <c:scaling>
          <c:orientation val="minMax"/>
        </c:scaling>
        <c:delete val="1"/>
        <c:axPos val="l"/>
        <c:numFmt formatCode="0%" sourceLinked="1"/>
        <c:majorTickMark val="out"/>
        <c:minorTickMark val="none"/>
        <c:tickLblPos val="nextTo"/>
        <c:crossAx val="87686891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a:latin typeface="Arial Black" panose="020B0A04020102020204" pitchFamily="34" charset="0"/>
              </a:rPr>
              <a:t>General Population</a:t>
            </a:r>
            <a:r>
              <a:rPr lang="en-US" sz="1100" baseline="0">
                <a:latin typeface="Arial Black" panose="020B0A04020102020204" pitchFamily="34" charset="0"/>
              </a:rPr>
              <a:t> </a:t>
            </a:r>
            <a:endParaRPr lang="en-US" sz="1100">
              <a:latin typeface="Arial Black" panose="020B0A04020102020204" pitchFamily="34" charset="0"/>
            </a:endParaRPr>
          </a:p>
        </c:rich>
      </c:tx>
      <c:layout>
        <c:manualLayout>
          <c:xMode val="edge"/>
          <c:yMode val="edge"/>
          <c:x val="0.3825267390765818"/>
          <c:y val="0"/>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017366320530843E-2"/>
          <c:y val="0.15213261907747505"/>
          <c:w val="0.87873723341597287"/>
          <c:h val="0.62360550549932325"/>
        </c:manualLayout>
      </c:layout>
      <c:barChart>
        <c:barDir val="col"/>
        <c:grouping val="clustered"/>
        <c:varyColors val="0"/>
        <c:ser>
          <c:idx val="0"/>
          <c:order val="0"/>
          <c:tx>
            <c:strRef>
              <c:f>Sheet1!$B$1</c:f>
              <c:strCache>
                <c:ptCount val="1"/>
                <c:pt idx="0">
                  <c:v>2019</c:v>
                </c:pt>
              </c:strCache>
            </c:strRef>
          </c:tx>
          <c:spPr>
            <a:solidFill>
              <a:srgbClr val="22BDD2"/>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DF3B-48A7-A2CF-22AC5555116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familiarity</c:v>
                </c:pt>
                <c:pt idx="1">
                  <c:v>Positive opinion</c:v>
                </c:pt>
              </c:strCache>
            </c:strRef>
          </c:cat>
          <c:val>
            <c:numRef>
              <c:f>Sheet1!$B$2:$B$3</c:f>
              <c:numCache>
                <c:formatCode>General</c:formatCode>
                <c:ptCount val="2"/>
                <c:pt idx="0" formatCode="0%">
                  <c:v>0.52</c:v>
                </c:pt>
                <c:pt idx="1">
                  <c:v>0</c:v>
                </c:pt>
              </c:numCache>
            </c:numRef>
          </c:val>
          <c:extLst>
            <c:ext xmlns:c16="http://schemas.microsoft.com/office/drawing/2014/chart" uri="{C3380CC4-5D6E-409C-BE32-E72D297353CC}">
              <c16:uniqueId val="{00000002-DF3B-48A7-A2CF-22AC55551168}"/>
            </c:ext>
          </c:extLst>
        </c:ser>
        <c:ser>
          <c:idx val="1"/>
          <c:order val="1"/>
          <c:tx>
            <c:strRef>
              <c:f>Sheet1!$C$1</c:f>
              <c:strCache>
                <c:ptCount val="1"/>
                <c:pt idx="0">
                  <c:v>2020</c:v>
                </c:pt>
              </c:strCache>
            </c:strRef>
          </c:tx>
          <c:spPr>
            <a:solidFill>
              <a:srgbClr val="4472C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familiarity</c:v>
                </c:pt>
                <c:pt idx="1">
                  <c:v>Positive opinion</c:v>
                </c:pt>
              </c:strCache>
            </c:strRef>
          </c:cat>
          <c:val>
            <c:numRef>
              <c:f>Sheet1!$C$2:$C$3</c:f>
              <c:numCache>
                <c:formatCode>0%</c:formatCode>
                <c:ptCount val="2"/>
                <c:pt idx="0">
                  <c:v>0.55000000000000004</c:v>
                </c:pt>
                <c:pt idx="1">
                  <c:v>0.48</c:v>
                </c:pt>
              </c:numCache>
            </c:numRef>
          </c:val>
          <c:extLst>
            <c:ext xmlns:c16="http://schemas.microsoft.com/office/drawing/2014/chart" uri="{C3380CC4-5D6E-409C-BE32-E72D297353CC}">
              <c16:uniqueId val="{00000003-DF3B-48A7-A2CF-22AC55551168}"/>
            </c:ext>
          </c:extLst>
        </c:ser>
        <c:ser>
          <c:idx val="2"/>
          <c:order val="2"/>
          <c:tx>
            <c:strRef>
              <c:f>Sheet1!$D$1</c:f>
              <c:strCache>
                <c:ptCount val="1"/>
                <c:pt idx="0">
                  <c:v>2021</c:v>
                </c:pt>
              </c:strCache>
            </c:strRef>
          </c:tx>
          <c:spPr>
            <a:solidFill>
              <a:srgbClr val="70AD4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familiarity</c:v>
                </c:pt>
                <c:pt idx="1">
                  <c:v>Positive opinion</c:v>
                </c:pt>
              </c:strCache>
            </c:strRef>
          </c:cat>
          <c:val>
            <c:numRef>
              <c:f>Sheet1!$D$2:$D$3</c:f>
              <c:numCache>
                <c:formatCode>0%</c:formatCode>
                <c:ptCount val="2"/>
                <c:pt idx="0">
                  <c:v>0.54</c:v>
                </c:pt>
                <c:pt idx="1">
                  <c:v>0.46</c:v>
                </c:pt>
              </c:numCache>
            </c:numRef>
          </c:val>
          <c:extLst>
            <c:ext xmlns:c16="http://schemas.microsoft.com/office/drawing/2014/chart" uri="{C3380CC4-5D6E-409C-BE32-E72D297353CC}">
              <c16:uniqueId val="{00000004-DF3B-48A7-A2CF-22AC55551168}"/>
            </c:ext>
          </c:extLst>
        </c:ser>
        <c:ser>
          <c:idx val="3"/>
          <c:order val="3"/>
          <c:tx>
            <c:strRef>
              <c:f>Sheet1!$E$1</c:f>
              <c:strCache>
                <c:ptCount val="1"/>
                <c:pt idx="0">
                  <c:v>2022</c:v>
                </c:pt>
              </c:strCache>
            </c:strRef>
          </c:tx>
          <c:spPr>
            <a:solidFill>
              <a:srgbClr val="44546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familiarity</c:v>
                </c:pt>
                <c:pt idx="1">
                  <c:v>Positive opinion</c:v>
                </c:pt>
              </c:strCache>
            </c:strRef>
          </c:cat>
          <c:val>
            <c:numRef>
              <c:f>Sheet1!$E$2:$E$3</c:f>
              <c:numCache>
                <c:formatCode>0%</c:formatCode>
                <c:ptCount val="2"/>
                <c:pt idx="0">
                  <c:v>0.56000000000000005</c:v>
                </c:pt>
                <c:pt idx="1">
                  <c:v>0.48</c:v>
                </c:pt>
              </c:numCache>
            </c:numRef>
          </c:val>
          <c:extLst>
            <c:ext xmlns:c16="http://schemas.microsoft.com/office/drawing/2014/chart" uri="{C3380CC4-5D6E-409C-BE32-E72D297353CC}">
              <c16:uniqueId val="{00000006-DF3B-48A7-A2CF-22AC55551168}"/>
            </c:ext>
          </c:extLst>
        </c:ser>
        <c:ser>
          <c:idx val="4"/>
          <c:order val="4"/>
          <c:tx>
            <c:strRef>
              <c:f>Sheet1!$F$1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familiarity</c:v>
                </c:pt>
                <c:pt idx="1">
                  <c:v>Positive opinion</c:v>
                </c:pt>
              </c:strCache>
            </c:strRef>
          </c:cat>
          <c:val>
            <c:numRef>
              <c:f>Sheet1!$F$2:$F$3</c:f>
              <c:numCache>
                <c:formatCode>0%</c:formatCode>
                <c:ptCount val="2"/>
                <c:pt idx="0">
                  <c:v>0.54</c:v>
                </c:pt>
                <c:pt idx="1">
                  <c:v>0.43</c:v>
                </c:pt>
              </c:numCache>
            </c:numRef>
          </c:val>
          <c:extLst>
            <c:ext xmlns:c16="http://schemas.microsoft.com/office/drawing/2014/chart" uri="{C3380CC4-5D6E-409C-BE32-E72D297353CC}">
              <c16:uniqueId val="{00000000-7ED4-42C7-8C80-C5B0AC0B5101}"/>
            </c:ext>
          </c:extLst>
        </c:ser>
        <c:ser>
          <c:idx val="5"/>
          <c:order val="5"/>
          <c:tx>
            <c:strRef>
              <c:f>Sheet1!$G$1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familiarity</c:v>
                </c:pt>
                <c:pt idx="1">
                  <c:v>Positive opinion</c:v>
                </c:pt>
              </c:strCache>
            </c:strRef>
          </c:cat>
          <c:val>
            <c:numRef>
              <c:f>Sheet1!$G$2:$G$3</c:f>
              <c:numCache>
                <c:formatCode>0%</c:formatCode>
                <c:ptCount val="2"/>
                <c:pt idx="0">
                  <c:v>0.57999999999999996</c:v>
                </c:pt>
                <c:pt idx="1">
                  <c:v>0.46</c:v>
                </c:pt>
              </c:numCache>
            </c:numRef>
          </c:val>
          <c:extLst>
            <c:ext xmlns:c16="http://schemas.microsoft.com/office/drawing/2014/chart" uri="{C3380CC4-5D6E-409C-BE32-E72D297353CC}">
              <c16:uniqueId val="{00000000-590E-4683-B4A5-E1F6991169CC}"/>
            </c:ext>
          </c:extLst>
        </c:ser>
        <c:dLbls>
          <c:dLblPos val="outEnd"/>
          <c:showLegendKey val="0"/>
          <c:showVal val="1"/>
          <c:showCatName val="0"/>
          <c:showSerName val="0"/>
          <c:showPercent val="0"/>
          <c:showBubbleSize val="0"/>
        </c:dLbls>
        <c:gapWidth val="200"/>
        <c:overlap val="-25"/>
        <c:axId val="1165998528"/>
        <c:axId val="1165997696"/>
      </c:barChart>
      <c:catAx>
        <c:axId val="116599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5997696"/>
        <c:crosses val="autoZero"/>
        <c:auto val="1"/>
        <c:lblAlgn val="ctr"/>
        <c:lblOffset val="100"/>
        <c:noMultiLvlLbl val="0"/>
      </c:catAx>
      <c:valAx>
        <c:axId val="1165997696"/>
        <c:scaling>
          <c:orientation val="minMax"/>
        </c:scaling>
        <c:delete val="1"/>
        <c:axPos val="l"/>
        <c:numFmt formatCode="0%" sourceLinked="1"/>
        <c:majorTickMark val="none"/>
        <c:minorTickMark val="none"/>
        <c:tickLblPos val="nextTo"/>
        <c:crossAx val="1165998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40160988332724"/>
          <c:y val="0.18902902558167628"/>
          <c:w val="0.59774885680553425"/>
          <c:h val="0.78328491175659865"/>
        </c:manualLayout>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a:latin typeface="Arial Black" panose="020B0A04020102020204" pitchFamily="34" charset="0"/>
              </a:rPr>
              <a:t>Fish Eaters </a:t>
            </a:r>
          </a:p>
        </c:rich>
      </c:tx>
      <c:layout>
        <c:manualLayout>
          <c:xMode val="edge"/>
          <c:yMode val="edge"/>
          <c:x val="0.42743887484844362"/>
          <c:y val="0"/>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017366320530843E-2"/>
          <c:y val="0.15213261907747505"/>
          <c:w val="0.87873723341597287"/>
          <c:h val="0.62360550549932325"/>
        </c:manualLayout>
      </c:layout>
      <c:barChart>
        <c:barDir val="col"/>
        <c:grouping val="clustered"/>
        <c:varyColors val="0"/>
        <c:ser>
          <c:idx val="0"/>
          <c:order val="0"/>
          <c:tx>
            <c:strRef>
              <c:f>Sheet1!$B$1</c:f>
              <c:strCache>
                <c:ptCount val="1"/>
                <c:pt idx="0">
                  <c:v>2019</c:v>
                </c:pt>
              </c:strCache>
            </c:strRef>
          </c:tx>
          <c:spPr>
            <a:solidFill>
              <a:srgbClr val="22BDD2"/>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DF3B-48A7-A2CF-22AC5555116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familiarity</c:v>
                </c:pt>
                <c:pt idx="1">
                  <c:v>Positive opinion</c:v>
                </c:pt>
              </c:strCache>
            </c:strRef>
          </c:cat>
          <c:val>
            <c:numRef>
              <c:f>Sheet1!$B$2:$B$3</c:f>
              <c:numCache>
                <c:formatCode>General</c:formatCode>
                <c:ptCount val="2"/>
                <c:pt idx="0" formatCode="0%">
                  <c:v>0.59</c:v>
                </c:pt>
                <c:pt idx="1">
                  <c:v>0</c:v>
                </c:pt>
              </c:numCache>
            </c:numRef>
          </c:val>
          <c:extLst>
            <c:ext xmlns:c16="http://schemas.microsoft.com/office/drawing/2014/chart" uri="{C3380CC4-5D6E-409C-BE32-E72D297353CC}">
              <c16:uniqueId val="{00000002-DF3B-48A7-A2CF-22AC55551168}"/>
            </c:ext>
          </c:extLst>
        </c:ser>
        <c:ser>
          <c:idx val="1"/>
          <c:order val="1"/>
          <c:tx>
            <c:strRef>
              <c:f>Sheet1!$C$1</c:f>
              <c:strCache>
                <c:ptCount val="1"/>
                <c:pt idx="0">
                  <c:v>2020</c:v>
                </c:pt>
              </c:strCache>
            </c:strRef>
          </c:tx>
          <c:spPr>
            <a:solidFill>
              <a:srgbClr val="4472C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familiarity</c:v>
                </c:pt>
                <c:pt idx="1">
                  <c:v>Positive opinion</c:v>
                </c:pt>
              </c:strCache>
            </c:strRef>
          </c:cat>
          <c:val>
            <c:numRef>
              <c:f>Sheet1!$C$2:$C$3</c:f>
              <c:numCache>
                <c:formatCode>0%</c:formatCode>
                <c:ptCount val="2"/>
                <c:pt idx="0">
                  <c:v>0.64</c:v>
                </c:pt>
                <c:pt idx="1">
                  <c:v>0.52</c:v>
                </c:pt>
              </c:numCache>
            </c:numRef>
          </c:val>
          <c:extLst>
            <c:ext xmlns:c16="http://schemas.microsoft.com/office/drawing/2014/chart" uri="{C3380CC4-5D6E-409C-BE32-E72D297353CC}">
              <c16:uniqueId val="{00000003-DF3B-48A7-A2CF-22AC55551168}"/>
            </c:ext>
          </c:extLst>
        </c:ser>
        <c:ser>
          <c:idx val="2"/>
          <c:order val="2"/>
          <c:tx>
            <c:strRef>
              <c:f>Sheet1!$D$1</c:f>
              <c:strCache>
                <c:ptCount val="1"/>
                <c:pt idx="0">
                  <c:v>2021</c:v>
                </c:pt>
              </c:strCache>
            </c:strRef>
          </c:tx>
          <c:spPr>
            <a:solidFill>
              <a:srgbClr val="70AD4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familiarity</c:v>
                </c:pt>
                <c:pt idx="1">
                  <c:v>Positive opinion</c:v>
                </c:pt>
              </c:strCache>
            </c:strRef>
          </c:cat>
          <c:val>
            <c:numRef>
              <c:f>Sheet1!$D$2:$D$3</c:f>
              <c:numCache>
                <c:formatCode>0%</c:formatCode>
                <c:ptCount val="2"/>
                <c:pt idx="0">
                  <c:v>0.62</c:v>
                </c:pt>
                <c:pt idx="1">
                  <c:v>0.5</c:v>
                </c:pt>
              </c:numCache>
            </c:numRef>
          </c:val>
          <c:extLst>
            <c:ext xmlns:c16="http://schemas.microsoft.com/office/drawing/2014/chart" uri="{C3380CC4-5D6E-409C-BE32-E72D297353CC}">
              <c16:uniqueId val="{00000004-DF3B-48A7-A2CF-22AC55551168}"/>
            </c:ext>
          </c:extLst>
        </c:ser>
        <c:ser>
          <c:idx val="3"/>
          <c:order val="3"/>
          <c:tx>
            <c:strRef>
              <c:f>Sheet1!$E$1</c:f>
              <c:strCache>
                <c:ptCount val="1"/>
                <c:pt idx="0">
                  <c:v>2022</c:v>
                </c:pt>
              </c:strCache>
            </c:strRef>
          </c:tx>
          <c:spPr>
            <a:solidFill>
              <a:srgbClr val="44546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familiarity</c:v>
                </c:pt>
                <c:pt idx="1">
                  <c:v>Positive opinion</c:v>
                </c:pt>
              </c:strCache>
            </c:strRef>
          </c:cat>
          <c:val>
            <c:numRef>
              <c:f>Sheet1!$E$2:$E$3</c:f>
              <c:numCache>
                <c:formatCode>0%</c:formatCode>
                <c:ptCount val="2"/>
                <c:pt idx="0">
                  <c:v>0.65</c:v>
                </c:pt>
                <c:pt idx="1">
                  <c:v>0.51</c:v>
                </c:pt>
              </c:numCache>
            </c:numRef>
          </c:val>
          <c:extLst>
            <c:ext xmlns:c16="http://schemas.microsoft.com/office/drawing/2014/chart" uri="{C3380CC4-5D6E-409C-BE32-E72D297353CC}">
              <c16:uniqueId val="{00000006-DF3B-48A7-A2CF-22AC55551168}"/>
            </c:ext>
          </c:extLst>
        </c:ser>
        <c:ser>
          <c:idx val="4"/>
          <c:order val="4"/>
          <c:tx>
            <c:strRef>
              <c:f>Sheet1!$F$1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familiarity</c:v>
                </c:pt>
                <c:pt idx="1">
                  <c:v>Positive opinion</c:v>
                </c:pt>
              </c:strCache>
            </c:strRef>
          </c:cat>
          <c:val>
            <c:numRef>
              <c:f>Sheet1!$F$2:$F$3</c:f>
              <c:numCache>
                <c:formatCode>0%</c:formatCode>
                <c:ptCount val="2"/>
                <c:pt idx="0">
                  <c:v>0.66</c:v>
                </c:pt>
                <c:pt idx="1">
                  <c:v>0.48</c:v>
                </c:pt>
              </c:numCache>
            </c:numRef>
          </c:val>
          <c:extLst>
            <c:ext xmlns:c16="http://schemas.microsoft.com/office/drawing/2014/chart" uri="{C3380CC4-5D6E-409C-BE32-E72D297353CC}">
              <c16:uniqueId val="{00000000-7ED4-42C7-8C80-C5B0AC0B5101}"/>
            </c:ext>
          </c:extLst>
        </c:ser>
        <c:ser>
          <c:idx val="5"/>
          <c:order val="5"/>
          <c:tx>
            <c:strRef>
              <c:f>Sheet1!$G$1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Total familiarity</c:v>
                </c:pt>
                <c:pt idx="1">
                  <c:v>Positive opinion</c:v>
                </c:pt>
              </c:strCache>
            </c:strRef>
          </c:cat>
          <c:val>
            <c:numRef>
              <c:f>Sheet1!$G$2:$G$3</c:f>
              <c:numCache>
                <c:formatCode>0%</c:formatCode>
                <c:ptCount val="2"/>
                <c:pt idx="0">
                  <c:v>0.65</c:v>
                </c:pt>
                <c:pt idx="1">
                  <c:v>0.47</c:v>
                </c:pt>
              </c:numCache>
            </c:numRef>
          </c:val>
          <c:extLst>
            <c:ext xmlns:c16="http://schemas.microsoft.com/office/drawing/2014/chart" uri="{C3380CC4-5D6E-409C-BE32-E72D297353CC}">
              <c16:uniqueId val="{00000000-8E29-4D46-A97B-9BD631740B20}"/>
            </c:ext>
          </c:extLst>
        </c:ser>
        <c:dLbls>
          <c:dLblPos val="outEnd"/>
          <c:showLegendKey val="0"/>
          <c:showVal val="1"/>
          <c:showCatName val="0"/>
          <c:showSerName val="0"/>
          <c:showPercent val="0"/>
          <c:showBubbleSize val="0"/>
        </c:dLbls>
        <c:gapWidth val="200"/>
        <c:overlap val="-25"/>
        <c:axId val="1165998528"/>
        <c:axId val="1165997696"/>
      </c:barChart>
      <c:catAx>
        <c:axId val="116599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5997696"/>
        <c:crosses val="autoZero"/>
        <c:auto val="1"/>
        <c:lblAlgn val="ctr"/>
        <c:lblOffset val="100"/>
        <c:noMultiLvlLbl val="0"/>
      </c:catAx>
      <c:valAx>
        <c:axId val="1165997696"/>
        <c:scaling>
          <c:orientation val="minMax"/>
        </c:scaling>
        <c:delete val="1"/>
        <c:axPos val="l"/>
        <c:numFmt formatCode="0%" sourceLinked="1"/>
        <c:majorTickMark val="none"/>
        <c:minorTickMark val="none"/>
        <c:tickLblPos val="nextTo"/>
        <c:crossAx val="1165998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8403181378577232E-3"/>
          <c:w val="0.99338362199773722"/>
          <c:h val="0.77010747281863356"/>
        </c:manualLayout>
      </c:layout>
      <c:barChart>
        <c:barDir val="col"/>
        <c:grouping val="clustered"/>
        <c:varyColors val="0"/>
        <c:ser>
          <c:idx val="0"/>
          <c:order val="0"/>
          <c:tx>
            <c:strRef>
              <c:f>Sheet1!$B$1</c:f>
              <c:strCache>
                <c:ptCount val="1"/>
                <c:pt idx="0">
                  <c:v>2019</c:v>
                </c:pt>
              </c:strCache>
            </c:strRef>
          </c:tx>
          <c:spPr>
            <a:solidFill>
              <a:srgbClr val="22BDD2"/>
            </a:solidFill>
            <a:ln>
              <a:noFill/>
            </a:ln>
            <a:effectLst/>
          </c:spPr>
          <c:invertIfNegative val="0"/>
          <c:dLbls>
            <c:dLbl>
              <c:idx val="0"/>
              <c:layout>
                <c:manualLayout>
                  <c:x val="-7.509684980541346E-3"/>
                  <c:y val="-5.028528905135932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FF-4188-9E89-C0DFA6020C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haven't seen it in stores</c:v>
                </c:pt>
                <c:pt idx="1">
                  <c:v>I don't know anything about Wild Alaska Pollock</c:v>
                </c:pt>
                <c:pt idx="2">
                  <c:v>I don't know how to cook/prepare it</c:v>
                </c:pt>
                <c:pt idx="3">
                  <c:v>I haven't seen it in any restaurants</c:v>
                </c:pt>
              </c:strCache>
            </c:strRef>
          </c:cat>
          <c:val>
            <c:numRef>
              <c:f>Sheet1!$B$2:$B$5</c:f>
              <c:numCache>
                <c:formatCode>0%</c:formatCode>
                <c:ptCount val="4"/>
                <c:pt idx="0">
                  <c:v>0.27</c:v>
                </c:pt>
                <c:pt idx="1">
                  <c:v>0.23</c:v>
                </c:pt>
                <c:pt idx="2">
                  <c:v>0.2</c:v>
                </c:pt>
                <c:pt idx="3">
                  <c:v>0.2</c:v>
                </c:pt>
              </c:numCache>
            </c:numRef>
          </c:val>
          <c:extLst>
            <c:ext xmlns:c16="http://schemas.microsoft.com/office/drawing/2014/chart" uri="{C3380CC4-5D6E-409C-BE32-E72D297353CC}">
              <c16:uniqueId val="{00000000-845E-406B-9835-2BDF46C7B62A}"/>
            </c:ext>
          </c:extLst>
        </c:ser>
        <c:ser>
          <c:idx val="1"/>
          <c:order val="1"/>
          <c:tx>
            <c:strRef>
              <c:f>Sheet1!$C$1</c:f>
              <c:strCache>
                <c:ptCount val="1"/>
                <c:pt idx="0">
                  <c:v>2020</c:v>
                </c:pt>
              </c:strCache>
            </c:strRef>
          </c:tx>
          <c:spPr>
            <a:solidFill>
              <a:schemeClr val="accent1"/>
            </a:solidFill>
            <a:ln>
              <a:noFill/>
            </a:ln>
            <a:effectLst/>
          </c:spPr>
          <c:invertIfNegative val="0"/>
          <c:dLbls>
            <c:dLbl>
              <c:idx val="0"/>
              <c:layout>
                <c:manualLayout>
                  <c:x val="1.8774212451353354E-3"/>
                  <c:y val="-5.028528905135932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FF-4188-9E89-C0DFA6020C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haven't seen it in stores</c:v>
                </c:pt>
                <c:pt idx="1">
                  <c:v>I don't know anything about Wild Alaska Pollock</c:v>
                </c:pt>
                <c:pt idx="2">
                  <c:v>I don't know how to cook/prepare it</c:v>
                </c:pt>
                <c:pt idx="3">
                  <c:v>I haven't seen it in any restaurants</c:v>
                </c:pt>
              </c:strCache>
            </c:strRef>
          </c:cat>
          <c:val>
            <c:numRef>
              <c:f>Sheet1!$C$2:$C$5</c:f>
              <c:numCache>
                <c:formatCode>0%</c:formatCode>
                <c:ptCount val="4"/>
                <c:pt idx="0">
                  <c:v>0.27</c:v>
                </c:pt>
                <c:pt idx="1">
                  <c:v>0.23</c:v>
                </c:pt>
                <c:pt idx="2">
                  <c:v>0.15</c:v>
                </c:pt>
                <c:pt idx="3">
                  <c:v>0.14000000000000001</c:v>
                </c:pt>
              </c:numCache>
            </c:numRef>
          </c:val>
          <c:extLst>
            <c:ext xmlns:c16="http://schemas.microsoft.com/office/drawing/2014/chart" uri="{C3380CC4-5D6E-409C-BE32-E72D297353CC}">
              <c16:uniqueId val="{00000001-845E-406B-9835-2BDF46C7B62A}"/>
            </c:ext>
          </c:extLst>
        </c:ser>
        <c:ser>
          <c:idx val="2"/>
          <c:order val="2"/>
          <c:tx>
            <c:strRef>
              <c:f>Sheet1!$D$1</c:f>
              <c:strCache>
                <c:ptCount val="1"/>
                <c:pt idx="0">
                  <c:v>2021</c:v>
                </c:pt>
              </c:strCache>
            </c:strRef>
          </c:tx>
          <c:spPr>
            <a:solidFill>
              <a:schemeClr val="accent6"/>
            </a:solidFill>
            <a:ln>
              <a:noFill/>
            </a:ln>
            <a:effectLst/>
          </c:spPr>
          <c:invertIfNegative val="0"/>
          <c:dLbls>
            <c:dLbl>
              <c:idx val="0"/>
              <c:layout>
                <c:manualLayout>
                  <c:x val="1.8774212451353354E-3"/>
                  <c:y val="-5.485731267415627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FF-4188-9E89-C0DFA6020C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 haven't seen it in stores</c:v>
                </c:pt>
                <c:pt idx="1">
                  <c:v>I don't know anything about Wild Alaska Pollock</c:v>
                </c:pt>
                <c:pt idx="2">
                  <c:v>I don't know how to cook/prepare it</c:v>
                </c:pt>
                <c:pt idx="3">
                  <c:v>I haven't seen it in any restaurants</c:v>
                </c:pt>
              </c:strCache>
            </c:strRef>
          </c:cat>
          <c:val>
            <c:numRef>
              <c:f>Sheet1!$D$2:$D$5</c:f>
              <c:numCache>
                <c:formatCode>0%</c:formatCode>
                <c:ptCount val="4"/>
                <c:pt idx="0">
                  <c:v>0.26</c:v>
                </c:pt>
                <c:pt idx="1">
                  <c:v>0.21</c:v>
                </c:pt>
                <c:pt idx="2">
                  <c:v>0.18</c:v>
                </c:pt>
                <c:pt idx="3">
                  <c:v>0.21</c:v>
                </c:pt>
              </c:numCache>
            </c:numRef>
          </c:val>
          <c:extLst>
            <c:ext xmlns:c16="http://schemas.microsoft.com/office/drawing/2014/chart" uri="{C3380CC4-5D6E-409C-BE32-E72D297353CC}">
              <c16:uniqueId val="{00000002-845E-406B-9835-2BDF46C7B62A}"/>
            </c:ext>
          </c:extLst>
        </c:ser>
        <c:ser>
          <c:idx val="3"/>
          <c:order val="3"/>
          <c:tx>
            <c:strRef>
              <c:f>Sheet1!$E$1</c:f>
              <c:strCache>
                <c:ptCount val="1"/>
                <c:pt idx="0">
                  <c:v>2022</c:v>
                </c:pt>
              </c:strCache>
            </c:strRef>
          </c:tx>
          <c:spPr>
            <a:solidFill>
              <a:schemeClr val="tx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83A9-41D8-B796-37E385CFDB43}"/>
              </c:ext>
            </c:extLst>
          </c:dPt>
          <c:dPt>
            <c:idx val="1"/>
            <c:invertIfNegative val="0"/>
            <c:bubble3D val="0"/>
            <c:spPr>
              <a:solidFill>
                <a:schemeClr val="tx1"/>
              </a:solidFill>
              <a:ln>
                <a:noFill/>
              </a:ln>
              <a:effectLst/>
            </c:spPr>
            <c:extLst>
              <c:ext xmlns:c16="http://schemas.microsoft.com/office/drawing/2014/chart" uri="{C3380CC4-5D6E-409C-BE32-E72D297353CC}">
                <c16:uniqueId val="{00000003-83A9-41D8-B796-37E385CFDB4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haven't seen it in stores</c:v>
                </c:pt>
                <c:pt idx="1">
                  <c:v>I don't know anything about Wild Alaska Pollock</c:v>
                </c:pt>
                <c:pt idx="2">
                  <c:v>I don't know how to cook/prepare it</c:v>
                </c:pt>
                <c:pt idx="3">
                  <c:v>I haven't seen it in any restaurants</c:v>
                </c:pt>
              </c:strCache>
            </c:strRef>
          </c:cat>
          <c:val>
            <c:numRef>
              <c:f>Sheet1!$E$2:$E$5</c:f>
              <c:numCache>
                <c:formatCode>0%</c:formatCode>
                <c:ptCount val="4"/>
                <c:pt idx="0">
                  <c:v>0.25</c:v>
                </c:pt>
                <c:pt idx="1">
                  <c:v>0.23</c:v>
                </c:pt>
                <c:pt idx="2">
                  <c:v>0.16</c:v>
                </c:pt>
                <c:pt idx="3">
                  <c:v>0.18</c:v>
                </c:pt>
              </c:numCache>
            </c:numRef>
          </c:val>
          <c:extLst>
            <c:ext xmlns:c16="http://schemas.microsoft.com/office/drawing/2014/chart" uri="{C3380CC4-5D6E-409C-BE32-E72D297353CC}">
              <c16:uniqueId val="{00000007-8B96-49BA-982D-54CE89DD7461}"/>
            </c:ext>
          </c:extLst>
        </c:ser>
        <c:ser>
          <c:idx val="4"/>
          <c:order val="4"/>
          <c:tx>
            <c:strRef>
              <c:f>Sheet1!$F$1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haven't seen it in stores</c:v>
                </c:pt>
                <c:pt idx="1">
                  <c:v>I don't know anything about Wild Alaska Pollock</c:v>
                </c:pt>
                <c:pt idx="2">
                  <c:v>I don't know how to cook/prepare it</c:v>
                </c:pt>
                <c:pt idx="3">
                  <c:v>I haven't seen it in any restaurants</c:v>
                </c:pt>
              </c:strCache>
            </c:strRef>
          </c:cat>
          <c:val>
            <c:numRef>
              <c:f>Sheet1!$F$2:$F$5</c:f>
              <c:numCache>
                <c:formatCode>0%</c:formatCode>
                <c:ptCount val="4"/>
                <c:pt idx="0">
                  <c:v>0.28000000000000003</c:v>
                </c:pt>
                <c:pt idx="1">
                  <c:v>0.22</c:v>
                </c:pt>
                <c:pt idx="2">
                  <c:v>0.17</c:v>
                </c:pt>
                <c:pt idx="3">
                  <c:v>0.18</c:v>
                </c:pt>
              </c:numCache>
            </c:numRef>
          </c:val>
          <c:extLst>
            <c:ext xmlns:c16="http://schemas.microsoft.com/office/drawing/2014/chart" uri="{C3380CC4-5D6E-409C-BE32-E72D297353CC}">
              <c16:uniqueId val="{00000004-E3F0-4EDE-BE71-3460BCF0CC07}"/>
            </c:ext>
          </c:extLst>
        </c:ser>
        <c:ser>
          <c:idx val="5"/>
          <c:order val="5"/>
          <c:tx>
            <c:strRef>
              <c:f>Sheet1!$G$1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haven't seen it in stores</c:v>
                </c:pt>
                <c:pt idx="1">
                  <c:v>I don't know anything about Wild Alaska Pollock</c:v>
                </c:pt>
                <c:pt idx="2">
                  <c:v>I don't know how to cook/prepare it</c:v>
                </c:pt>
                <c:pt idx="3">
                  <c:v>I haven't seen it in any restaurants</c:v>
                </c:pt>
              </c:strCache>
            </c:strRef>
          </c:cat>
          <c:val>
            <c:numRef>
              <c:f>Sheet1!$G$2:$G$5</c:f>
              <c:numCache>
                <c:formatCode>0%</c:formatCode>
                <c:ptCount val="4"/>
                <c:pt idx="0">
                  <c:v>0.3</c:v>
                </c:pt>
                <c:pt idx="1">
                  <c:v>0.22</c:v>
                </c:pt>
                <c:pt idx="2">
                  <c:v>0.2</c:v>
                </c:pt>
                <c:pt idx="3">
                  <c:v>0.23</c:v>
                </c:pt>
              </c:numCache>
            </c:numRef>
          </c:val>
          <c:extLst>
            <c:ext xmlns:c16="http://schemas.microsoft.com/office/drawing/2014/chart" uri="{C3380CC4-5D6E-409C-BE32-E72D297353CC}">
              <c16:uniqueId val="{00000004-4401-4733-A6D2-FBF6CBD51A57}"/>
            </c:ext>
          </c:extLst>
        </c:ser>
        <c:dLbls>
          <c:dLblPos val="outEnd"/>
          <c:showLegendKey val="0"/>
          <c:showVal val="1"/>
          <c:showCatName val="0"/>
          <c:showSerName val="0"/>
          <c:showPercent val="0"/>
          <c:showBubbleSize val="0"/>
        </c:dLbls>
        <c:gapWidth val="220"/>
        <c:overlap val="-25"/>
        <c:axId val="125937071"/>
        <c:axId val="125934991"/>
      </c:barChart>
      <c:catAx>
        <c:axId val="12593707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5934991"/>
        <c:crosses val="autoZero"/>
        <c:auto val="1"/>
        <c:lblAlgn val="ctr"/>
        <c:lblOffset val="100"/>
        <c:noMultiLvlLbl val="0"/>
      </c:catAx>
      <c:valAx>
        <c:axId val="125934991"/>
        <c:scaling>
          <c:orientation val="minMax"/>
          <c:max val="0.60000000000000009"/>
          <c:min val="0"/>
        </c:scaling>
        <c:delete val="1"/>
        <c:axPos val="l"/>
        <c:numFmt formatCode="0%" sourceLinked="1"/>
        <c:majorTickMark val="out"/>
        <c:minorTickMark val="none"/>
        <c:tickLblPos val="nextTo"/>
        <c:crossAx val="125937071"/>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087811449451472E-2"/>
          <c:y val="7.4844578577998505E-2"/>
          <c:w val="0.89763314194809918"/>
          <c:h val="0.62577543243589706"/>
        </c:manualLayout>
      </c:layout>
      <c:barChart>
        <c:barDir val="col"/>
        <c:grouping val="clustered"/>
        <c:varyColors val="0"/>
        <c:ser>
          <c:idx val="0"/>
          <c:order val="0"/>
          <c:tx>
            <c:strRef>
              <c:f>Sheet1!$B$1</c:f>
              <c:strCache>
                <c:ptCount val="1"/>
                <c:pt idx="0">
                  <c:v>2019</c:v>
                </c:pt>
              </c:strCache>
            </c:strRef>
          </c:tx>
          <c:spPr>
            <a:solidFill>
              <a:srgbClr val="22BDD2"/>
            </a:solidFill>
            <a:ln>
              <a:noFill/>
            </a:ln>
            <a:effectLst/>
          </c:spPr>
          <c:invertIfNegative val="0"/>
          <c:dPt>
            <c:idx val="10"/>
            <c:invertIfNegative val="0"/>
            <c:bubble3D val="0"/>
            <c:spPr>
              <a:solidFill>
                <a:srgbClr val="22BDD2"/>
              </a:solidFill>
              <a:ln>
                <a:noFill/>
              </a:ln>
              <a:effectLst/>
            </c:spPr>
            <c:extLst>
              <c:ext xmlns:c16="http://schemas.microsoft.com/office/drawing/2014/chart" uri="{C3380CC4-5D6E-409C-BE32-E72D297353CC}">
                <c16:uniqueId val="{00000001-2C11-47EA-A445-6BF172FE41F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It is too expensive</c:v>
                </c:pt>
              </c:strCache>
            </c:strRef>
          </c:cat>
          <c:val>
            <c:numRef>
              <c:f>Sheet1!$B$2</c:f>
              <c:numCache>
                <c:formatCode>0%</c:formatCode>
                <c:ptCount val="1"/>
                <c:pt idx="0">
                  <c:v>0.18</c:v>
                </c:pt>
              </c:numCache>
            </c:numRef>
          </c:val>
          <c:extLst>
            <c:ext xmlns:c16="http://schemas.microsoft.com/office/drawing/2014/chart" uri="{C3380CC4-5D6E-409C-BE32-E72D297353CC}">
              <c16:uniqueId val="{00000002-2C11-47EA-A445-6BF172FE41F9}"/>
            </c:ext>
          </c:extLst>
        </c:ser>
        <c:ser>
          <c:idx val="1"/>
          <c:order val="1"/>
          <c:tx>
            <c:strRef>
              <c:f>Sheet1!$C$1</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It is too expensive</c:v>
                </c:pt>
              </c:strCache>
            </c:strRef>
          </c:cat>
          <c:val>
            <c:numRef>
              <c:f>Sheet1!$C$2</c:f>
              <c:numCache>
                <c:formatCode>0%</c:formatCode>
                <c:ptCount val="1"/>
                <c:pt idx="0">
                  <c:v>0.2</c:v>
                </c:pt>
              </c:numCache>
            </c:numRef>
          </c:val>
          <c:extLst>
            <c:ext xmlns:c16="http://schemas.microsoft.com/office/drawing/2014/chart" uri="{C3380CC4-5D6E-409C-BE32-E72D297353CC}">
              <c16:uniqueId val="{00000003-2C11-47EA-A445-6BF172FE41F9}"/>
            </c:ext>
          </c:extLst>
        </c:ser>
        <c:ser>
          <c:idx val="2"/>
          <c:order val="2"/>
          <c:tx>
            <c:strRef>
              <c:f>Sheet1!$D$1</c:f>
              <c:strCache>
                <c:ptCount val="1"/>
                <c:pt idx="0">
                  <c:v>2021</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It is too expensive</c:v>
                </c:pt>
              </c:strCache>
            </c:strRef>
          </c:cat>
          <c:val>
            <c:numRef>
              <c:f>Sheet1!$D$2</c:f>
              <c:numCache>
                <c:formatCode>0%</c:formatCode>
                <c:ptCount val="1"/>
                <c:pt idx="0">
                  <c:v>0.2</c:v>
                </c:pt>
              </c:numCache>
            </c:numRef>
          </c:val>
          <c:extLst>
            <c:ext xmlns:c16="http://schemas.microsoft.com/office/drawing/2014/chart" uri="{C3380CC4-5D6E-409C-BE32-E72D297353CC}">
              <c16:uniqueId val="{00000004-2C11-47EA-A445-6BF172FE41F9}"/>
            </c:ext>
          </c:extLst>
        </c:ser>
        <c:ser>
          <c:idx val="3"/>
          <c:order val="3"/>
          <c:tx>
            <c:strRef>
              <c:f>Sheet1!$E$1</c:f>
              <c:strCache>
                <c:ptCount val="1"/>
                <c:pt idx="0">
                  <c:v>2022</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It is too expensive</c:v>
                </c:pt>
              </c:strCache>
            </c:strRef>
          </c:cat>
          <c:val>
            <c:numRef>
              <c:f>Sheet1!$E$2</c:f>
              <c:numCache>
                <c:formatCode>0%</c:formatCode>
                <c:ptCount val="1"/>
                <c:pt idx="0">
                  <c:v>0.3</c:v>
                </c:pt>
              </c:numCache>
            </c:numRef>
          </c:val>
          <c:extLst>
            <c:ext xmlns:c16="http://schemas.microsoft.com/office/drawing/2014/chart" uri="{C3380CC4-5D6E-409C-BE32-E72D297353CC}">
              <c16:uniqueId val="{00000005-2C11-47EA-A445-6BF172FE41F9}"/>
            </c:ext>
          </c:extLst>
        </c:ser>
        <c:ser>
          <c:idx val="4"/>
          <c:order val="4"/>
          <c:tx>
            <c:strRef>
              <c:f>Sheet1!$F$1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It is too expensive</c:v>
                </c:pt>
              </c:strCache>
            </c:strRef>
          </c:cat>
          <c:val>
            <c:numRef>
              <c:f>Sheet1!$F$2</c:f>
              <c:numCache>
                <c:formatCode>0%</c:formatCode>
                <c:ptCount val="1"/>
                <c:pt idx="0">
                  <c:v>0.24</c:v>
                </c:pt>
              </c:numCache>
            </c:numRef>
          </c:val>
          <c:extLst>
            <c:ext xmlns:c16="http://schemas.microsoft.com/office/drawing/2014/chart" uri="{C3380CC4-5D6E-409C-BE32-E72D297353CC}">
              <c16:uniqueId val="{00000002-C224-4308-B91F-685F764C0F8C}"/>
            </c:ext>
          </c:extLst>
        </c:ser>
        <c:ser>
          <c:idx val="5"/>
          <c:order val="5"/>
          <c:tx>
            <c:strRef>
              <c:f>Sheet1!$G$1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It is too expensive</c:v>
                </c:pt>
              </c:strCache>
            </c:strRef>
          </c:cat>
          <c:val>
            <c:numRef>
              <c:f>Sheet1!$G$2</c:f>
              <c:numCache>
                <c:formatCode>0%</c:formatCode>
                <c:ptCount val="1"/>
                <c:pt idx="0">
                  <c:v>0.27</c:v>
                </c:pt>
              </c:numCache>
            </c:numRef>
          </c:val>
          <c:extLst>
            <c:ext xmlns:c16="http://schemas.microsoft.com/office/drawing/2014/chart" uri="{C3380CC4-5D6E-409C-BE32-E72D297353CC}">
              <c16:uniqueId val="{00000002-D2A8-462D-B1F6-4F9F95093357}"/>
            </c:ext>
          </c:extLst>
        </c:ser>
        <c:dLbls>
          <c:dLblPos val="outEnd"/>
          <c:showLegendKey val="0"/>
          <c:showVal val="1"/>
          <c:showCatName val="0"/>
          <c:showSerName val="0"/>
          <c:showPercent val="0"/>
          <c:showBubbleSize val="0"/>
        </c:dLbls>
        <c:gapWidth val="150"/>
        <c:overlap val="-25"/>
        <c:axId val="876868912"/>
        <c:axId val="874715280"/>
      </c:barChart>
      <c:catAx>
        <c:axId val="8768689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Arial" panose="020B0604020202020204" pitchFamily="34" charset="0"/>
              </a:defRPr>
            </a:pPr>
            <a:endParaRPr lang="en-US"/>
          </a:p>
        </c:txPr>
        <c:crossAx val="874715280"/>
        <c:crosses val="autoZero"/>
        <c:auto val="1"/>
        <c:lblAlgn val="ctr"/>
        <c:lblOffset val="100"/>
        <c:noMultiLvlLbl val="0"/>
      </c:catAx>
      <c:valAx>
        <c:axId val="874715280"/>
        <c:scaling>
          <c:orientation val="minMax"/>
          <c:min val="0"/>
        </c:scaling>
        <c:delete val="1"/>
        <c:axPos val="l"/>
        <c:numFmt formatCode="0%" sourceLinked="1"/>
        <c:majorTickMark val="out"/>
        <c:minorTickMark val="none"/>
        <c:tickLblPos val="nextTo"/>
        <c:crossAx val="876868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54361652271257E-2"/>
          <c:y val="3.6970242191510794E-2"/>
          <c:w val="0.96470338151651913"/>
          <c:h val="0.70406186065170995"/>
        </c:manualLayout>
      </c:layout>
      <c:barChart>
        <c:barDir val="col"/>
        <c:grouping val="clustered"/>
        <c:varyColors val="0"/>
        <c:ser>
          <c:idx val="0"/>
          <c:order val="0"/>
          <c:tx>
            <c:strRef>
              <c:f>Sheet1!$B$1</c:f>
              <c:strCache>
                <c:ptCount val="1"/>
                <c:pt idx="0">
                  <c:v>2021</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Great tasting</c:v>
                </c:pt>
                <c:pt idx="1">
                  <c:v>Fresh tasting</c:v>
                </c:pt>
                <c:pt idx="2">
                  <c:v>High quality</c:v>
                </c:pt>
                <c:pt idx="3">
                  <c:v>Food safety</c:v>
                </c:pt>
                <c:pt idx="4">
                  <c:v>Affordable</c:v>
                </c:pt>
                <c:pt idx="5">
                  <c:v>Good value</c:v>
                </c:pt>
                <c:pt idx="6">
                  <c:v>Full-flavored</c:v>
                </c:pt>
                <c:pt idx="7">
                  <c:v>Heart healthy</c:v>
                </c:pt>
                <c:pt idx="8">
                  <c:v>All natural</c:v>
                </c:pt>
              </c:strCache>
            </c:strRef>
          </c:cat>
          <c:val>
            <c:numRef>
              <c:f>Sheet1!$B$2:$B$10</c:f>
              <c:numCache>
                <c:formatCode>0%</c:formatCode>
                <c:ptCount val="9"/>
                <c:pt idx="0">
                  <c:v>0.71</c:v>
                </c:pt>
                <c:pt idx="1">
                  <c:v>0.66</c:v>
                </c:pt>
                <c:pt idx="2">
                  <c:v>0.64</c:v>
                </c:pt>
                <c:pt idx="3">
                  <c:v>0.61</c:v>
                </c:pt>
                <c:pt idx="4">
                  <c:v>0.56999999999999995</c:v>
                </c:pt>
                <c:pt idx="5">
                  <c:v>0.57999999999999996</c:v>
                </c:pt>
                <c:pt idx="6">
                  <c:v>0.54</c:v>
                </c:pt>
                <c:pt idx="7">
                  <c:v>0.55000000000000004</c:v>
                </c:pt>
                <c:pt idx="8">
                  <c:v>0.54</c:v>
                </c:pt>
              </c:numCache>
            </c:numRef>
          </c:val>
          <c:extLst>
            <c:ext xmlns:c16="http://schemas.microsoft.com/office/drawing/2014/chart" uri="{C3380CC4-5D6E-409C-BE32-E72D297353CC}">
              <c16:uniqueId val="{0000000A-61CB-448B-A032-847262A5CC76}"/>
            </c:ext>
          </c:extLst>
        </c:ser>
        <c:ser>
          <c:idx val="1"/>
          <c:order val="1"/>
          <c:tx>
            <c:strRef>
              <c:f>Sheet1!$C$1</c:f>
              <c:strCache>
                <c:ptCount val="1"/>
                <c:pt idx="0">
                  <c:v>2022</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Great tasting</c:v>
                </c:pt>
                <c:pt idx="1">
                  <c:v>Fresh tasting</c:v>
                </c:pt>
                <c:pt idx="2">
                  <c:v>High quality</c:v>
                </c:pt>
                <c:pt idx="3">
                  <c:v>Food safety</c:v>
                </c:pt>
                <c:pt idx="4">
                  <c:v>Affordable</c:v>
                </c:pt>
                <c:pt idx="5">
                  <c:v>Good value</c:v>
                </c:pt>
                <c:pt idx="6">
                  <c:v>Full-flavored</c:v>
                </c:pt>
                <c:pt idx="7">
                  <c:v>Heart healthy</c:v>
                </c:pt>
                <c:pt idx="8">
                  <c:v>All natural</c:v>
                </c:pt>
              </c:strCache>
            </c:strRef>
          </c:cat>
          <c:val>
            <c:numRef>
              <c:f>Sheet1!$C$2:$C$10</c:f>
              <c:numCache>
                <c:formatCode>0%</c:formatCode>
                <c:ptCount val="9"/>
                <c:pt idx="0">
                  <c:v>0.76</c:v>
                </c:pt>
                <c:pt idx="1">
                  <c:v>0.7</c:v>
                </c:pt>
                <c:pt idx="2">
                  <c:v>0.71</c:v>
                </c:pt>
                <c:pt idx="3">
                  <c:v>0.69</c:v>
                </c:pt>
                <c:pt idx="4">
                  <c:v>0.64</c:v>
                </c:pt>
                <c:pt idx="5">
                  <c:v>0.66</c:v>
                </c:pt>
                <c:pt idx="6">
                  <c:v>0.64</c:v>
                </c:pt>
                <c:pt idx="7">
                  <c:v>0.62</c:v>
                </c:pt>
                <c:pt idx="8">
                  <c:v>0.61</c:v>
                </c:pt>
              </c:numCache>
            </c:numRef>
          </c:val>
          <c:extLst>
            <c:ext xmlns:c16="http://schemas.microsoft.com/office/drawing/2014/chart" uri="{C3380CC4-5D6E-409C-BE32-E72D297353CC}">
              <c16:uniqueId val="{00000000-C592-453A-80EE-621A094DDEAF}"/>
            </c:ext>
          </c:extLst>
        </c:ser>
        <c:ser>
          <c:idx val="2"/>
          <c:order val="2"/>
          <c:tx>
            <c:strRef>
              <c:f>Sheet1!$D$1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Great tasting</c:v>
                </c:pt>
                <c:pt idx="1">
                  <c:v>Fresh tasting</c:v>
                </c:pt>
                <c:pt idx="2">
                  <c:v>High quality</c:v>
                </c:pt>
                <c:pt idx="3">
                  <c:v>Food safety</c:v>
                </c:pt>
                <c:pt idx="4">
                  <c:v>Affordable</c:v>
                </c:pt>
                <c:pt idx="5">
                  <c:v>Good value</c:v>
                </c:pt>
                <c:pt idx="6">
                  <c:v>Full-flavored</c:v>
                </c:pt>
                <c:pt idx="7">
                  <c:v>Heart healthy</c:v>
                </c:pt>
                <c:pt idx="8">
                  <c:v>All natural</c:v>
                </c:pt>
              </c:strCache>
            </c:strRef>
          </c:cat>
          <c:val>
            <c:numRef>
              <c:f>Sheet1!$D$2:$D$10</c:f>
              <c:numCache>
                <c:formatCode>0%</c:formatCode>
                <c:ptCount val="9"/>
                <c:pt idx="0">
                  <c:v>0.75</c:v>
                </c:pt>
                <c:pt idx="1">
                  <c:v>0.71</c:v>
                </c:pt>
                <c:pt idx="2">
                  <c:v>0.66</c:v>
                </c:pt>
                <c:pt idx="3">
                  <c:v>0.66</c:v>
                </c:pt>
                <c:pt idx="4">
                  <c:v>0.63</c:v>
                </c:pt>
                <c:pt idx="5">
                  <c:v>0.63</c:v>
                </c:pt>
                <c:pt idx="6">
                  <c:v>0.57999999999999996</c:v>
                </c:pt>
                <c:pt idx="7">
                  <c:v>0.57999999999999996</c:v>
                </c:pt>
                <c:pt idx="8">
                  <c:v>0.56000000000000005</c:v>
                </c:pt>
              </c:numCache>
            </c:numRef>
          </c:val>
          <c:extLst>
            <c:ext xmlns:c16="http://schemas.microsoft.com/office/drawing/2014/chart" uri="{C3380CC4-5D6E-409C-BE32-E72D297353CC}">
              <c16:uniqueId val="{00000001-C592-453A-80EE-621A094DDEAF}"/>
            </c:ext>
          </c:extLst>
        </c:ser>
        <c:ser>
          <c:idx val="3"/>
          <c:order val="3"/>
          <c:tx>
            <c:strRef>
              <c:f>Sheet1!$E$1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Great tasting</c:v>
                </c:pt>
                <c:pt idx="1">
                  <c:v>Fresh tasting</c:v>
                </c:pt>
                <c:pt idx="2">
                  <c:v>High quality</c:v>
                </c:pt>
                <c:pt idx="3">
                  <c:v>Food safety</c:v>
                </c:pt>
                <c:pt idx="4">
                  <c:v>Affordable</c:v>
                </c:pt>
                <c:pt idx="5">
                  <c:v>Good value</c:v>
                </c:pt>
                <c:pt idx="6">
                  <c:v>Full-flavored</c:v>
                </c:pt>
                <c:pt idx="7">
                  <c:v>Heart healthy</c:v>
                </c:pt>
                <c:pt idx="8">
                  <c:v>All natural</c:v>
                </c:pt>
              </c:strCache>
            </c:strRef>
          </c:cat>
          <c:val>
            <c:numRef>
              <c:f>Sheet1!$E$2:$E$10</c:f>
              <c:numCache>
                <c:formatCode>0%</c:formatCode>
                <c:ptCount val="9"/>
                <c:pt idx="0">
                  <c:v>0.79</c:v>
                </c:pt>
                <c:pt idx="1">
                  <c:v>0.73</c:v>
                </c:pt>
                <c:pt idx="2">
                  <c:v>0.72</c:v>
                </c:pt>
                <c:pt idx="3">
                  <c:v>0.67</c:v>
                </c:pt>
                <c:pt idx="4">
                  <c:v>0.64</c:v>
                </c:pt>
                <c:pt idx="5">
                  <c:v>0.63</c:v>
                </c:pt>
                <c:pt idx="6">
                  <c:v>0.61</c:v>
                </c:pt>
                <c:pt idx="7">
                  <c:v>0.6</c:v>
                </c:pt>
                <c:pt idx="8">
                  <c:v>0.6</c:v>
                </c:pt>
              </c:numCache>
            </c:numRef>
          </c:val>
          <c:extLst>
            <c:ext xmlns:c16="http://schemas.microsoft.com/office/drawing/2014/chart" uri="{C3380CC4-5D6E-409C-BE32-E72D297353CC}">
              <c16:uniqueId val="{00000002-C592-453A-80EE-621A094DDEAF}"/>
            </c:ext>
          </c:extLst>
        </c:ser>
        <c:dLbls>
          <c:dLblPos val="outEnd"/>
          <c:showLegendKey val="0"/>
          <c:showVal val="1"/>
          <c:showCatName val="0"/>
          <c:showSerName val="0"/>
          <c:showPercent val="0"/>
          <c:showBubbleSize val="0"/>
        </c:dLbls>
        <c:gapWidth val="100"/>
        <c:overlap val="-15"/>
        <c:axId val="876868912"/>
        <c:axId val="874715280"/>
      </c:barChart>
      <c:catAx>
        <c:axId val="87686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74715280"/>
        <c:crosses val="autoZero"/>
        <c:auto val="0"/>
        <c:lblAlgn val="ctr"/>
        <c:lblOffset val="100"/>
        <c:noMultiLvlLbl val="0"/>
      </c:catAx>
      <c:valAx>
        <c:axId val="874715280"/>
        <c:scaling>
          <c:orientation val="minMax"/>
        </c:scaling>
        <c:delete val="1"/>
        <c:axPos val="l"/>
        <c:numFmt formatCode="0%" sourceLinked="1"/>
        <c:majorTickMark val="none"/>
        <c:minorTickMark val="none"/>
        <c:tickLblPos val="nextTo"/>
        <c:crossAx val="876868912"/>
        <c:crosses val="autoZero"/>
        <c:crossBetween val="between"/>
      </c:valAx>
      <c:spPr>
        <a:noFill/>
        <a:ln>
          <a:noFill/>
        </a:ln>
        <a:effectLst/>
      </c:spPr>
    </c:plotArea>
    <c:legend>
      <c:legendPos val="b"/>
      <c:layout>
        <c:manualLayout>
          <c:xMode val="edge"/>
          <c:yMode val="edge"/>
          <c:x val="0.52778983445072669"/>
          <c:y val="0.90038880862877935"/>
          <c:w val="0.21963115291324273"/>
          <c:h val="6.353674963030799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54361652271257E-2"/>
          <c:y val="3.6970242191510794E-2"/>
          <c:w val="0.96470338151651913"/>
          <c:h val="0.70406186065170995"/>
        </c:manualLayout>
      </c:layout>
      <c:barChart>
        <c:barDir val="col"/>
        <c:grouping val="clustered"/>
        <c:varyColors val="0"/>
        <c:ser>
          <c:idx val="0"/>
          <c:order val="0"/>
          <c:tx>
            <c:strRef>
              <c:f>Sheet1!$B$1</c:f>
              <c:strCache>
                <c:ptCount val="1"/>
                <c:pt idx="0">
                  <c:v>2021</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657D9D"/>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Easy to prepare</c:v>
                </c:pt>
                <c:pt idx="1">
                  <c:v>Sustainable</c:v>
                </c:pt>
              </c:strCache>
            </c:strRef>
          </c:cat>
          <c:val>
            <c:numRef>
              <c:f>Sheet1!$B$2:$B$3</c:f>
              <c:numCache>
                <c:formatCode>0%</c:formatCode>
                <c:ptCount val="2"/>
                <c:pt idx="0">
                  <c:v>0.54</c:v>
                </c:pt>
                <c:pt idx="1">
                  <c:v>0.43</c:v>
                </c:pt>
              </c:numCache>
            </c:numRef>
          </c:val>
          <c:extLst>
            <c:ext xmlns:c16="http://schemas.microsoft.com/office/drawing/2014/chart" uri="{C3380CC4-5D6E-409C-BE32-E72D297353CC}">
              <c16:uniqueId val="{00000000-16DE-4020-AC25-B15E08D3870B}"/>
            </c:ext>
          </c:extLst>
        </c:ser>
        <c:ser>
          <c:idx val="1"/>
          <c:order val="1"/>
          <c:tx>
            <c:strRef>
              <c:f>Sheet1!$C$1</c:f>
              <c:strCache>
                <c:ptCount val="1"/>
                <c:pt idx="0">
                  <c:v>2022</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657D9D"/>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Easy to prepare</c:v>
                </c:pt>
                <c:pt idx="1">
                  <c:v>Sustainable</c:v>
                </c:pt>
              </c:strCache>
            </c:strRef>
          </c:cat>
          <c:val>
            <c:numRef>
              <c:f>Sheet1!$C$2:$C$3</c:f>
              <c:numCache>
                <c:formatCode>0%</c:formatCode>
                <c:ptCount val="2"/>
                <c:pt idx="0">
                  <c:v>0.57999999999999996</c:v>
                </c:pt>
                <c:pt idx="1">
                  <c:v>0.48</c:v>
                </c:pt>
              </c:numCache>
            </c:numRef>
          </c:val>
          <c:extLst>
            <c:ext xmlns:c16="http://schemas.microsoft.com/office/drawing/2014/chart" uri="{C3380CC4-5D6E-409C-BE32-E72D297353CC}">
              <c16:uniqueId val="{00000001-16DE-4020-AC25-B15E08D3870B}"/>
            </c:ext>
          </c:extLst>
        </c:ser>
        <c:ser>
          <c:idx val="2"/>
          <c:order val="2"/>
          <c:tx>
            <c:strRef>
              <c:f>Sheet1!$D$1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657D9D"/>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Easy to prepare</c:v>
                </c:pt>
                <c:pt idx="1">
                  <c:v>Sustainable</c:v>
                </c:pt>
              </c:strCache>
            </c:strRef>
          </c:cat>
          <c:val>
            <c:numRef>
              <c:f>Sheet1!$D$2:$D$3</c:f>
              <c:numCache>
                <c:formatCode>0%</c:formatCode>
                <c:ptCount val="2"/>
                <c:pt idx="0">
                  <c:v>0.53</c:v>
                </c:pt>
                <c:pt idx="1">
                  <c:v>0.43</c:v>
                </c:pt>
              </c:numCache>
            </c:numRef>
          </c:val>
          <c:extLst>
            <c:ext xmlns:c16="http://schemas.microsoft.com/office/drawing/2014/chart" uri="{C3380CC4-5D6E-409C-BE32-E72D297353CC}">
              <c16:uniqueId val="{00000002-16DE-4020-AC25-B15E08D3870B}"/>
            </c:ext>
          </c:extLst>
        </c:ser>
        <c:ser>
          <c:idx val="3"/>
          <c:order val="3"/>
          <c:tx>
            <c:strRef>
              <c:f>Sheet1!$E$1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657D9D"/>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Easy to prepare</c:v>
                </c:pt>
                <c:pt idx="1">
                  <c:v>Sustainable</c:v>
                </c:pt>
              </c:strCache>
            </c:strRef>
          </c:cat>
          <c:val>
            <c:numRef>
              <c:f>Sheet1!$E$2:$E$3</c:f>
              <c:numCache>
                <c:formatCode>0%</c:formatCode>
                <c:ptCount val="2"/>
                <c:pt idx="0">
                  <c:v>0.57999999999999996</c:v>
                </c:pt>
                <c:pt idx="1">
                  <c:v>0.47</c:v>
                </c:pt>
              </c:numCache>
            </c:numRef>
          </c:val>
          <c:extLst>
            <c:ext xmlns:c16="http://schemas.microsoft.com/office/drawing/2014/chart" uri="{C3380CC4-5D6E-409C-BE32-E72D297353CC}">
              <c16:uniqueId val="{00000003-16DE-4020-AC25-B15E08D3870B}"/>
            </c:ext>
          </c:extLst>
        </c:ser>
        <c:dLbls>
          <c:dLblPos val="outEnd"/>
          <c:showLegendKey val="0"/>
          <c:showVal val="1"/>
          <c:showCatName val="0"/>
          <c:showSerName val="0"/>
          <c:showPercent val="0"/>
          <c:showBubbleSize val="0"/>
        </c:dLbls>
        <c:gapWidth val="100"/>
        <c:overlap val="-15"/>
        <c:axId val="876868912"/>
        <c:axId val="874715280"/>
      </c:barChart>
      <c:catAx>
        <c:axId val="87686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74715280"/>
        <c:crosses val="autoZero"/>
        <c:auto val="0"/>
        <c:lblAlgn val="ctr"/>
        <c:lblOffset val="100"/>
        <c:noMultiLvlLbl val="0"/>
      </c:catAx>
      <c:valAx>
        <c:axId val="874715280"/>
        <c:scaling>
          <c:orientation val="minMax"/>
        </c:scaling>
        <c:delete val="1"/>
        <c:axPos val="l"/>
        <c:numFmt formatCode="0%" sourceLinked="1"/>
        <c:majorTickMark val="none"/>
        <c:minorTickMark val="none"/>
        <c:tickLblPos val="nextTo"/>
        <c:crossAx val="876868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8237941646057407E-2"/>
          <c:w val="0.9948529083310248"/>
          <c:h val="0.64896448202606383"/>
        </c:manualLayout>
      </c:layout>
      <c:barChart>
        <c:barDir val="col"/>
        <c:grouping val="clustered"/>
        <c:varyColors val="0"/>
        <c:ser>
          <c:idx val="0"/>
          <c:order val="0"/>
          <c:tx>
            <c:strRef>
              <c:f>Sheet1!$B$1</c:f>
              <c:strCache>
                <c:ptCount val="1"/>
                <c:pt idx="0">
                  <c:v>2023</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Friends and 
family</c:v>
                </c:pt>
                <c:pt idx="1">
                  <c:v>Fishers/
farmers</c:v>
                </c:pt>
                <c:pt idx="2">
                  <c:v>Research 
studies</c:v>
                </c:pt>
                <c:pt idx="3">
                  <c:v>Documentaries</c:v>
                </c:pt>
                <c:pt idx="4">
                  <c:v>Chefs/
restaurant owners</c:v>
                </c:pt>
                <c:pt idx="5">
                  <c:v>Dieticians/
Nutrionists</c:v>
                </c:pt>
                <c:pt idx="6">
                  <c:v>News stories in print / online / TV</c:v>
                </c:pt>
                <c:pt idx="7">
                  <c:v>Recipe 
Websites</c:v>
                </c:pt>
                <c:pt idx="8">
                  <c:v>Public government announcements</c:v>
                </c:pt>
                <c:pt idx="9">
                  <c:v>Social media </c:v>
                </c:pt>
                <c:pt idx="10">
                  <c:v>Food Blogs</c:v>
                </c:pt>
              </c:strCache>
            </c:strRef>
          </c:cat>
          <c:val>
            <c:numRef>
              <c:f>Sheet1!$B$2:$B$12</c:f>
              <c:numCache>
                <c:formatCode>0%</c:formatCode>
                <c:ptCount val="11"/>
                <c:pt idx="0">
                  <c:v>0.42</c:v>
                </c:pt>
                <c:pt idx="1">
                  <c:v>0.36</c:v>
                </c:pt>
                <c:pt idx="2">
                  <c:v>0.32</c:v>
                </c:pt>
                <c:pt idx="3">
                  <c:v>0.26</c:v>
                </c:pt>
                <c:pt idx="4">
                  <c:v>0.28999999999999998</c:v>
                </c:pt>
                <c:pt idx="5">
                  <c:v>0.32</c:v>
                </c:pt>
                <c:pt idx="6">
                  <c:v>0.19</c:v>
                </c:pt>
                <c:pt idx="7">
                  <c:v>0.28000000000000003</c:v>
                </c:pt>
                <c:pt idx="8">
                  <c:v>0.17</c:v>
                </c:pt>
                <c:pt idx="9">
                  <c:v>0.14000000000000001</c:v>
                </c:pt>
                <c:pt idx="10">
                  <c:v>0.19</c:v>
                </c:pt>
              </c:numCache>
            </c:numRef>
          </c:val>
          <c:extLst>
            <c:ext xmlns:c16="http://schemas.microsoft.com/office/drawing/2014/chart" uri="{C3380CC4-5D6E-409C-BE32-E72D297353CC}">
              <c16:uniqueId val="{00000000-0406-446B-9F14-4F33E19C933D}"/>
            </c:ext>
          </c:extLst>
        </c:ser>
        <c:ser>
          <c:idx val="1"/>
          <c:order val="1"/>
          <c:tx>
            <c:strRef>
              <c:f>Sheet1!$C$1</c:f>
              <c:strCache>
                <c:ptCount val="1"/>
                <c:pt idx="0">
                  <c:v>2024</c:v>
                </c:pt>
              </c:strCache>
            </c:strRef>
          </c:tx>
          <c:spPr>
            <a:solidFill>
              <a:srgbClr val="0066FF"/>
            </a:solidFill>
            <a:ln>
              <a:noFill/>
            </a:ln>
            <a:effectLst/>
          </c:spPr>
          <c:invertIfNegative val="0"/>
          <c:dPt>
            <c:idx val="0"/>
            <c:invertIfNegative val="0"/>
            <c:bubble3D val="0"/>
            <c:spPr>
              <a:solidFill>
                <a:srgbClr val="0066FF"/>
              </a:solidFill>
              <a:ln>
                <a:noFill/>
              </a:ln>
              <a:effectLst/>
            </c:spPr>
            <c:extLst>
              <c:ext xmlns:c16="http://schemas.microsoft.com/office/drawing/2014/chart" uri="{C3380CC4-5D6E-409C-BE32-E72D297353CC}">
                <c16:uniqueId val="{00000002-0406-446B-9F14-4F33E19C933D}"/>
              </c:ext>
            </c:extLst>
          </c:dPt>
          <c:dPt>
            <c:idx val="1"/>
            <c:invertIfNegative val="0"/>
            <c:bubble3D val="0"/>
            <c:spPr>
              <a:solidFill>
                <a:srgbClr val="0066FF"/>
              </a:solidFill>
              <a:ln>
                <a:noFill/>
              </a:ln>
              <a:effectLst/>
            </c:spPr>
            <c:extLst>
              <c:ext xmlns:c16="http://schemas.microsoft.com/office/drawing/2014/chart" uri="{C3380CC4-5D6E-409C-BE32-E72D297353CC}">
                <c16:uniqueId val="{00000004-0406-446B-9F14-4F33E19C933D}"/>
              </c:ext>
            </c:extLst>
          </c:dPt>
          <c:dPt>
            <c:idx val="3"/>
            <c:invertIfNegative val="0"/>
            <c:bubble3D val="0"/>
            <c:spPr>
              <a:solidFill>
                <a:srgbClr val="0066FF"/>
              </a:solidFill>
              <a:ln>
                <a:noFill/>
              </a:ln>
              <a:effectLst/>
            </c:spPr>
            <c:extLst>
              <c:ext xmlns:c16="http://schemas.microsoft.com/office/drawing/2014/chart" uri="{C3380CC4-5D6E-409C-BE32-E72D297353CC}">
                <c16:uniqueId val="{00000005-EAB4-487D-998D-B7A18C01FE45}"/>
              </c:ext>
            </c:extLst>
          </c:dPt>
          <c:dPt>
            <c:idx val="4"/>
            <c:invertIfNegative val="0"/>
            <c:bubble3D val="0"/>
            <c:spPr>
              <a:solidFill>
                <a:srgbClr val="0066FF"/>
              </a:solidFill>
              <a:ln>
                <a:noFill/>
              </a:ln>
              <a:effectLst/>
            </c:spPr>
            <c:extLst>
              <c:ext xmlns:c16="http://schemas.microsoft.com/office/drawing/2014/chart" uri="{C3380CC4-5D6E-409C-BE32-E72D297353CC}">
                <c16:uniqueId val="{00000008-0406-446B-9F14-4F33E19C933D}"/>
              </c:ext>
            </c:extLst>
          </c:dPt>
          <c:dPt>
            <c:idx val="5"/>
            <c:invertIfNegative val="0"/>
            <c:bubble3D val="0"/>
            <c:spPr>
              <a:solidFill>
                <a:srgbClr val="0066FF"/>
              </a:solidFill>
              <a:ln>
                <a:noFill/>
              </a:ln>
              <a:effectLst/>
            </c:spPr>
            <c:extLst>
              <c:ext xmlns:c16="http://schemas.microsoft.com/office/drawing/2014/chart" uri="{C3380CC4-5D6E-409C-BE32-E72D297353CC}">
                <c16:uniqueId val="{00000009-EAB4-487D-998D-B7A18C01FE45}"/>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Friends and 
family</c:v>
                </c:pt>
                <c:pt idx="1">
                  <c:v>Fishers/
farmers</c:v>
                </c:pt>
                <c:pt idx="2">
                  <c:v>Research 
studies</c:v>
                </c:pt>
                <c:pt idx="3">
                  <c:v>Documentaries</c:v>
                </c:pt>
                <c:pt idx="4">
                  <c:v>Chefs/
restaurant owners</c:v>
                </c:pt>
                <c:pt idx="5">
                  <c:v>Dieticians/
Nutrionists</c:v>
                </c:pt>
                <c:pt idx="6">
                  <c:v>News stories in print / online / TV</c:v>
                </c:pt>
                <c:pt idx="7">
                  <c:v>Recipe 
Websites</c:v>
                </c:pt>
                <c:pt idx="8">
                  <c:v>Public government announcements</c:v>
                </c:pt>
                <c:pt idx="9">
                  <c:v>Social media </c:v>
                </c:pt>
                <c:pt idx="10">
                  <c:v>Food Blogs</c:v>
                </c:pt>
              </c:strCache>
            </c:strRef>
          </c:cat>
          <c:val>
            <c:numRef>
              <c:f>Sheet1!$C$2:$C$12</c:f>
              <c:numCache>
                <c:formatCode>0%</c:formatCode>
                <c:ptCount val="11"/>
                <c:pt idx="0">
                  <c:v>0.45</c:v>
                </c:pt>
                <c:pt idx="1">
                  <c:v>0.38</c:v>
                </c:pt>
                <c:pt idx="2">
                  <c:v>0.36</c:v>
                </c:pt>
                <c:pt idx="3">
                  <c:v>0.31</c:v>
                </c:pt>
                <c:pt idx="4">
                  <c:v>0.28999999999999998</c:v>
                </c:pt>
                <c:pt idx="5">
                  <c:v>0.27</c:v>
                </c:pt>
                <c:pt idx="6">
                  <c:v>0.24</c:v>
                </c:pt>
                <c:pt idx="7">
                  <c:v>0.21</c:v>
                </c:pt>
                <c:pt idx="8">
                  <c:v>0.17</c:v>
                </c:pt>
                <c:pt idx="9">
                  <c:v>0.16</c:v>
                </c:pt>
                <c:pt idx="10">
                  <c:v>0.14000000000000001</c:v>
                </c:pt>
              </c:numCache>
            </c:numRef>
          </c:val>
          <c:extLst>
            <c:ext xmlns:c16="http://schemas.microsoft.com/office/drawing/2014/chart" uri="{C3380CC4-5D6E-409C-BE32-E72D297353CC}">
              <c16:uniqueId val="{0000000B-0406-446B-9F14-4F33E19C933D}"/>
            </c:ext>
          </c:extLst>
        </c:ser>
        <c:dLbls>
          <c:dLblPos val="outEnd"/>
          <c:showLegendKey val="0"/>
          <c:showVal val="1"/>
          <c:showCatName val="0"/>
          <c:showSerName val="0"/>
          <c:showPercent val="0"/>
          <c:showBubbleSize val="0"/>
        </c:dLbls>
        <c:gapWidth val="100"/>
        <c:axId val="876868912"/>
        <c:axId val="874715280"/>
      </c:barChart>
      <c:catAx>
        <c:axId val="87686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50" b="0" i="0" u="none" strike="noStrike" kern="1200" baseline="0">
                <a:solidFill>
                  <a:schemeClr val="tx1"/>
                </a:solidFill>
                <a:latin typeface="+mn-lt"/>
                <a:ea typeface="+mn-ea"/>
                <a:cs typeface="+mn-cs"/>
              </a:defRPr>
            </a:pPr>
            <a:endParaRPr lang="en-US"/>
          </a:p>
        </c:txPr>
        <c:crossAx val="874715280"/>
        <c:crosses val="autoZero"/>
        <c:auto val="0"/>
        <c:lblAlgn val="ctr"/>
        <c:lblOffset val="100"/>
        <c:noMultiLvlLbl val="0"/>
      </c:catAx>
      <c:valAx>
        <c:axId val="874715280"/>
        <c:scaling>
          <c:orientation val="minMax"/>
        </c:scaling>
        <c:delete val="1"/>
        <c:axPos val="l"/>
        <c:numFmt formatCode="0%" sourceLinked="1"/>
        <c:majorTickMark val="none"/>
        <c:minorTickMark val="none"/>
        <c:tickLblPos val="nextTo"/>
        <c:crossAx val="876868912"/>
        <c:crosses val="autoZero"/>
        <c:crossBetween val="between"/>
      </c:valAx>
      <c:spPr>
        <a:noFill/>
        <a:ln>
          <a:noFill/>
        </a:ln>
        <a:effectLst/>
      </c:spPr>
    </c:plotArea>
    <c:legend>
      <c:legendPos val="r"/>
      <c:layout>
        <c:manualLayout>
          <c:xMode val="edge"/>
          <c:yMode val="edge"/>
          <c:x val="0.43464327178911089"/>
          <c:y val="0.88979265757272152"/>
          <c:w val="0.13743544150858719"/>
          <c:h val="6.47097528441964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285544895092086E-3"/>
          <c:y val="0"/>
          <c:w val="0.96470338151651913"/>
          <c:h val="0.71390532496166437"/>
        </c:manualLayout>
      </c:layout>
      <c:barChart>
        <c:barDir val="col"/>
        <c:grouping val="clustered"/>
        <c:varyColors val="0"/>
        <c:ser>
          <c:idx val="0"/>
          <c:order val="0"/>
          <c:tx>
            <c:strRef>
              <c:f>Sheet1!$B$1</c:f>
              <c:strCache>
                <c:ptCount val="1"/>
                <c:pt idx="0">
                  <c:v>2023</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Affordable ingredients</c:v>
                </c:pt>
                <c:pt idx="1">
                  <c:v>Quick preparation time</c:v>
                </c:pt>
                <c:pt idx="2">
                  <c:v>New flavors</c:v>
                </c:pt>
                <c:pt idx="3">
                  <c:v>Easy written directions</c:v>
                </c:pt>
                <c:pt idx="4">
                  <c:v>Eating something similar at a restaurant</c:v>
                </c:pt>
                <c:pt idx="5">
                  <c:v>Minimal ingredients</c:v>
                </c:pt>
                <c:pt idx="6">
                  <c:v>Reviews</c:v>
                </c:pt>
                <c:pt idx="7">
                  <c:v>Unique ingredients</c:v>
                </c:pt>
                <c:pt idx="8">
                  <c:v>Video tutorial</c:v>
                </c:pt>
                <c:pt idx="9">
                  <c:v>Sustainable ingredients</c:v>
                </c:pt>
              </c:strCache>
            </c:strRef>
          </c:cat>
          <c:val>
            <c:numRef>
              <c:f>Sheet1!$B$2:$B$11</c:f>
              <c:numCache>
                <c:formatCode>0%</c:formatCode>
                <c:ptCount val="10"/>
                <c:pt idx="0">
                  <c:v>0.47</c:v>
                </c:pt>
                <c:pt idx="1">
                  <c:v>0.42</c:v>
                </c:pt>
                <c:pt idx="2">
                  <c:v>0.44</c:v>
                </c:pt>
                <c:pt idx="3">
                  <c:v>0.43</c:v>
                </c:pt>
                <c:pt idx="5">
                  <c:v>0.28999999999999998</c:v>
                </c:pt>
                <c:pt idx="6">
                  <c:v>0.27</c:v>
                </c:pt>
                <c:pt idx="7">
                  <c:v>0.22</c:v>
                </c:pt>
                <c:pt idx="8">
                  <c:v>0.2</c:v>
                </c:pt>
                <c:pt idx="9">
                  <c:v>0.18</c:v>
                </c:pt>
              </c:numCache>
            </c:numRef>
          </c:val>
          <c:extLst>
            <c:ext xmlns:c16="http://schemas.microsoft.com/office/drawing/2014/chart" uri="{C3380CC4-5D6E-409C-BE32-E72D297353CC}">
              <c16:uniqueId val="{0000000A-46EB-4E1D-8EB9-A344A8A49DCB}"/>
            </c:ext>
          </c:extLst>
        </c:ser>
        <c:ser>
          <c:idx val="1"/>
          <c:order val="1"/>
          <c:tx>
            <c:strRef>
              <c:f>Sheet1!$C$1</c:f>
              <c:strCache>
                <c:ptCount val="1"/>
                <c:pt idx="0">
                  <c:v>2024</c:v>
                </c:pt>
              </c:strCache>
            </c:strRef>
          </c:tx>
          <c:spPr>
            <a:solidFill>
              <a:srgbClr val="0066FF"/>
            </a:solidFill>
            <a:ln>
              <a:noFill/>
            </a:ln>
            <a:effectLst/>
          </c:spPr>
          <c:invertIfNegative val="0"/>
          <c:dPt>
            <c:idx val="0"/>
            <c:invertIfNegative val="0"/>
            <c:bubble3D val="0"/>
            <c:spPr>
              <a:solidFill>
                <a:srgbClr val="0066FF"/>
              </a:solidFill>
              <a:ln>
                <a:noFill/>
              </a:ln>
              <a:effectLst/>
            </c:spPr>
            <c:extLst>
              <c:ext xmlns:c16="http://schemas.microsoft.com/office/drawing/2014/chart" uri="{C3380CC4-5D6E-409C-BE32-E72D297353CC}">
                <c16:uniqueId val="{00000001-2F09-4851-825A-A0CD3EEA745E}"/>
              </c:ext>
            </c:extLst>
          </c:dPt>
          <c:dPt>
            <c:idx val="1"/>
            <c:invertIfNegative val="0"/>
            <c:bubble3D val="0"/>
            <c:spPr>
              <a:solidFill>
                <a:srgbClr val="0066FF"/>
              </a:solidFill>
              <a:ln>
                <a:noFill/>
              </a:ln>
              <a:effectLst/>
            </c:spPr>
            <c:extLst>
              <c:ext xmlns:c16="http://schemas.microsoft.com/office/drawing/2014/chart" uri="{C3380CC4-5D6E-409C-BE32-E72D297353CC}">
                <c16:uniqueId val="{00000003-2F09-4851-825A-A0CD3EEA745E}"/>
              </c:ext>
            </c:extLst>
          </c:dPt>
          <c:dPt>
            <c:idx val="2"/>
            <c:invertIfNegative val="0"/>
            <c:bubble3D val="0"/>
            <c:spPr>
              <a:solidFill>
                <a:srgbClr val="0066FF"/>
              </a:solidFill>
              <a:ln>
                <a:noFill/>
              </a:ln>
              <a:effectLst/>
            </c:spPr>
            <c:extLst>
              <c:ext xmlns:c16="http://schemas.microsoft.com/office/drawing/2014/chart" uri="{C3380CC4-5D6E-409C-BE32-E72D297353CC}">
                <c16:uniqueId val="{00000005-2F09-4851-825A-A0CD3EEA745E}"/>
              </c:ext>
            </c:extLst>
          </c:dPt>
          <c:dPt>
            <c:idx val="3"/>
            <c:invertIfNegative val="0"/>
            <c:bubble3D val="0"/>
            <c:spPr>
              <a:solidFill>
                <a:srgbClr val="0066FF"/>
              </a:solidFill>
              <a:ln>
                <a:noFill/>
              </a:ln>
              <a:effectLst/>
            </c:spPr>
            <c:extLst>
              <c:ext xmlns:c16="http://schemas.microsoft.com/office/drawing/2014/chart" uri="{C3380CC4-5D6E-409C-BE32-E72D297353CC}">
                <c16:uniqueId val="{00000007-2F09-4851-825A-A0CD3EEA745E}"/>
              </c:ext>
            </c:extLst>
          </c:dPt>
          <c:dPt>
            <c:idx val="9"/>
            <c:invertIfNegative val="0"/>
            <c:bubble3D val="0"/>
            <c:spPr>
              <a:solidFill>
                <a:srgbClr val="0066FF"/>
              </a:solidFill>
              <a:ln>
                <a:noFill/>
              </a:ln>
              <a:effectLst/>
            </c:spPr>
            <c:extLst>
              <c:ext xmlns:c16="http://schemas.microsoft.com/office/drawing/2014/chart" uri="{C3380CC4-5D6E-409C-BE32-E72D297353CC}">
                <c16:uniqueId val="{00000009-F9B8-4831-8A06-FF174A0AEC7B}"/>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Affordable ingredients</c:v>
                </c:pt>
                <c:pt idx="1">
                  <c:v>Quick preparation time</c:v>
                </c:pt>
                <c:pt idx="2">
                  <c:v>New flavors</c:v>
                </c:pt>
                <c:pt idx="3">
                  <c:v>Easy written directions</c:v>
                </c:pt>
                <c:pt idx="4">
                  <c:v>Eating something similar at a restaurant</c:v>
                </c:pt>
                <c:pt idx="5">
                  <c:v>Minimal ingredients</c:v>
                </c:pt>
                <c:pt idx="6">
                  <c:v>Reviews</c:v>
                </c:pt>
                <c:pt idx="7">
                  <c:v>Unique ingredients</c:v>
                </c:pt>
                <c:pt idx="8">
                  <c:v>Video tutorial</c:v>
                </c:pt>
                <c:pt idx="9">
                  <c:v>Sustainable ingredients</c:v>
                </c:pt>
              </c:strCache>
            </c:strRef>
          </c:cat>
          <c:val>
            <c:numRef>
              <c:f>Sheet1!$C$2:$C$11</c:f>
              <c:numCache>
                <c:formatCode>0%</c:formatCode>
                <c:ptCount val="10"/>
                <c:pt idx="0">
                  <c:v>0.44</c:v>
                </c:pt>
                <c:pt idx="1">
                  <c:v>0.4</c:v>
                </c:pt>
                <c:pt idx="2">
                  <c:v>0.39</c:v>
                </c:pt>
                <c:pt idx="3">
                  <c:v>0.36</c:v>
                </c:pt>
                <c:pt idx="4">
                  <c:v>0.34</c:v>
                </c:pt>
                <c:pt idx="5">
                  <c:v>0.28000000000000003</c:v>
                </c:pt>
                <c:pt idx="6">
                  <c:v>0.27</c:v>
                </c:pt>
                <c:pt idx="7">
                  <c:v>0.24</c:v>
                </c:pt>
                <c:pt idx="8">
                  <c:v>0.17</c:v>
                </c:pt>
                <c:pt idx="9">
                  <c:v>0.16</c:v>
                </c:pt>
              </c:numCache>
            </c:numRef>
          </c:val>
          <c:extLst>
            <c:ext xmlns:c16="http://schemas.microsoft.com/office/drawing/2014/chart" uri="{C3380CC4-5D6E-409C-BE32-E72D297353CC}">
              <c16:uniqueId val="{0000000A-138F-4CB6-9252-1BE797856029}"/>
            </c:ext>
          </c:extLst>
        </c:ser>
        <c:dLbls>
          <c:dLblPos val="outEnd"/>
          <c:showLegendKey val="0"/>
          <c:showVal val="1"/>
          <c:showCatName val="0"/>
          <c:showSerName val="0"/>
          <c:showPercent val="0"/>
          <c:showBubbleSize val="0"/>
        </c:dLbls>
        <c:gapWidth val="100"/>
        <c:axId val="876868912"/>
        <c:axId val="874715280"/>
      </c:barChart>
      <c:catAx>
        <c:axId val="87686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50" b="0" i="0" u="none" strike="noStrike" kern="1200" baseline="0">
                <a:solidFill>
                  <a:schemeClr val="tx1"/>
                </a:solidFill>
                <a:latin typeface="+mn-lt"/>
                <a:ea typeface="+mn-ea"/>
                <a:cs typeface="+mn-cs"/>
              </a:defRPr>
            </a:pPr>
            <a:endParaRPr lang="en-US"/>
          </a:p>
        </c:txPr>
        <c:crossAx val="874715280"/>
        <c:crosses val="autoZero"/>
        <c:auto val="0"/>
        <c:lblAlgn val="ctr"/>
        <c:lblOffset val="100"/>
        <c:noMultiLvlLbl val="0"/>
      </c:catAx>
      <c:valAx>
        <c:axId val="874715280"/>
        <c:scaling>
          <c:orientation val="minMax"/>
        </c:scaling>
        <c:delete val="1"/>
        <c:axPos val="l"/>
        <c:numFmt formatCode="0%" sourceLinked="1"/>
        <c:majorTickMark val="none"/>
        <c:minorTickMark val="none"/>
        <c:tickLblPos val="nextTo"/>
        <c:crossAx val="876868912"/>
        <c:crosses val="autoZero"/>
        <c:crossBetween val="between"/>
      </c:valAx>
      <c:spPr>
        <a:noFill/>
        <a:ln>
          <a:noFill/>
        </a:ln>
        <a:effectLst/>
      </c:spPr>
    </c:plotArea>
    <c:legend>
      <c:legendPos val="r"/>
      <c:layout>
        <c:manualLayout>
          <c:xMode val="edge"/>
          <c:yMode val="edge"/>
          <c:x val="0.42735409423012916"/>
          <c:y val="0.90576103982708145"/>
          <c:w val="0.13057190119943504"/>
          <c:h val="8.9047407899657191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40160988332724"/>
          <c:y val="2.7979772697571705E-2"/>
          <c:w val="0.78640297255506397"/>
          <c:h val="0.9443341110803648"/>
        </c:manualLayout>
      </c:layout>
      <c:doughnutChart>
        <c:varyColors val="1"/>
        <c:ser>
          <c:idx val="0"/>
          <c:order val="0"/>
          <c:tx>
            <c:strRef>
              <c:f>Sheet1!$B$1</c:f>
              <c:strCache>
                <c:ptCount val="1"/>
                <c:pt idx="0">
                  <c:v>Column1</c:v>
                </c:pt>
              </c:strCache>
            </c:strRef>
          </c:tx>
          <c:dPt>
            <c:idx val="0"/>
            <c:bubble3D val="0"/>
            <c:explosion val="2"/>
            <c:spPr>
              <a:solidFill>
                <a:schemeClr val="accent5"/>
              </a:solidFill>
              <a:ln w="19050">
                <a:solidFill>
                  <a:schemeClr val="lt1"/>
                </a:solidFill>
              </a:ln>
              <a:effectLst/>
            </c:spPr>
            <c:extLst>
              <c:ext xmlns:c16="http://schemas.microsoft.com/office/drawing/2014/chart" uri="{C3380CC4-5D6E-409C-BE32-E72D297353CC}">
                <c16:uniqueId val="{00000001-3E07-4B76-87FE-9904CC4BDDE0}"/>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3-3E07-4B76-87FE-9904CC4BDDE0}"/>
              </c:ext>
            </c:extLst>
          </c:dPt>
          <c:cat>
            <c:strRef>
              <c:f>Sheet1!$A$2:$A$3</c:f>
              <c:strCache>
                <c:ptCount val="2"/>
                <c:pt idx="0">
                  <c:v>1st Qtr</c:v>
                </c:pt>
                <c:pt idx="1">
                  <c:v>2nd Qtr</c:v>
                </c:pt>
              </c:strCache>
            </c:strRef>
          </c:cat>
          <c:val>
            <c:numRef>
              <c:f>Sheet1!$B$2:$B$3</c:f>
              <c:numCache>
                <c:formatCode>General</c:formatCode>
                <c:ptCount val="2"/>
                <c:pt idx="0">
                  <c:v>66</c:v>
                </c:pt>
                <c:pt idx="1">
                  <c:v>33</c:v>
                </c:pt>
              </c:numCache>
            </c:numRef>
          </c:val>
          <c:extLst>
            <c:ext xmlns:c16="http://schemas.microsoft.com/office/drawing/2014/chart" uri="{C3380CC4-5D6E-409C-BE32-E72D297353CC}">
              <c16:uniqueId val="{00000004-3E07-4B76-87FE-9904CC4BDDE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036472661314201E-2"/>
          <c:w val="1"/>
          <c:h val="0.65942905107264926"/>
        </c:manualLayout>
      </c:layout>
      <c:barChart>
        <c:barDir val="col"/>
        <c:grouping val="clustered"/>
        <c:varyColors val="0"/>
        <c:ser>
          <c:idx val="0"/>
          <c:order val="0"/>
          <c:tx>
            <c:strRef>
              <c:f>Sheet1!$B$1</c:f>
              <c:strCache>
                <c:ptCount val="1"/>
                <c:pt idx="0">
                  <c:v>2021</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Salmon</c:v>
                </c:pt>
                <c:pt idx="1">
                  <c:v>Tuna</c:v>
                </c:pt>
                <c:pt idx="2">
                  <c:v>Catfish</c:v>
                </c:pt>
                <c:pt idx="3">
                  <c:v>Tilapia</c:v>
                </c:pt>
                <c:pt idx="4">
                  <c:v>Pacific Hake/ Whiting</c:v>
                </c:pt>
                <c:pt idx="5">
                  <c:v>Rockfish</c:v>
                </c:pt>
                <c:pt idx="6">
                  <c:v>Cod</c:v>
                </c:pt>
                <c:pt idx="7">
                  <c:v>Wild Alaska Pollock</c:v>
                </c:pt>
                <c:pt idx="8">
                  <c:v>Halibut</c:v>
                </c:pt>
                <c:pt idx="9">
                  <c:v>Sole/ Flounder </c:v>
                </c:pt>
                <c:pt idx="10">
                  <c:v>Haddock</c:v>
                </c:pt>
              </c:strCache>
            </c:strRef>
          </c:cat>
          <c:val>
            <c:numRef>
              <c:f>Sheet1!$B$2:$B$12</c:f>
              <c:numCache>
                <c:formatCode>0%</c:formatCode>
                <c:ptCount val="11"/>
                <c:pt idx="0">
                  <c:v>0.36</c:v>
                </c:pt>
                <c:pt idx="1">
                  <c:v>0.37</c:v>
                </c:pt>
                <c:pt idx="2">
                  <c:v>0.33</c:v>
                </c:pt>
                <c:pt idx="3">
                  <c:v>0.32</c:v>
                </c:pt>
                <c:pt idx="4">
                  <c:v>0.28999999999999998</c:v>
                </c:pt>
                <c:pt idx="5">
                  <c:v>0.34</c:v>
                </c:pt>
                <c:pt idx="6">
                  <c:v>0.31</c:v>
                </c:pt>
                <c:pt idx="7">
                  <c:v>0.27</c:v>
                </c:pt>
                <c:pt idx="8">
                  <c:v>0.28000000000000003</c:v>
                </c:pt>
                <c:pt idx="9">
                  <c:v>0.28999999999999998</c:v>
                </c:pt>
                <c:pt idx="10">
                  <c:v>0.3</c:v>
                </c:pt>
              </c:numCache>
            </c:numRef>
          </c:val>
          <c:extLst>
            <c:ext xmlns:c16="http://schemas.microsoft.com/office/drawing/2014/chart" uri="{C3380CC4-5D6E-409C-BE32-E72D297353CC}">
              <c16:uniqueId val="{00000004-C6A1-408B-A7AF-12C256526960}"/>
            </c:ext>
          </c:extLst>
        </c:ser>
        <c:ser>
          <c:idx val="1"/>
          <c:order val="1"/>
          <c:tx>
            <c:strRef>
              <c:f>Sheet1!$C$1</c:f>
              <c:strCache>
                <c:ptCount val="1"/>
                <c:pt idx="0">
                  <c:v>2022</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Salmon</c:v>
                </c:pt>
                <c:pt idx="1">
                  <c:v>Tuna</c:v>
                </c:pt>
                <c:pt idx="2">
                  <c:v>Catfish</c:v>
                </c:pt>
                <c:pt idx="3">
                  <c:v>Tilapia</c:v>
                </c:pt>
                <c:pt idx="4">
                  <c:v>Pacific Hake/ Whiting</c:v>
                </c:pt>
                <c:pt idx="5">
                  <c:v>Rockfish</c:v>
                </c:pt>
                <c:pt idx="6">
                  <c:v>Cod</c:v>
                </c:pt>
                <c:pt idx="7">
                  <c:v>Wild Alaska Pollock</c:v>
                </c:pt>
                <c:pt idx="8">
                  <c:v>Halibut</c:v>
                </c:pt>
                <c:pt idx="9">
                  <c:v>Sole/ Flounder </c:v>
                </c:pt>
                <c:pt idx="10">
                  <c:v>Haddock</c:v>
                </c:pt>
              </c:strCache>
            </c:strRef>
          </c:cat>
          <c:val>
            <c:numRef>
              <c:f>Sheet1!$C$2:$C$12</c:f>
              <c:numCache>
                <c:formatCode>0%</c:formatCode>
                <c:ptCount val="11"/>
                <c:pt idx="0">
                  <c:v>0.56999999999999995</c:v>
                </c:pt>
                <c:pt idx="1">
                  <c:v>0.56999999999999995</c:v>
                </c:pt>
                <c:pt idx="2">
                  <c:v>0.51</c:v>
                </c:pt>
                <c:pt idx="3">
                  <c:v>0.5</c:v>
                </c:pt>
                <c:pt idx="4">
                  <c:v>0.48</c:v>
                </c:pt>
                <c:pt idx="5">
                  <c:v>0.48</c:v>
                </c:pt>
                <c:pt idx="6">
                  <c:v>0.45</c:v>
                </c:pt>
                <c:pt idx="7">
                  <c:v>0.43</c:v>
                </c:pt>
                <c:pt idx="8">
                  <c:v>0.43</c:v>
                </c:pt>
                <c:pt idx="9">
                  <c:v>0.42</c:v>
                </c:pt>
                <c:pt idx="10">
                  <c:v>0.4</c:v>
                </c:pt>
              </c:numCache>
            </c:numRef>
          </c:val>
          <c:extLst>
            <c:ext xmlns:c16="http://schemas.microsoft.com/office/drawing/2014/chart" uri="{C3380CC4-5D6E-409C-BE32-E72D297353CC}">
              <c16:uniqueId val="{00000005-C6A1-408B-A7AF-12C256526960}"/>
            </c:ext>
          </c:extLst>
        </c:ser>
        <c:ser>
          <c:idx val="2"/>
          <c:order val="2"/>
          <c:tx>
            <c:strRef>
              <c:f>Sheet1!$D$1</c:f>
              <c:strCache>
                <c:ptCount val="1"/>
                <c:pt idx="0">
                  <c:v>2023</c:v>
                </c:pt>
              </c:strCache>
            </c:strRef>
          </c:tx>
          <c:spPr>
            <a:solidFill>
              <a:srgbClr val="5B9BD5"/>
            </a:solidFill>
            <a:ln>
              <a:noFill/>
            </a:ln>
            <a:effectLst/>
          </c:spPr>
          <c:invertIfNegative val="0"/>
          <c:dLbls>
            <c:dLbl>
              <c:idx val="3"/>
              <c:layout>
                <c:manualLayout>
                  <c:x val="4.0372502393571357E-17"/>
                  <c:y val="-3.650715626500170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4E-4BF6-9177-C4E45EAD6E5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Salmon</c:v>
                </c:pt>
                <c:pt idx="1">
                  <c:v>Tuna</c:v>
                </c:pt>
                <c:pt idx="2">
                  <c:v>Catfish</c:v>
                </c:pt>
                <c:pt idx="3">
                  <c:v>Tilapia</c:v>
                </c:pt>
                <c:pt idx="4">
                  <c:v>Pacific Hake/ Whiting</c:v>
                </c:pt>
                <c:pt idx="5">
                  <c:v>Rockfish</c:v>
                </c:pt>
                <c:pt idx="6">
                  <c:v>Cod</c:v>
                </c:pt>
                <c:pt idx="7">
                  <c:v>Wild Alaska Pollock</c:v>
                </c:pt>
                <c:pt idx="8">
                  <c:v>Halibut</c:v>
                </c:pt>
                <c:pt idx="9">
                  <c:v>Sole/ Flounder </c:v>
                </c:pt>
                <c:pt idx="10">
                  <c:v>Haddock</c:v>
                </c:pt>
              </c:strCache>
            </c:strRef>
          </c:cat>
          <c:val>
            <c:numRef>
              <c:f>Sheet1!$D$2:$D$12</c:f>
              <c:numCache>
                <c:formatCode>0%</c:formatCode>
                <c:ptCount val="11"/>
                <c:pt idx="0">
                  <c:v>0.53</c:v>
                </c:pt>
                <c:pt idx="1">
                  <c:v>0.56000000000000005</c:v>
                </c:pt>
                <c:pt idx="2">
                  <c:v>0.47</c:v>
                </c:pt>
                <c:pt idx="3">
                  <c:v>0.5</c:v>
                </c:pt>
                <c:pt idx="4">
                  <c:v>0.39</c:v>
                </c:pt>
                <c:pt idx="5">
                  <c:v>0.39</c:v>
                </c:pt>
                <c:pt idx="6">
                  <c:v>0.45</c:v>
                </c:pt>
                <c:pt idx="7">
                  <c:v>0.37</c:v>
                </c:pt>
                <c:pt idx="8">
                  <c:v>0.39</c:v>
                </c:pt>
                <c:pt idx="9">
                  <c:v>0.38</c:v>
                </c:pt>
                <c:pt idx="10">
                  <c:v>0.37</c:v>
                </c:pt>
              </c:numCache>
            </c:numRef>
          </c:val>
          <c:extLst>
            <c:ext xmlns:c16="http://schemas.microsoft.com/office/drawing/2014/chart" uri="{C3380CC4-5D6E-409C-BE32-E72D297353CC}">
              <c16:uniqueId val="{00000000-6AF1-4645-BF33-75C05412FF46}"/>
            </c:ext>
          </c:extLst>
        </c:ser>
        <c:ser>
          <c:idx val="3"/>
          <c:order val="3"/>
          <c:tx>
            <c:strRef>
              <c:f>Sheet1!$E$1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Salmon</c:v>
                </c:pt>
                <c:pt idx="1">
                  <c:v>Tuna</c:v>
                </c:pt>
                <c:pt idx="2">
                  <c:v>Catfish</c:v>
                </c:pt>
                <c:pt idx="3">
                  <c:v>Tilapia</c:v>
                </c:pt>
                <c:pt idx="4">
                  <c:v>Pacific Hake/ Whiting</c:v>
                </c:pt>
                <c:pt idx="5">
                  <c:v>Rockfish</c:v>
                </c:pt>
                <c:pt idx="6">
                  <c:v>Cod</c:v>
                </c:pt>
                <c:pt idx="7">
                  <c:v>Wild Alaska Pollock</c:v>
                </c:pt>
                <c:pt idx="8">
                  <c:v>Halibut</c:v>
                </c:pt>
                <c:pt idx="9">
                  <c:v>Sole/ Flounder </c:v>
                </c:pt>
                <c:pt idx="10">
                  <c:v>Haddock</c:v>
                </c:pt>
              </c:strCache>
            </c:strRef>
          </c:cat>
          <c:val>
            <c:numRef>
              <c:f>Sheet1!$E$2:$E$12</c:f>
              <c:numCache>
                <c:formatCode>0%</c:formatCode>
                <c:ptCount val="11"/>
                <c:pt idx="0">
                  <c:v>0.57999999999999996</c:v>
                </c:pt>
                <c:pt idx="1">
                  <c:v>0.57999999999999996</c:v>
                </c:pt>
                <c:pt idx="2">
                  <c:v>0.46</c:v>
                </c:pt>
                <c:pt idx="3">
                  <c:v>0.49</c:v>
                </c:pt>
                <c:pt idx="4">
                  <c:v>0.37</c:v>
                </c:pt>
                <c:pt idx="5">
                  <c:v>0.4</c:v>
                </c:pt>
                <c:pt idx="6">
                  <c:v>0.45</c:v>
                </c:pt>
                <c:pt idx="7">
                  <c:v>0.36</c:v>
                </c:pt>
                <c:pt idx="8">
                  <c:v>0.4</c:v>
                </c:pt>
                <c:pt idx="9">
                  <c:v>0.36</c:v>
                </c:pt>
                <c:pt idx="10">
                  <c:v>0.35</c:v>
                </c:pt>
              </c:numCache>
            </c:numRef>
          </c:val>
          <c:extLst>
            <c:ext xmlns:c16="http://schemas.microsoft.com/office/drawing/2014/chart" uri="{C3380CC4-5D6E-409C-BE32-E72D297353CC}">
              <c16:uniqueId val="{00000000-A228-4E8A-B0FA-A7CBE757F549}"/>
            </c:ext>
          </c:extLst>
        </c:ser>
        <c:dLbls>
          <c:dLblPos val="outEnd"/>
          <c:showLegendKey val="0"/>
          <c:showVal val="1"/>
          <c:showCatName val="0"/>
          <c:showSerName val="0"/>
          <c:showPercent val="0"/>
          <c:showBubbleSize val="0"/>
        </c:dLbls>
        <c:gapWidth val="150"/>
        <c:overlap val="-25"/>
        <c:axId val="125937071"/>
        <c:axId val="125934991"/>
      </c:barChart>
      <c:catAx>
        <c:axId val="125937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5934991"/>
        <c:crosses val="autoZero"/>
        <c:auto val="1"/>
        <c:lblAlgn val="ctr"/>
        <c:lblOffset val="100"/>
        <c:noMultiLvlLbl val="0"/>
      </c:catAx>
      <c:valAx>
        <c:axId val="125934991"/>
        <c:scaling>
          <c:orientation val="minMax"/>
        </c:scaling>
        <c:delete val="1"/>
        <c:axPos val="l"/>
        <c:numFmt formatCode="0%" sourceLinked="1"/>
        <c:majorTickMark val="none"/>
        <c:minorTickMark val="none"/>
        <c:tickLblPos val="nextTo"/>
        <c:crossAx val="1259370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Sheet1!$A$2:$A$27</c:f>
              <c:strCache>
                <c:ptCount val="26"/>
                <c:pt idx="0">
                  <c:v>Sustainable</c:v>
                </c:pt>
                <c:pt idx="1">
                  <c:v>Versatile (e.g. can be cooked and prepared in many ways)</c:v>
                </c:pt>
                <c:pt idx="2">
                  <c:v>Traceable</c:v>
                </c:pt>
                <c:pt idx="3">
                  <c:v>Freezer-friendly</c:v>
                </c:pt>
                <c:pt idx="4">
                  <c:v>Product of Alaska</c:v>
                </c:pt>
                <c:pt idx="5">
                  <c:v>Good as center of plate (e.g. fish &amp; chips, fillet, etc.)</c:v>
                </c:pt>
                <c:pt idx="6">
                  <c:v>All natural</c:v>
                </c:pt>
                <c:pt idx="7">
                  <c:v>Mild tasting</c:v>
                </c:pt>
                <c:pt idx="8">
                  <c:v>Quick to cook</c:v>
                </c:pt>
                <c:pt idx="9">
                  <c:v>Fresh tasting</c:v>
                </c:pt>
                <c:pt idx="10">
                  <c:v>Easy to prepare</c:v>
                </c:pt>
                <c:pt idx="11">
                  <c:v>Good as an ingredient (e.g. fish tacos, stir fry, soups, etc.)</c:v>
                </c:pt>
                <c:pt idx="12">
                  <c:v>Full-flavored</c:v>
                </c:pt>
                <c:pt idx="13">
                  <c:v>Low-fat</c:v>
                </c:pt>
                <c:pt idx="14">
                  <c:v>High in protein</c:v>
                </c:pt>
                <c:pt idx="15">
                  <c:v>Affordable</c:v>
                </c:pt>
                <c:pt idx="16">
                  <c:v>Heart healthy</c:v>
                </c:pt>
                <c:pt idx="17">
                  <c:v>Great tasting</c:v>
                </c:pt>
                <c:pt idx="18">
                  <c:v>Product of the U.S.</c:v>
                </c:pt>
                <c:pt idx="19">
                  <c:v>High quality</c:v>
                </c:pt>
                <c:pt idx="20">
                  <c:v>Flaky</c:v>
                </c:pt>
                <c:pt idx="21">
                  <c:v>Food safety (e.g. ensures oversight to protect against disease, contaminants, etc.)</c:v>
                </c:pt>
                <c:pt idx="22">
                  <c:v>Kid-friendly</c:v>
                </c:pt>
                <c:pt idx="23">
                  <c:v>GMO-free</c:v>
                </c:pt>
                <c:pt idx="24">
                  <c:v>Wild-caught</c:v>
                </c:pt>
                <c:pt idx="25">
                  <c:v>Good value</c:v>
                </c:pt>
              </c:strCache>
            </c:strRef>
          </c:cat>
          <c:val>
            <c:numRef>
              <c:f>Sheet1!$B$2:$B$27</c:f>
              <c:numCache>
                <c:formatCode>0.0</c:formatCode>
                <c:ptCount val="26"/>
                <c:pt idx="0">
                  <c:v>4.345884573475E-2</c:v>
                </c:pt>
                <c:pt idx="1">
                  <c:v>0.11493692695920001</c:v>
                </c:pt>
                <c:pt idx="2">
                  <c:v>0.15071192771460001</c:v>
                </c:pt>
                <c:pt idx="3">
                  <c:v>0.15468913783239999</c:v>
                </c:pt>
                <c:pt idx="4">
                  <c:v>0.16705683582280001</c:v>
                </c:pt>
                <c:pt idx="5">
                  <c:v>0.21469003014990001</c:v>
                </c:pt>
                <c:pt idx="6">
                  <c:v>0.27581283958149999</c:v>
                </c:pt>
                <c:pt idx="7">
                  <c:v>0.28846392395780002</c:v>
                </c:pt>
                <c:pt idx="8">
                  <c:v>0.35545454457109998</c:v>
                </c:pt>
                <c:pt idx="9">
                  <c:v>0.39476872233299998</c:v>
                </c:pt>
                <c:pt idx="10">
                  <c:v>0.39516379521049999</c:v>
                </c:pt>
                <c:pt idx="11">
                  <c:v>0.40588210423440002</c:v>
                </c:pt>
                <c:pt idx="12">
                  <c:v>0.4609502249611</c:v>
                </c:pt>
                <c:pt idx="13">
                  <c:v>0.52305273314650003</c:v>
                </c:pt>
                <c:pt idx="14">
                  <c:v>0.79058490120030001</c:v>
                </c:pt>
                <c:pt idx="15">
                  <c:v>0.81127226217049997</c:v>
                </c:pt>
                <c:pt idx="16">
                  <c:v>0.88449982483909995</c:v>
                </c:pt>
                <c:pt idx="17">
                  <c:v>0.96123601232330003</c:v>
                </c:pt>
                <c:pt idx="18">
                  <c:v>1.040970284593</c:v>
                </c:pt>
                <c:pt idx="19">
                  <c:v>1.159080367282</c:v>
                </c:pt>
                <c:pt idx="20">
                  <c:v>2.4862556321780001</c:v>
                </c:pt>
                <c:pt idx="21">
                  <c:v>5.5747466372919998</c:v>
                </c:pt>
                <c:pt idx="22">
                  <c:v>6.3482618299549998</c:v>
                </c:pt>
                <c:pt idx="23">
                  <c:v>7.4269757023510001</c:v>
                </c:pt>
                <c:pt idx="24">
                  <c:v>8.2589580614029998</c:v>
                </c:pt>
                <c:pt idx="25">
                  <c:v>8.8133591919909993</c:v>
                </c:pt>
              </c:numCache>
            </c:numRef>
          </c:val>
          <c:extLst>
            <c:ext xmlns:c16="http://schemas.microsoft.com/office/drawing/2014/chart" uri="{C3380CC4-5D6E-409C-BE32-E72D297353CC}">
              <c16:uniqueId val="{00000000-3941-4C72-A2B3-5F354B6061D9}"/>
            </c:ext>
          </c:extLst>
        </c:ser>
        <c:dLbls>
          <c:showLegendKey val="0"/>
          <c:showVal val="0"/>
          <c:showCatName val="0"/>
          <c:showSerName val="0"/>
          <c:showPercent val="0"/>
          <c:showBubbleSize val="0"/>
        </c:dLbls>
        <c:gapWidth val="182"/>
        <c:axId val="1925337311"/>
        <c:axId val="1925335871"/>
      </c:barChart>
      <c:catAx>
        <c:axId val="19253373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25335871"/>
        <c:crosses val="autoZero"/>
        <c:auto val="1"/>
        <c:lblAlgn val="ctr"/>
        <c:lblOffset val="100"/>
        <c:noMultiLvlLbl val="0"/>
      </c:catAx>
      <c:valAx>
        <c:axId val="1925335871"/>
        <c:scaling>
          <c:orientation val="minMax"/>
        </c:scaling>
        <c:delete val="1"/>
        <c:axPos val="b"/>
        <c:numFmt formatCode="0.0" sourceLinked="1"/>
        <c:majorTickMark val="none"/>
        <c:minorTickMark val="none"/>
        <c:tickLblPos val="nextTo"/>
        <c:crossAx val="1925337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04399986009582"/>
          <c:y val="7.3338830435623004E-2"/>
          <c:w val="0.82698820443798471"/>
          <c:h val="0.80967596146218457"/>
        </c:manualLayout>
      </c:layout>
      <c:barChart>
        <c:barDir val="bar"/>
        <c:grouping val="percentStacked"/>
        <c:varyColors val="0"/>
        <c:ser>
          <c:idx val="0"/>
          <c:order val="0"/>
          <c:tx>
            <c:strRef>
              <c:f>Sheet1!$B$1</c:f>
              <c:strCache>
                <c:ptCount val="1"/>
                <c:pt idx="0">
                  <c:v>Absolutely </c:v>
                </c:pt>
              </c:strCache>
            </c:strRef>
          </c:tx>
          <c:spPr>
            <a:solidFill>
              <a:srgbClr val="548235"/>
            </a:solidFill>
            <a:ln>
              <a:noFill/>
            </a:ln>
            <a:effectLst/>
          </c:spPr>
          <c:invertIfNegative val="0"/>
          <c:dPt>
            <c:idx val="2"/>
            <c:invertIfNegative val="0"/>
            <c:bubble3D val="0"/>
            <c:spPr>
              <a:solidFill>
                <a:srgbClr val="548235"/>
              </a:solidFill>
              <a:ln>
                <a:noFill/>
              </a:ln>
              <a:effectLst/>
            </c:spPr>
            <c:extLst>
              <c:ext xmlns:c16="http://schemas.microsoft.com/office/drawing/2014/chart" uri="{C3380CC4-5D6E-409C-BE32-E72D297353CC}">
                <c16:uniqueId val="{00000005-B476-410A-9E25-FA90099B7799}"/>
              </c:ext>
            </c:extLst>
          </c:dPt>
          <c:dPt>
            <c:idx val="3"/>
            <c:invertIfNegative val="0"/>
            <c:bubble3D val="0"/>
            <c:spPr>
              <a:solidFill>
                <a:srgbClr val="548235"/>
              </a:solidFill>
              <a:ln>
                <a:noFill/>
              </a:ln>
              <a:effectLst/>
            </c:spPr>
            <c:extLst>
              <c:ext xmlns:c16="http://schemas.microsoft.com/office/drawing/2014/chart" uri="{C3380CC4-5D6E-409C-BE32-E72D297353CC}">
                <c16:uniqueId val="{00000003-8CD5-4E5E-AB13-5A1C7B583993}"/>
              </c:ext>
            </c:extLst>
          </c:dPt>
          <c:dPt>
            <c:idx val="4"/>
            <c:invertIfNegative val="0"/>
            <c:bubble3D val="0"/>
            <c:spPr>
              <a:solidFill>
                <a:srgbClr val="548235"/>
              </a:solidFill>
              <a:ln>
                <a:noFill/>
              </a:ln>
              <a:effectLst/>
            </c:spPr>
            <c:extLst>
              <c:ext xmlns:c16="http://schemas.microsoft.com/office/drawing/2014/chart" uri="{C3380CC4-5D6E-409C-BE32-E72D297353CC}">
                <c16:uniqueId val="{00000005-8CD5-4E5E-AB13-5A1C7B58399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China</c:v>
                </c:pt>
                <c:pt idx="1">
                  <c:v>Russia</c:v>
                </c:pt>
                <c:pt idx="2">
                  <c:v>Norway</c:v>
                </c:pt>
                <c:pt idx="3">
                  <c:v>Canada</c:v>
                </c:pt>
                <c:pt idx="4">
                  <c:v>United States</c:v>
                </c:pt>
              </c:strCache>
            </c:strRef>
          </c:cat>
          <c:val>
            <c:numRef>
              <c:f>Sheet1!$B$2:$B$6</c:f>
              <c:numCache>
                <c:formatCode>0%</c:formatCode>
                <c:ptCount val="5"/>
                <c:pt idx="0">
                  <c:v>0.04</c:v>
                </c:pt>
                <c:pt idx="1">
                  <c:v>0.05</c:v>
                </c:pt>
                <c:pt idx="2">
                  <c:v>0.28000000000000003</c:v>
                </c:pt>
                <c:pt idx="3">
                  <c:v>0.35</c:v>
                </c:pt>
                <c:pt idx="4">
                  <c:v>0.66</c:v>
                </c:pt>
              </c:numCache>
            </c:numRef>
          </c:val>
          <c:extLst>
            <c:ext xmlns:c16="http://schemas.microsoft.com/office/drawing/2014/chart" uri="{C3380CC4-5D6E-409C-BE32-E72D297353CC}">
              <c16:uniqueId val="{00000006-B476-410A-9E25-FA90099B7799}"/>
            </c:ext>
          </c:extLst>
        </c:ser>
        <c:ser>
          <c:idx val="1"/>
          <c:order val="1"/>
          <c:tx>
            <c:strRef>
              <c:f>Sheet1!$C$1</c:f>
              <c:strCache>
                <c:ptCount val="1"/>
                <c:pt idx="0">
                  <c:v>Likely</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China</c:v>
                </c:pt>
                <c:pt idx="1">
                  <c:v>Russia</c:v>
                </c:pt>
                <c:pt idx="2">
                  <c:v>Norway</c:v>
                </c:pt>
                <c:pt idx="3">
                  <c:v>Canada</c:v>
                </c:pt>
                <c:pt idx="4">
                  <c:v>United States</c:v>
                </c:pt>
              </c:strCache>
            </c:strRef>
          </c:cat>
          <c:val>
            <c:numRef>
              <c:f>Sheet1!$C$2:$C$6</c:f>
              <c:numCache>
                <c:formatCode>0%</c:formatCode>
                <c:ptCount val="5"/>
                <c:pt idx="0">
                  <c:v>0.27</c:v>
                </c:pt>
                <c:pt idx="1">
                  <c:v>0.25</c:v>
                </c:pt>
                <c:pt idx="2">
                  <c:v>0.55000000000000004</c:v>
                </c:pt>
                <c:pt idx="3">
                  <c:v>0.55000000000000004</c:v>
                </c:pt>
                <c:pt idx="4">
                  <c:v>0.31</c:v>
                </c:pt>
              </c:numCache>
            </c:numRef>
          </c:val>
          <c:extLst>
            <c:ext xmlns:c16="http://schemas.microsoft.com/office/drawing/2014/chart" uri="{C3380CC4-5D6E-409C-BE32-E72D297353CC}">
              <c16:uniqueId val="{00000007-B476-410A-9E25-FA90099B7799}"/>
            </c:ext>
          </c:extLst>
        </c:ser>
        <c:ser>
          <c:idx val="2"/>
          <c:order val="2"/>
          <c:tx>
            <c:strRef>
              <c:f>Sheet1!$D$1</c:f>
              <c:strCache>
                <c:ptCount val="1"/>
                <c:pt idx="0">
                  <c:v>Unlikely</c:v>
                </c:pt>
              </c:strCache>
            </c:strRef>
          </c:tx>
          <c:spPr>
            <a:solidFill>
              <a:srgbClr val="FF898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China</c:v>
                </c:pt>
                <c:pt idx="1">
                  <c:v>Russia</c:v>
                </c:pt>
                <c:pt idx="2">
                  <c:v>Norway</c:v>
                </c:pt>
                <c:pt idx="3">
                  <c:v>Canada</c:v>
                </c:pt>
                <c:pt idx="4">
                  <c:v>United States</c:v>
                </c:pt>
              </c:strCache>
            </c:strRef>
          </c:cat>
          <c:val>
            <c:numRef>
              <c:f>Sheet1!$D$2:$D$6</c:f>
              <c:numCache>
                <c:formatCode>0%</c:formatCode>
                <c:ptCount val="5"/>
                <c:pt idx="0">
                  <c:v>0.26</c:v>
                </c:pt>
                <c:pt idx="1">
                  <c:v>0.28999999999999998</c:v>
                </c:pt>
                <c:pt idx="2">
                  <c:v>0.1</c:v>
                </c:pt>
                <c:pt idx="3">
                  <c:v>0.05</c:v>
                </c:pt>
                <c:pt idx="4">
                  <c:v>0.01</c:v>
                </c:pt>
              </c:numCache>
            </c:numRef>
          </c:val>
          <c:extLst>
            <c:ext xmlns:c16="http://schemas.microsoft.com/office/drawing/2014/chart" uri="{C3380CC4-5D6E-409C-BE32-E72D297353CC}">
              <c16:uniqueId val="{00000008-B476-410A-9E25-FA90099B7799}"/>
            </c:ext>
          </c:extLst>
        </c:ser>
        <c:ser>
          <c:idx val="3"/>
          <c:order val="3"/>
          <c:tx>
            <c:strRef>
              <c:f>Sheet1!$E$1</c:f>
              <c:strCache>
                <c:ptCount val="1"/>
                <c:pt idx="0">
                  <c:v>Actively Avoid</c:v>
                </c:pt>
              </c:strCache>
            </c:strRef>
          </c:tx>
          <c:spPr>
            <a:solidFill>
              <a:srgbClr val="C00000"/>
            </a:solidFill>
            <a:ln>
              <a:noFill/>
            </a:ln>
            <a:effectLst/>
          </c:spPr>
          <c:invertIfNegative val="0"/>
          <c:dLbls>
            <c:dLbl>
              <c:idx val="4"/>
              <c:layout>
                <c:manualLayout>
                  <c:x val="2.1874999999999999E-2"/>
                  <c:y val="-4.2968250983843377E-17"/>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D5-4E5E-AB13-5A1C7B58399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China</c:v>
                </c:pt>
                <c:pt idx="1">
                  <c:v>Russia</c:v>
                </c:pt>
                <c:pt idx="2">
                  <c:v>Norway</c:v>
                </c:pt>
                <c:pt idx="3">
                  <c:v>Canada</c:v>
                </c:pt>
                <c:pt idx="4">
                  <c:v>United States</c:v>
                </c:pt>
              </c:strCache>
            </c:strRef>
          </c:cat>
          <c:val>
            <c:numRef>
              <c:f>Sheet1!$E$2:$E$6</c:f>
              <c:numCache>
                <c:formatCode>0%</c:formatCode>
                <c:ptCount val="5"/>
                <c:pt idx="0">
                  <c:v>0.43</c:v>
                </c:pt>
                <c:pt idx="1">
                  <c:v>0.4</c:v>
                </c:pt>
                <c:pt idx="2">
                  <c:v>7.0000000000000007E-2</c:v>
                </c:pt>
                <c:pt idx="3">
                  <c:v>0.05</c:v>
                </c:pt>
                <c:pt idx="4">
                  <c:v>0.01</c:v>
                </c:pt>
              </c:numCache>
            </c:numRef>
          </c:val>
          <c:extLst>
            <c:ext xmlns:c16="http://schemas.microsoft.com/office/drawing/2014/chart" uri="{C3380CC4-5D6E-409C-BE32-E72D297353CC}">
              <c16:uniqueId val="{0000000A-B476-410A-9E25-FA90099B7799}"/>
            </c:ext>
          </c:extLst>
        </c:ser>
        <c:dLbls>
          <c:showLegendKey val="0"/>
          <c:showVal val="0"/>
          <c:showCatName val="0"/>
          <c:showSerName val="0"/>
          <c:showPercent val="0"/>
          <c:showBubbleSize val="0"/>
        </c:dLbls>
        <c:gapWidth val="150"/>
        <c:overlap val="100"/>
        <c:axId val="800636543"/>
        <c:axId val="800631263"/>
      </c:barChart>
      <c:catAx>
        <c:axId val="8006365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800631263"/>
        <c:crosses val="autoZero"/>
        <c:auto val="1"/>
        <c:lblAlgn val="ctr"/>
        <c:lblOffset val="100"/>
        <c:noMultiLvlLbl val="0"/>
      </c:catAx>
      <c:valAx>
        <c:axId val="800631263"/>
        <c:scaling>
          <c:orientation val="minMax"/>
        </c:scaling>
        <c:delete val="1"/>
        <c:axPos val="b"/>
        <c:numFmt formatCode="0%" sourceLinked="1"/>
        <c:majorTickMark val="out"/>
        <c:minorTickMark val="none"/>
        <c:tickLblPos val="nextTo"/>
        <c:crossAx val="8006365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94485835061826E-2"/>
          <c:y val="7.7802797736934257E-2"/>
          <c:w val="0.9305048228909778"/>
          <c:h val="0.62311054671277388"/>
        </c:manualLayout>
      </c:layout>
      <c:barChart>
        <c:barDir val="col"/>
        <c:grouping val="clustered"/>
        <c:varyColors val="0"/>
        <c:ser>
          <c:idx val="1"/>
          <c:order val="0"/>
          <c:tx>
            <c:strRef>
              <c:f>Sheet1!$B$1</c:f>
              <c:strCache>
                <c:ptCount val="1"/>
                <c:pt idx="0">
                  <c:v>2022</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Surimi Seafood</c:v>
                </c:pt>
                <c:pt idx="1">
                  <c:v>Imitation Crab</c:v>
                </c:pt>
              </c:strCache>
            </c:strRef>
          </c:cat>
          <c:val>
            <c:numRef>
              <c:f>Sheet1!$B$2:$B$3</c:f>
              <c:numCache>
                <c:formatCode>0%</c:formatCode>
                <c:ptCount val="2"/>
                <c:pt idx="0">
                  <c:v>0.3</c:v>
                </c:pt>
                <c:pt idx="1">
                  <c:v>0.68</c:v>
                </c:pt>
              </c:numCache>
            </c:numRef>
          </c:val>
          <c:extLst>
            <c:ext xmlns:c16="http://schemas.microsoft.com/office/drawing/2014/chart" uri="{C3380CC4-5D6E-409C-BE32-E72D297353CC}">
              <c16:uniqueId val="{00000001-9B22-4A2C-BEC0-0A971C035C45}"/>
            </c:ext>
          </c:extLst>
        </c:ser>
        <c:ser>
          <c:idx val="2"/>
          <c:order val="1"/>
          <c:tx>
            <c:strRef>
              <c:f>Sheet1!$C$1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Surimi Seafood</c:v>
                </c:pt>
                <c:pt idx="1">
                  <c:v>Imitation Crab</c:v>
                </c:pt>
              </c:strCache>
            </c:strRef>
          </c:cat>
          <c:val>
            <c:numRef>
              <c:f>Sheet1!$C$2:$C$3</c:f>
              <c:numCache>
                <c:formatCode>0%</c:formatCode>
                <c:ptCount val="2"/>
                <c:pt idx="0">
                  <c:v>0.27</c:v>
                </c:pt>
                <c:pt idx="1">
                  <c:v>0.75</c:v>
                </c:pt>
              </c:numCache>
            </c:numRef>
          </c:val>
          <c:extLst>
            <c:ext xmlns:c16="http://schemas.microsoft.com/office/drawing/2014/chart" uri="{C3380CC4-5D6E-409C-BE32-E72D297353CC}">
              <c16:uniqueId val="{00000000-6CD6-48AA-B7EB-77EBB5FA58CD}"/>
            </c:ext>
          </c:extLst>
        </c:ser>
        <c:ser>
          <c:idx val="0"/>
          <c:order val="2"/>
          <c:tx>
            <c:strRef>
              <c:f>Sheet1!$D$1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Surimi Seafood</c:v>
                </c:pt>
                <c:pt idx="1">
                  <c:v>Imitation Crab</c:v>
                </c:pt>
              </c:strCache>
            </c:strRef>
          </c:cat>
          <c:val>
            <c:numRef>
              <c:f>Sheet1!$D$2:$D$3</c:f>
              <c:numCache>
                <c:formatCode>0%</c:formatCode>
                <c:ptCount val="2"/>
                <c:pt idx="0">
                  <c:v>0.27</c:v>
                </c:pt>
                <c:pt idx="1">
                  <c:v>0.75</c:v>
                </c:pt>
              </c:numCache>
            </c:numRef>
          </c:val>
          <c:extLst>
            <c:ext xmlns:c16="http://schemas.microsoft.com/office/drawing/2014/chart" uri="{C3380CC4-5D6E-409C-BE32-E72D297353CC}">
              <c16:uniqueId val="{00000000-4306-435B-A528-DF5E81FDDC14}"/>
            </c:ext>
          </c:extLst>
        </c:ser>
        <c:dLbls>
          <c:dLblPos val="outEnd"/>
          <c:showLegendKey val="0"/>
          <c:showVal val="1"/>
          <c:showCatName val="0"/>
          <c:showSerName val="0"/>
          <c:showPercent val="0"/>
          <c:showBubbleSize val="0"/>
        </c:dLbls>
        <c:gapWidth val="50"/>
        <c:axId val="1698719519"/>
        <c:axId val="1698737823"/>
      </c:barChart>
      <c:catAx>
        <c:axId val="1698719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98737823"/>
        <c:crosses val="autoZero"/>
        <c:auto val="1"/>
        <c:lblAlgn val="ctr"/>
        <c:lblOffset val="100"/>
        <c:noMultiLvlLbl val="0"/>
      </c:catAx>
      <c:valAx>
        <c:axId val="1698737823"/>
        <c:scaling>
          <c:orientation val="minMax"/>
        </c:scaling>
        <c:delete val="1"/>
        <c:axPos val="l"/>
        <c:numFmt formatCode="0%" sourceLinked="1"/>
        <c:majorTickMark val="none"/>
        <c:minorTickMark val="none"/>
        <c:tickLblPos val="nextTo"/>
        <c:crossAx val="1698719519"/>
        <c:crosses val="autoZero"/>
        <c:crossBetween val="between"/>
      </c:valAx>
      <c:spPr>
        <a:noFill/>
        <a:ln>
          <a:noFill/>
        </a:ln>
        <a:effectLst/>
      </c:spPr>
    </c:plotArea>
    <c:legend>
      <c:legendPos val="b"/>
      <c:layout>
        <c:manualLayout>
          <c:xMode val="edge"/>
          <c:yMode val="edge"/>
          <c:x val="0.2162324462585527"/>
          <c:y val="0.83173304969024453"/>
          <c:w val="0.66660744536268901"/>
          <c:h val="7.160629813710836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94485835061826E-2"/>
          <c:y val="7.7802797736934257E-2"/>
          <c:w val="0.95251392898194387"/>
          <c:h val="0.62311054671277388"/>
        </c:manualLayout>
      </c:layout>
      <c:barChart>
        <c:barDir val="col"/>
        <c:grouping val="clustered"/>
        <c:varyColors val="0"/>
        <c:ser>
          <c:idx val="1"/>
          <c:order val="0"/>
          <c:tx>
            <c:strRef>
              <c:f>Sheet1!$B$1</c:f>
              <c:strCache>
                <c:ptCount val="1"/>
                <c:pt idx="0">
                  <c:v>2022</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Surimi Seafood</c:v>
                </c:pt>
                <c:pt idx="1">
                  <c:v>Imitation Crab</c:v>
                </c:pt>
              </c:strCache>
            </c:strRef>
          </c:cat>
          <c:val>
            <c:numRef>
              <c:f>Sheet1!$B$2:$B$3</c:f>
              <c:numCache>
                <c:formatCode>0%</c:formatCode>
                <c:ptCount val="2"/>
                <c:pt idx="0">
                  <c:v>0.76</c:v>
                </c:pt>
                <c:pt idx="1">
                  <c:v>0.57999999999999996</c:v>
                </c:pt>
              </c:numCache>
            </c:numRef>
          </c:val>
          <c:extLst>
            <c:ext xmlns:c16="http://schemas.microsoft.com/office/drawing/2014/chart" uri="{C3380CC4-5D6E-409C-BE32-E72D297353CC}">
              <c16:uniqueId val="{00000001-9B22-4A2C-BEC0-0A971C035C45}"/>
            </c:ext>
          </c:extLst>
        </c:ser>
        <c:ser>
          <c:idx val="2"/>
          <c:order val="1"/>
          <c:tx>
            <c:strRef>
              <c:f>Sheet1!$C$1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Surimi Seafood</c:v>
                </c:pt>
                <c:pt idx="1">
                  <c:v>Imitation Crab</c:v>
                </c:pt>
              </c:strCache>
            </c:strRef>
          </c:cat>
          <c:val>
            <c:numRef>
              <c:f>Sheet1!$C$2:$C$3</c:f>
              <c:numCache>
                <c:formatCode>0%</c:formatCode>
                <c:ptCount val="2"/>
                <c:pt idx="0">
                  <c:v>0.7</c:v>
                </c:pt>
                <c:pt idx="1">
                  <c:v>0.54</c:v>
                </c:pt>
              </c:numCache>
            </c:numRef>
          </c:val>
          <c:extLst>
            <c:ext xmlns:c16="http://schemas.microsoft.com/office/drawing/2014/chart" uri="{C3380CC4-5D6E-409C-BE32-E72D297353CC}">
              <c16:uniqueId val="{00000000-6CD6-48AA-B7EB-77EBB5FA58CD}"/>
            </c:ext>
          </c:extLst>
        </c:ser>
        <c:ser>
          <c:idx val="0"/>
          <c:order val="2"/>
          <c:tx>
            <c:strRef>
              <c:f>Sheet1!$D$1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Surimi Seafood</c:v>
                </c:pt>
                <c:pt idx="1">
                  <c:v>Imitation Crab</c:v>
                </c:pt>
              </c:strCache>
            </c:strRef>
          </c:cat>
          <c:val>
            <c:numRef>
              <c:f>Sheet1!$D$2:$D$3</c:f>
              <c:numCache>
                <c:formatCode>0%</c:formatCode>
                <c:ptCount val="2"/>
                <c:pt idx="0">
                  <c:v>0.69</c:v>
                </c:pt>
                <c:pt idx="1">
                  <c:v>0.49</c:v>
                </c:pt>
              </c:numCache>
            </c:numRef>
          </c:val>
          <c:extLst>
            <c:ext xmlns:c16="http://schemas.microsoft.com/office/drawing/2014/chart" uri="{C3380CC4-5D6E-409C-BE32-E72D297353CC}">
              <c16:uniqueId val="{00000000-559F-4489-8337-2B283A5A85EE}"/>
            </c:ext>
          </c:extLst>
        </c:ser>
        <c:dLbls>
          <c:dLblPos val="outEnd"/>
          <c:showLegendKey val="0"/>
          <c:showVal val="1"/>
          <c:showCatName val="0"/>
          <c:showSerName val="0"/>
          <c:showPercent val="0"/>
          <c:showBubbleSize val="0"/>
        </c:dLbls>
        <c:gapWidth val="50"/>
        <c:axId val="1698719519"/>
        <c:axId val="1698737823"/>
      </c:barChart>
      <c:catAx>
        <c:axId val="1698719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698737823"/>
        <c:crosses val="autoZero"/>
        <c:auto val="1"/>
        <c:lblAlgn val="ctr"/>
        <c:lblOffset val="100"/>
        <c:noMultiLvlLbl val="0"/>
      </c:catAx>
      <c:valAx>
        <c:axId val="1698737823"/>
        <c:scaling>
          <c:orientation val="minMax"/>
        </c:scaling>
        <c:delete val="1"/>
        <c:axPos val="l"/>
        <c:numFmt formatCode="0%" sourceLinked="1"/>
        <c:majorTickMark val="none"/>
        <c:minorTickMark val="none"/>
        <c:tickLblPos val="nextTo"/>
        <c:crossAx val="1698719519"/>
        <c:crosses val="autoZero"/>
        <c:crossBetween val="between"/>
      </c:valAx>
      <c:spPr>
        <a:noFill/>
        <a:ln>
          <a:noFill/>
        </a:ln>
        <a:effectLst/>
      </c:spPr>
    </c:plotArea>
    <c:legend>
      <c:legendPos val="b"/>
      <c:layout>
        <c:manualLayout>
          <c:xMode val="edge"/>
          <c:yMode val="edge"/>
          <c:x val="0.24170795832827541"/>
          <c:y val="0.83668036710218796"/>
          <c:w val="0.648108859623998"/>
          <c:h val="7.054687675968689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69233831845789E-2"/>
          <c:y val="5.7892193712170123E-2"/>
          <c:w val="0.82477048971214095"/>
          <c:h val="0.88421561257565973"/>
        </c:manualLayout>
      </c:layout>
      <c:doughnutChart>
        <c:varyColors val="1"/>
        <c:ser>
          <c:idx val="0"/>
          <c:order val="0"/>
          <c:tx>
            <c:strRef>
              <c:f>Sheet1!$B$1</c:f>
              <c:strCache>
                <c:ptCount val="1"/>
                <c:pt idx="0">
                  <c:v>Sales</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1-772F-465C-AA0B-F62219425B43}"/>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3-772F-465C-AA0B-F62219425B43}"/>
              </c:ext>
            </c:extLst>
          </c:dPt>
          <c:cat>
            <c:strRef>
              <c:f>Sheet1!$A$2:$A$3</c:f>
              <c:strCache>
                <c:ptCount val="2"/>
                <c:pt idx="0">
                  <c:v>1st Qtr</c:v>
                </c:pt>
                <c:pt idx="1">
                  <c:v>2nd Qtr</c:v>
                </c:pt>
              </c:strCache>
            </c:strRef>
          </c:cat>
          <c:val>
            <c:numRef>
              <c:f>Sheet1!$B$2:$B$3</c:f>
              <c:numCache>
                <c:formatCode>0%</c:formatCode>
                <c:ptCount val="2"/>
                <c:pt idx="0">
                  <c:v>0.24</c:v>
                </c:pt>
                <c:pt idx="1">
                  <c:v>0.76</c:v>
                </c:pt>
              </c:numCache>
            </c:numRef>
          </c:val>
          <c:extLst>
            <c:ext xmlns:c16="http://schemas.microsoft.com/office/drawing/2014/chart" uri="{C3380CC4-5D6E-409C-BE32-E72D297353CC}">
              <c16:uniqueId val="{00000004-772F-465C-AA0B-F62219425B4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327570751764594E-2"/>
          <c:y val="0.12854533711783583"/>
          <c:w val="0.96470338151651913"/>
          <c:h val="0.63715871520775769"/>
        </c:manualLayout>
      </c:layout>
      <c:barChart>
        <c:barDir val="col"/>
        <c:grouping val="clustered"/>
        <c:varyColors val="0"/>
        <c:ser>
          <c:idx val="0"/>
          <c:order val="0"/>
          <c:tx>
            <c:strRef>
              <c:f>Sheet1!$B$1</c:f>
              <c:strCache>
                <c:ptCount val="1"/>
                <c:pt idx="0">
                  <c:v>2022</c:v>
                </c:pt>
              </c:strCache>
            </c:strRef>
          </c:tx>
          <c:spPr>
            <a:solidFill>
              <a:srgbClr val="44546A"/>
            </a:solidFill>
            <a:ln>
              <a:noFill/>
            </a:ln>
            <a:effectLst/>
          </c:spPr>
          <c:invertIfNegative val="0"/>
          <c:dPt>
            <c:idx val="0"/>
            <c:invertIfNegative val="0"/>
            <c:bubble3D val="0"/>
            <c:spPr>
              <a:solidFill>
                <a:srgbClr val="44546A"/>
              </a:solidFill>
              <a:ln>
                <a:noFill/>
              </a:ln>
              <a:effectLst/>
            </c:spPr>
            <c:extLst>
              <c:ext xmlns:c16="http://schemas.microsoft.com/office/drawing/2014/chart" uri="{C3380CC4-5D6E-409C-BE32-E72D297353CC}">
                <c16:uniqueId val="{00000001-1B42-45B1-99A2-34BE67C5F300}"/>
              </c:ext>
            </c:extLst>
          </c:dPt>
          <c:dPt>
            <c:idx val="1"/>
            <c:invertIfNegative val="0"/>
            <c:bubble3D val="0"/>
            <c:spPr>
              <a:solidFill>
                <a:srgbClr val="44546A"/>
              </a:solidFill>
              <a:ln>
                <a:noFill/>
              </a:ln>
              <a:effectLst/>
            </c:spPr>
            <c:extLst>
              <c:ext xmlns:c16="http://schemas.microsoft.com/office/drawing/2014/chart" uri="{C3380CC4-5D6E-409C-BE32-E72D297353CC}">
                <c16:uniqueId val="{00000003-46EB-4E1D-8EB9-A344A8A49DCB}"/>
              </c:ext>
            </c:extLst>
          </c:dPt>
          <c:dPt>
            <c:idx val="2"/>
            <c:invertIfNegative val="0"/>
            <c:bubble3D val="0"/>
            <c:spPr>
              <a:solidFill>
                <a:srgbClr val="44546A"/>
              </a:solidFill>
              <a:ln>
                <a:noFill/>
              </a:ln>
              <a:effectLst/>
            </c:spPr>
            <c:extLst>
              <c:ext xmlns:c16="http://schemas.microsoft.com/office/drawing/2014/chart" uri="{C3380CC4-5D6E-409C-BE32-E72D297353CC}">
                <c16:uniqueId val="{00000005-46EB-4E1D-8EB9-A344A8A49DCB}"/>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Is quick and easy to prepare</c:v>
                </c:pt>
                <c:pt idx="1">
                  <c:v>Is an alternative to crab</c:v>
                </c:pt>
                <c:pt idx="2">
                  <c:v>Is an affordable alternative to crab</c:v>
                </c:pt>
                <c:pt idx="3">
                  <c:v>Can be used in a variety of dishes</c:v>
                </c:pt>
                <c:pt idx="4">
                  <c:v>Is available where I shop</c:v>
                </c:pt>
              </c:strCache>
            </c:strRef>
          </c:cat>
          <c:val>
            <c:numRef>
              <c:f>Sheet1!$B$2:$B$6</c:f>
              <c:numCache>
                <c:formatCode>0%</c:formatCode>
                <c:ptCount val="5"/>
                <c:pt idx="0">
                  <c:v>0.71</c:v>
                </c:pt>
                <c:pt idx="1">
                  <c:v>0.71</c:v>
                </c:pt>
                <c:pt idx="2">
                  <c:v>0.72</c:v>
                </c:pt>
                <c:pt idx="3">
                  <c:v>0.67</c:v>
                </c:pt>
                <c:pt idx="4">
                  <c:v>0.64</c:v>
                </c:pt>
              </c:numCache>
            </c:numRef>
          </c:val>
          <c:extLst>
            <c:ext xmlns:c16="http://schemas.microsoft.com/office/drawing/2014/chart" uri="{C3380CC4-5D6E-409C-BE32-E72D297353CC}">
              <c16:uniqueId val="{0000000A-46EB-4E1D-8EB9-A344A8A49DCB}"/>
            </c:ext>
          </c:extLst>
        </c:ser>
        <c:ser>
          <c:idx val="1"/>
          <c:order val="1"/>
          <c:tx>
            <c:strRef>
              <c:f>Sheet1!$C$1</c:f>
              <c:strCache>
                <c:ptCount val="1"/>
                <c:pt idx="0">
                  <c:v>2023</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Is quick and easy to prepare</c:v>
                </c:pt>
                <c:pt idx="1">
                  <c:v>Is an alternative to crab</c:v>
                </c:pt>
                <c:pt idx="2">
                  <c:v>Is an affordable alternative to crab</c:v>
                </c:pt>
                <c:pt idx="3">
                  <c:v>Can be used in a variety of dishes</c:v>
                </c:pt>
                <c:pt idx="4">
                  <c:v>Is available where I shop</c:v>
                </c:pt>
              </c:strCache>
            </c:strRef>
          </c:cat>
          <c:val>
            <c:numRef>
              <c:f>Sheet1!$C$2:$C$6</c:f>
              <c:numCache>
                <c:formatCode>0%</c:formatCode>
                <c:ptCount val="5"/>
                <c:pt idx="0">
                  <c:v>0.66</c:v>
                </c:pt>
                <c:pt idx="1">
                  <c:v>0.65</c:v>
                </c:pt>
                <c:pt idx="2">
                  <c:v>0.65</c:v>
                </c:pt>
                <c:pt idx="3">
                  <c:v>0.61</c:v>
                </c:pt>
                <c:pt idx="4">
                  <c:v>0.67</c:v>
                </c:pt>
              </c:numCache>
            </c:numRef>
          </c:val>
          <c:extLst>
            <c:ext xmlns:c16="http://schemas.microsoft.com/office/drawing/2014/chart" uri="{C3380CC4-5D6E-409C-BE32-E72D297353CC}">
              <c16:uniqueId val="{00000008-385F-4B0A-844E-C888821AC880}"/>
            </c:ext>
          </c:extLst>
        </c:ser>
        <c:ser>
          <c:idx val="2"/>
          <c:order val="2"/>
          <c:tx>
            <c:strRef>
              <c:f>Sheet1!$D$1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Is quick and easy to prepare</c:v>
                </c:pt>
                <c:pt idx="1">
                  <c:v>Is an alternative to crab</c:v>
                </c:pt>
                <c:pt idx="2">
                  <c:v>Is an affordable alternative to crab</c:v>
                </c:pt>
                <c:pt idx="3">
                  <c:v>Can be used in a variety of dishes</c:v>
                </c:pt>
                <c:pt idx="4">
                  <c:v>Is available where I shop</c:v>
                </c:pt>
              </c:strCache>
            </c:strRef>
          </c:cat>
          <c:val>
            <c:numRef>
              <c:f>Sheet1!$D$2:$D$6</c:f>
              <c:numCache>
                <c:formatCode>0%</c:formatCode>
                <c:ptCount val="5"/>
                <c:pt idx="0">
                  <c:v>0.64</c:v>
                </c:pt>
                <c:pt idx="1">
                  <c:v>0.64</c:v>
                </c:pt>
                <c:pt idx="2">
                  <c:v>0.64</c:v>
                </c:pt>
                <c:pt idx="3">
                  <c:v>0.64</c:v>
                </c:pt>
                <c:pt idx="4">
                  <c:v>0.63</c:v>
                </c:pt>
              </c:numCache>
            </c:numRef>
          </c:val>
          <c:extLst>
            <c:ext xmlns:c16="http://schemas.microsoft.com/office/drawing/2014/chart" uri="{C3380CC4-5D6E-409C-BE32-E72D297353CC}">
              <c16:uniqueId val="{00000008-7685-47E4-9FEF-2D1538363A31}"/>
            </c:ext>
          </c:extLst>
        </c:ser>
        <c:dLbls>
          <c:dLblPos val="outEnd"/>
          <c:showLegendKey val="0"/>
          <c:showVal val="1"/>
          <c:showCatName val="0"/>
          <c:showSerName val="0"/>
          <c:showPercent val="0"/>
          <c:showBubbleSize val="0"/>
        </c:dLbls>
        <c:gapWidth val="100"/>
        <c:axId val="876868912"/>
        <c:axId val="874715280"/>
      </c:barChart>
      <c:catAx>
        <c:axId val="8768689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74715280"/>
        <c:crosses val="autoZero"/>
        <c:auto val="0"/>
        <c:lblAlgn val="ctr"/>
        <c:lblOffset val="100"/>
        <c:noMultiLvlLbl val="0"/>
      </c:catAx>
      <c:valAx>
        <c:axId val="874715280"/>
        <c:scaling>
          <c:orientation val="minMax"/>
          <c:min val="0"/>
        </c:scaling>
        <c:delete val="1"/>
        <c:axPos val="l"/>
        <c:numFmt formatCode="0%" sourceLinked="1"/>
        <c:majorTickMark val="out"/>
        <c:minorTickMark val="none"/>
        <c:tickLblPos val="nextTo"/>
        <c:crossAx val="876868912"/>
        <c:crosses val="autoZero"/>
        <c:crossBetween val="between"/>
        <c:majorUnit val="1.0000000000000002E-2"/>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327570751764594E-2"/>
          <c:y val="8.250839090427893E-2"/>
          <c:w val="0.96470338151651913"/>
          <c:h val="0.64494145603719299"/>
        </c:manualLayout>
      </c:layout>
      <c:barChart>
        <c:barDir val="col"/>
        <c:grouping val="clustered"/>
        <c:varyColors val="0"/>
        <c:ser>
          <c:idx val="0"/>
          <c:order val="0"/>
          <c:tx>
            <c:strRef>
              <c:f>Sheet1!$B$1</c:f>
              <c:strCache>
                <c:ptCount val="1"/>
                <c:pt idx="0">
                  <c:v>2022</c:v>
                </c:pt>
              </c:strCache>
            </c:strRef>
          </c:tx>
          <c:spPr>
            <a:solidFill>
              <a:srgbClr val="44546A"/>
            </a:solidFill>
            <a:ln>
              <a:noFill/>
            </a:ln>
            <a:effectLst/>
          </c:spPr>
          <c:invertIfNegative val="0"/>
          <c:dPt>
            <c:idx val="0"/>
            <c:invertIfNegative val="0"/>
            <c:bubble3D val="0"/>
            <c:spPr>
              <a:solidFill>
                <a:srgbClr val="44546A"/>
              </a:solidFill>
              <a:ln>
                <a:noFill/>
              </a:ln>
              <a:effectLst/>
            </c:spPr>
            <c:extLst>
              <c:ext xmlns:c16="http://schemas.microsoft.com/office/drawing/2014/chart" uri="{C3380CC4-5D6E-409C-BE32-E72D297353CC}">
                <c16:uniqueId val="{00000001-46EB-4E1D-8EB9-A344A8A49DCB}"/>
              </c:ext>
            </c:extLst>
          </c:dPt>
          <c:dPt>
            <c:idx val="1"/>
            <c:invertIfNegative val="0"/>
            <c:bubble3D val="0"/>
            <c:spPr>
              <a:solidFill>
                <a:srgbClr val="44546A"/>
              </a:solidFill>
              <a:ln>
                <a:noFill/>
              </a:ln>
              <a:effectLst/>
            </c:spPr>
            <c:extLst>
              <c:ext xmlns:c16="http://schemas.microsoft.com/office/drawing/2014/chart" uri="{C3380CC4-5D6E-409C-BE32-E72D297353CC}">
                <c16:uniqueId val="{00000003-46EB-4E1D-8EB9-A344A8A49DCB}"/>
              </c:ext>
            </c:extLst>
          </c:dPt>
          <c:dPt>
            <c:idx val="2"/>
            <c:invertIfNegative val="0"/>
            <c:bubble3D val="0"/>
            <c:spPr>
              <a:solidFill>
                <a:srgbClr val="44546A"/>
              </a:solidFill>
              <a:ln>
                <a:noFill/>
              </a:ln>
              <a:effectLst/>
            </c:spPr>
            <c:extLst>
              <c:ext xmlns:c16="http://schemas.microsoft.com/office/drawing/2014/chart" uri="{C3380CC4-5D6E-409C-BE32-E72D297353CC}">
                <c16:uniqueId val="{00000005-46EB-4E1D-8EB9-A344A8A49DCB}"/>
              </c:ext>
            </c:extLst>
          </c:dPt>
          <c:dPt>
            <c:idx val="3"/>
            <c:invertIfNegative val="0"/>
            <c:bubble3D val="0"/>
            <c:spPr>
              <a:solidFill>
                <a:srgbClr val="44546A"/>
              </a:solidFill>
              <a:ln>
                <a:noFill/>
              </a:ln>
              <a:effectLst/>
            </c:spPr>
            <c:extLst>
              <c:ext xmlns:c16="http://schemas.microsoft.com/office/drawing/2014/chart" uri="{C3380CC4-5D6E-409C-BE32-E72D297353CC}">
                <c16:uniqueId val="{00000007-0905-48AB-B005-937321573675}"/>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Knowing it is made from real seafood/fish</c:v>
                </c:pt>
                <c:pt idx="1">
                  <c:v>Knowing the health benefits</c:v>
                </c:pt>
                <c:pt idx="2">
                  <c:v>Knowing it is made from Wild Alaska Pollock</c:v>
                </c:pt>
                <c:pt idx="3">
                  <c:v>Knowing how to cook/prepare it</c:v>
                </c:pt>
                <c:pt idx="4">
                  <c:v>Knowing it was made with natural food coloring</c:v>
                </c:pt>
              </c:strCache>
            </c:strRef>
          </c:cat>
          <c:val>
            <c:numRef>
              <c:f>Sheet1!$B$2:$B$6</c:f>
              <c:numCache>
                <c:formatCode>0%</c:formatCode>
                <c:ptCount val="5"/>
                <c:pt idx="0">
                  <c:v>0.3</c:v>
                </c:pt>
                <c:pt idx="1">
                  <c:v>0.26</c:v>
                </c:pt>
                <c:pt idx="2">
                  <c:v>0.18</c:v>
                </c:pt>
                <c:pt idx="3">
                  <c:v>0.21</c:v>
                </c:pt>
                <c:pt idx="4">
                  <c:v>0.1</c:v>
                </c:pt>
              </c:numCache>
            </c:numRef>
          </c:val>
          <c:extLst>
            <c:ext xmlns:c16="http://schemas.microsoft.com/office/drawing/2014/chart" uri="{C3380CC4-5D6E-409C-BE32-E72D297353CC}">
              <c16:uniqueId val="{0000000A-46EB-4E1D-8EB9-A344A8A49DCB}"/>
            </c:ext>
          </c:extLst>
        </c:ser>
        <c:ser>
          <c:idx val="1"/>
          <c:order val="1"/>
          <c:tx>
            <c:strRef>
              <c:f>Sheet1!$C$1</c:f>
              <c:strCache>
                <c:ptCount val="1"/>
                <c:pt idx="0">
                  <c:v>2023</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Knowing it is made from real seafood/fish</c:v>
                </c:pt>
                <c:pt idx="1">
                  <c:v>Knowing the health benefits</c:v>
                </c:pt>
                <c:pt idx="2">
                  <c:v>Knowing it is made from Wild Alaska Pollock</c:v>
                </c:pt>
                <c:pt idx="3">
                  <c:v>Knowing how to cook/prepare it</c:v>
                </c:pt>
                <c:pt idx="4">
                  <c:v>Knowing it was made with natural food coloring</c:v>
                </c:pt>
              </c:strCache>
            </c:strRef>
          </c:cat>
          <c:val>
            <c:numRef>
              <c:f>Sheet1!$C$2:$C$6</c:f>
              <c:numCache>
                <c:formatCode>0%</c:formatCode>
                <c:ptCount val="5"/>
                <c:pt idx="0">
                  <c:v>0.38</c:v>
                </c:pt>
                <c:pt idx="1">
                  <c:v>0.23</c:v>
                </c:pt>
                <c:pt idx="2">
                  <c:v>0.17</c:v>
                </c:pt>
                <c:pt idx="3">
                  <c:v>0.19</c:v>
                </c:pt>
                <c:pt idx="4">
                  <c:v>0.1</c:v>
                </c:pt>
              </c:numCache>
            </c:numRef>
          </c:val>
          <c:extLst>
            <c:ext xmlns:c16="http://schemas.microsoft.com/office/drawing/2014/chart" uri="{C3380CC4-5D6E-409C-BE32-E72D297353CC}">
              <c16:uniqueId val="{00000008-79A8-4B65-9CB3-DD4D6642CA48}"/>
            </c:ext>
          </c:extLst>
        </c:ser>
        <c:ser>
          <c:idx val="2"/>
          <c:order val="2"/>
          <c:tx>
            <c:strRef>
              <c:f>Sheet1!$D$1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Knowing it is made from real seafood/fish</c:v>
                </c:pt>
                <c:pt idx="1">
                  <c:v>Knowing the health benefits</c:v>
                </c:pt>
                <c:pt idx="2">
                  <c:v>Knowing it is made from Wild Alaska Pollock</c:v>
                </c:pt>
                <c:pt idx="3">
                  <c:v>Knowing how to cook/prepare it</c:v>
                </c:pt>
                <c:pt idx="4">
                  <c:v>Knowing it was made with natural food coloring</c:v>
                </c:pt>
              </c:strCache>
            </c:strRef>
          </c:cat>
          <c:val>
            <c:numRef>
              <c:f>Sheet1!$D$2:$D$6</c:f>
              <c:numCache>
                <c:formatCode>0%</c:formatCode>
                <c:ptCount val="5"/>
                <c:pt idx="0">
                  <c:v>0.28999999999999998</c:v>
                </c:pt>
                <c:pt idx="1">
                  <c:v>0.27</c:v>
                </c:pt>
                <c:pt idx="2">
                  <c:v>0.22</c:v>
                </c:pt>
                <c:pt idx="3">
                  <c:v>0.16</c:v>
                </c:pt>
                <c:pt idx="4">
                  <c:v>0.14000000000000001</c:v>
                </c:pt>
              </c:numCache>
            </c:numRef>
          </c:val>
          <c:extLst>
            <c:ext xmlns:c16="http://schemas.microsoft.com/office/drawing/2014/chart" uri="{C3380CC4-5D6E-409C-BE32-E72D297353CC}">
              <c16:uniqueId val="{00000008-2A3F-43C2-B692-AD93176D2089}"/>
            </c:ext>
          </c:extLst>
        </c:ser>
        <c:dLbls>
          <c:dLblPos val="outEnd"/>
          <c:showLegendKey val="0"/>
          <c:showVal val="1"/>
          <c:showCatName val="0"/>
          <c:showSerName val="0"/>
          <c:showPercent val="0"/>
          <c:showBubbleSize val="0"/>
        </c:dLbls>
        <c:gapWidth val="100"/>
        <c:axId val="876868912"/>
        <c:axId val="874715280"/>
      </c:barChart>
      <c:catAx>
        <c:axId val="87686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74715280"/>
        <c:crosses val="autoZero"/>
        <c:auto val="0"/>
        <c:lblAlgn val="ctr"/>
        <c:lblOffset val="100"/>
        <c:noMultiLvlLbl val="0"/>
      </c:catAx>
      <c:valAx>
        <c:axId val="874715280"/>
        <c:scaling>
          <c:orientation val="minMax"/>
        </c:scaling>
        <c:delete val="1"/>
        <c:axPos val="l"/>
        <c:numFmt formatCode="0%" sourceLinked="1"/>
        <c:majorTickMark val="none"/>
        <c:minorTickMark val="none"/>
        <c:tickLblPos val="nextTo"/>
        <c:crossAx val="876868912"/>
        <c:crosses val="autoZero"/>
        <c:crossBetween val="between"/>
      </c:valAx>
      <c:spPr>
        <a:noFill/>
        <a:ln w="25400">
          <a:noFill/>
        </a:ln>
        <a:effectLst/>
      </c:spPr>
    </c:plotArea>
    <c:legend>
      <c:legendPos val="b"/>
      <c:legendEntry>
        <c:idx val="0"/>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028600710747439E-2"/>
          <c:y val="3.8617082474951782E-3"/>
          <c:w val="0.86493819496810798"/>
          <c:h val="0.9573612534541811"/>
        </c:manualLayout>
      </c:layout>
      <c:doughnutChart>
        <c:varyColors val="1"/>
        <c:ser>
          <c:idx val="0"/>
          <c:order val="0"/>
          <c:tx>
            <c:strRef>
              <c:f>Sheet1!$B$1</c:f>
              <c:strCache>
                <c:ptCount val="1"/>
                <c:pt idx="0">
                  <c:v>Column1</c:v>
                </c:pt>
              </c:strCache>
            </c:strRef>
          </c:tx>
          <c:spPr>
            <a:solidFill>
              <a:schemeClr val="accent5">
                <a:lumMod val="20000"/>
                <a:lumOff val="80000"/>
              </a:schemeClr>
            </a:solidFill>
          </c:spPr>
          <c:dPt>
            <c:idx val="0"/>
            <c:bubble3D val="0"/>
            <c:spPr>
              <a:solidFill>
                <a:schemeClr val="tx1"/>
              </a:solidFill>
              <a:ln w="19050">
                <a:solidFill>
                  <a:schemeClr val="lt1"/>
                </a:solidFill>
              </a:ln>
              <a:effectLst/>
            </c:spPr>
            <c:extLst>
              <c:ext xmlns:c16="http://schemas.microsoft.com/office/drawing/2014/chart" uri="{C3380CC4-5D6E-409C-BE32-E72D297353CC}">
                <c16:uniqueId val="{00000001-15A9-4C12-9BCF-0624EBE407B4}"/>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3-15A9-4C12-9BCF-0624EBE407B4}"/>
              </c:ext>
            </c:extLst>
          </c:dPt>
          <c:cat>
            <c:strRef>
              <c:f>Sheet1!$A$2:$A$3</c:f>
              <c:strCache>
                <c:ptCount val="2"/>
                <c:pt idx="0">
                  <c:v>1st Qtr</c:v>
                </c:pt>
                <c:pt idx="1">
                  <c:v>2nd Qtr</c:v>
                </c:pt>
              </c:strCache>
            </c:strRef>
          </c:cat>
          <c:val>
            <c:numRef>
              <c:f>Sheet1!$B$2:$B$3</c:f>
              <c:numCache>
                <c:formatCode>0%</c:formatCode>
                <c:ptCount val="2"/>
                <c:pt idx="0">
                  <c:v>0.27</c:v>
                </c:pt>
                <c:pt idx="1">
                  <c:v>0.73</c:v>
                </c:pt>
              </c:numCache>
            </c:numRef>
          </c:val>
          <c:extLst>
            <c:ext xmlns:c16="http://schemas.microsoft.com/office/drawing/2014/chart" uri="{C3380CC4-5D6E-409C-BE32-E72D297353CC}">
              <c16:uniqueId val="{00000004-15A9-4C12-9BCF-0624EBE407B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327570751764594E-2"/>
          <c:y val="6.1642244403846025E-2"/>
          <c:w val="0.96006290063457533"/>
          <c:h val="0.69400530546710126"/>
        </c:manualLayout>
      </c:layout>
      <c:barChart>
        <c:barDir val="col"/>
        <c:grouping val="clustered"/>
        <c:varyColors val="0"/>
        <c:ser>
          <c:idx val="0"/>
          <c:order val="0"/>
          <c:tx>
            <c:strRef>
              <c:f>Sheet1!$B$1</c:f>
              <c:strCache>
                <c:ptCount val="1"/>
                <c:pt idx="0">
                  <c:v>2022</c:v>
                </c:pt>
              </c:strCache>
            </c:strRef>
          </c:tx>
          <c:spPr>
            <a:solidFill>
              <a:srgbClr val="44546A"/>
            </a:solidFill>
            <a:ln>
              <a:noFill/>
            </a:ln>
            <a:effectLst/>
          </c:spPr>
          <c:invertIfNegative val="0"/>
          <c:dPt>
            <c:idx val="5"/>
            <c:invertIfNegative val="0"/>
            <c:bubble3D val="0"/>
            <c:spPr>
              <a:solidFill>
                <a:srgbClr val="44546A"/>
              </a:solidFill>
              <a:ln>
                <a:noFill/>
              </a:ln>
              <a:effectLst/>
            </c:spPr>
            <c:extLst>
              <c:ext xmlns:c16="http://schemas.microsoft.com/office/drawing/2014/chart" uri="{C3380CC4-5D6E-409C-BE32-E72D297353CC}">
                <c16:uniqueId val="{00000001-9D8D-4B89-83DE-A42290177F5B}"/>
              </c:ext>
            </c:extLst>
          </c:dPt>
          <c:dPt>
            <c:idx val="7"/>
            <c:invertIfNegative val="0"/>
            <c:bubble3D val="0"/>
            <c:spPr>
              <a:solidFill>
                <a:srgbClr val="44546A"/>
              </a:solidFill>
              <a:ln>
                <a:noFill/>
              </a:ln>
              <a:effectLst/>
            </c:spPr>
            <c:extLst>
              <c:ext xmlns:c16="http://schemas.microsoft.com/office/drawing/2014/chart" uri="{C3380CC4-5D6E-409C-BE32-E72D297353CC}">
                <c16:uniqueId val="{00000001-A3AB-4281-8E94-902E6192F8FB}"/>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prefer to eat real fish/seafood</c:v>
                </c:pt>
                <c:pt idx="1">
                  <c:v>I don't like imitation food</c:v>
                </c:pt>
                <c:pt idx="2">
                  <c:v>I don't think about buying it</c:v>
                </c:pt>
                <c:pt idx="3">
                  <c:v>I don’t like the taste</c:v>
                </c:pt>
                <c:pt idx="4">
                  <c:v>I don't like the texture</c:v>
                </c:pt>
                <c:pt idx="5">
                  <c:v>I am unsure of what the product is</c:v>
                </c:pt>
                <c:pt idx="6">
                  <c:v>I don't like to eat foods with food coloring</c:v>
                </c:pt>
                <c:pt idx="7">
                  <c:v>I don't know how to eat it/use it in recipes</c:v>
                </c:pt>
                <c:pt idx="8">
                  <c:v>Costs too much</c:v>
                </c:pt>
              </c:strCache>
            </c:strRef>
          </c:cat>
          <c:val>
            <c:numRef>
              <c:f>Sheet1!$B$2:$B$10</c:f>
              <c:numCache>
                <c:formatCode>0%</c:formatCode>
                <c:ptCount val="9"/>
                <c:pt idx="0">
                  <c:v>0.45</c:v>
                </c:pt>
                <c:pt idx="1">
                  <c:v>0.4</c:v>
                </c:pt>
                <c:pt idx="2">
                  <c:v>0.24</c:v>
                </c:pt>
                <c:pt idx="3">
                  <c:v>0.28999999999999998</c:v>
                </c:pt>
                <c:pt idx="4">
                  <c:v>0.23</c:v>
                </c:pt>
                <c:pt idx="5">
                  <c:v>0.13</c:v>
                </c:pt>
                <c:pt idx="6">
                  <c:v>0.16</c:v>
                </c:pt>
                <c:pt idx="7">
                  <c:v>0.1</c:v>
                </c:pt>
                <c:pt idx="8">
                  <c:v>0.14000000000000001</c:v>
                </c:pt>
              </c:numCache>
            </c:numRef>
          </c:val>
          <c:extLst>
            <c:ext xmlns:c16="http://schemas.microsoft.com/office/drawing/2014/chart" uri="{C3380CC4-5D6E-409C-BE32-E72D297353CC}">
              <c16:uniqueId val="{00000008-DE55-424B-B284-1A518E8C3B01}"/>
            </c:ext>
          </c:extLst>
        </c:ser>
        <c:ser>
          <c:idx val="1"/>
          <c:order val="1"/>
          <c:tx>
            <c:strRef>
              <c:f>Sheet1!$C$1</c:f>
              <c:strCache>
                <c:ptCount val="1"/>
                <c:pt idx="0">
                  <c:v>2023</c:v>
                </c:pt>
              </c:strCache>
            </c:strRef>
          </c:tx>
          <c:spPr>
            <a:solidFill>
              <a:srgbClr val="5B9B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prefer to eat real fish/seafood</c:v>
                </c:pt>
                <c:pt idx="1">
                  <c:v>I don't like imitation food</c:v>
                </c:pt>
                <c:pt idx="2">
                  <c:v>I don't think about buying it</c:v>
                </c:pt>
                <c:pt idx="3">
                  <c:v>I don’t like the taste</c:v>
                </c:pt>
                <c:pt idx="4">
                  <c:v>I don't like the texture</c:v>
                </c:pt>
                <c:pt idx="5">
                  <c:v>I am unsure of what the product is</c:v>
                </c:pt>
                <c:pt idx="6">
                  <c:v>I don't like to eat foods with food coloring</c:v>
                </c:pt>
                <c:pt idx="7">
                  <c:v>I don't know how to eat it/use it in recipes</c:v>
                </c:pt>
                <c:pt idx="8">
                  <c:v>Costs too much</c:v>
                </c:pt>
              </c:strCache>
            </c:strRef>
          </c:cat>
          <c:val>
            <c:numRef>
              <c:f>Sheet1!$C$2:$C$10</c:f>
              <c:numCache>
                <c:formatCode>0%</c:formatCode>
                <c:ptCount val="9"/>
                <c:pt idx="0">
                  <c:v>0.49</c:v>
                </c:pt>
                <c:pt idx="1">
                  <c:v>0.37</c:v>
                </c:pt>
                <c:pt idx="2">
                  <c:v>0.31</c:v>
                </c:pt>
                <c:pt idx="3">
                  <c:v>0.22</c:v>
                </c:pt>
                <c:pt idx="4">
                  <c:v>0.22</c:v>
                </c:pt>
                <c:pt idx="5">
                  <c:v>0.18</c:v>
                </c:pt>
                <c:pt idx="6">
                  <c:v>0.16</c:v>
                </c:pt>
                <c:pt idx="7">
                  <c:v>0.12</c:v>
                </c:pt>
                <c:pt idx="8">
                  <c:v>0.05</c:v>
                </c:pt>
              </c:numCache>
            </c:numRef>
          </c:val>
          <c:extLst>
            <c:ext xmlns:c16="http://schemas.microsoft.com/office/drawing/2014/chart" uri="{C3380CC4-5D6E-409C-BE32-E72D297353CC}">
              <c16:uniqueId val="{00000004-2060-4392-9964-7E5B84CDB61E}"/>
            </c:ext>
          </c:extLst>
        </c:ser>
        <c:ser>
          <c:idx val="2"/>
          <c:order val="2"/>
          <c:tx>
            <c:strRef>
              <c:f>Sheet1!$D$1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prefer to eat real fish/seafood</c:v>
                </c:pt>
                <c:pt idx="1">
                  <c:v>I don't like imitation food</c:v>
                </c:pt>
                <c:pt idx="2">
                  <c:v>I don't think about buying it</c:v>
                </c:pt>
                <c:pt idx="3">
                  <c:v>I don’t like the taste</c:v>
                </c:pt>
                <c:pt idx="4">
                  <c:v>I don't like the texture</c:v>
                </c:pt>
                <c:pt idx="5">
                  <c:v>I am unsure of what the product is</c:v>
                </c:pt>
                <c:pt idx="6">
                  <c:v>I don't like to eat foods with food coloring</c:v>
                </c:pt>
                <c:pt idx="7">
                  <c:v>I don't know how to eat it/use it in recipes</c:v>
                </c:pt>
                <c:pt idx="8">
                  <c:v>Costs too much</c:v>
                </c:pt>
              </c:strCache>
            </c:strRef>
          </c:cat>
          <c:val>
            <c:numRef>
              <c:f>Sheet1!$D$2:$D$10</c:f>
              <c:numCache>
                <c:formatCode>0%</c:formatCode>
                <c:ptCount val="9"/>
                <c:pt idx="0">
                  <c:v>0.5</c:v>
                </c:pt>
                <c:pt idx="1">
                  <c:v>0.48</c:v>
                </c:pt>
                <c:pt idx="2">
                  <c:v>0.3</c:v>
                </c:pt>
                <c:pt idx="3">
                  <c:v>0.27</c:v>
                </c:pt>
                <c:pt idx="4">
                  <c:v>0.21</c:v>
                </c:pt>
                <c:pt idx="5">
                  <c:v>0.17</c:v>
                </c:pt>
                <c:pt idx="6">
                  <c:v>0.17</c:v>
                </c:pt>
                <c:pt idx="7">
                  <c:v>0.09</c:v>
                </c:pt>
                <c:pt idx="8">
                  <c:v>0.09</c:v>
                </c:pt>
              </c:numCache>
            </c:numRef>
          </c:val>
          <c:extLst>
            <c:ext xmlns:c16="http://schemas.microsoft.com/office/drawing/2014/chart" uri="{C3380CC4-5D6E-409C-BE32-E72D297353CC}">
              <c16:uniqueId val="{00000004-3A04-471D-8D3F-B43656443637}"/>
            </c:ext>
          </c:extLst>
        </c:ser>
        <c:dLbls>
          <c:dLblPos val="outEnd"/>
          <c:showLegendKey val="0"/>
          <c:showVal val="1"/>
          <c:showCatName val="0"/>
          <c:showSerName val="0"/>
          <c:showPercent val="0"/>
          <c:showBubbleSize val="0"/>
        </c:dLbls>
        <c:gapWidth val="100"/>
        <c:axId val="876868912"/>
        <c:axId val="874715280"/>
      </c:barChart>
      <c:catAx>
        <c:axId val="8768689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74715280"/>
        <c:crosses val="autoZero"/>
        <c:auto val="0"/>
        <c:lblAlgn val="ctr"/>
        <c:lblOffset val="100"/>
        <c:noMultiLvlLbl val="0"/>
      </c:catAx>
      <c:valAx>
        <c:axId val="874715280"/>
        <c:scaling>
          <c:orientation val="minMax"/>
        </c:scaling>
        <c:delete val="1"/>
        <c:axPos val="l"/>
        <c:numFmt formatCode="0%" sourceLinked="1"/>
        <c:majorTickMark val="out"/>
        <c:minorTickMark val="none"/>
        <c:tickLblPos val="nextTo"/>
        <c:crossAx val="87686891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22BDD2"/>
            </a:solidFill>
            <a:ln>
              <a:noFill/>
            </a:ln>
            <a:effectLst/>
          </c:spPr>
          <c:invertIfNegative val="0"/>
          <c:cat>
            <c:strRef>
              <c:f>Sheet1!$A$2:$A$32</c:f>
              <c:strCache>
                <c:ptCount val="31"/>
                <c:pt idx="0">
                  <c:v>Is fat free</c:v>
                </c:pt>
                <c:pt idx="1">
                  <c:v>Is low in cholesterol</c:v>
                </c:pt>
                <c:pt idx="2">
                  <c:v>Is quick and easy to prepare</c:v>
                </c:pt>
                <c:pt idx="3">
                  <c:v>Is responsibly fished</c:v>
                </c:pt>
                <c:pt idx="4">
                  <c:v>Is ready to eat/use out of the package</c:v>
                </c:pt>
                <c:pt idx="5">
                  <c:v>Is available where I shop</c:v>
                </c:pt>
                <c:pt idx="6">
                  <c:v>Made with Wild Alaska Pollock</c:v>
                </c:pt>
                <c:pt idx="7">
                  <c:v>Is kosher</c:v>
                </c:pt>
                <c:pt idx="8">
                  <c:v>Is a product of the USA</c:v>
                </c:pt>
                <c:pt idx="9">
                  <c:v>Is a source of Omega-3s</c:v>
                </c:pt>
                <c:pt idx="10">
                  <c:v>Is a low-calorie option</c:v>
                </c:pt>
                <c:pt idx="11">
                  <c:v>Is a product of Alaska</c:v>
                </c:pt>
                <c:pt idx="12">
                  <c:v>Can be found in many types of sushi</c:v>
                </c:pt>
                <c:pt idx="13">
                  <c:v>Is a sustainable protein</c:v>
                </c:pt>
                <c:pt idx="14">
                  <c:v>Can be used in a variety of dishes</c:v>
                </c:pt>
                <c:pt idx="15">
                  <c:v>Is American Heart Association Certified</c:v>
                </c:pt>
                <c:pt idx="16">
                  <c:v>Is an affordable alternative to crab</c:v>
                </c:pt>
                <c:pt idx="17">
                  <c:v>Tastes like crab</c:v>
                </c:pt>
                <c:pt idx="18">
                  <c:v>Is low carb/is low in carbohydrates</c:v>
                </c:pt>
                <c:pt idx="19">
                  <c:v>Is gluten-free</c:v>
                </c:pt>
                <c:pt idx="20">
                  <c:v>Is made from real, sustainably sourced fish</c:v>
                </c:pt>
                <c:pt idx="21">
                  <c:v>Has a good consistency</c:v>
                </c:pt>
                <c:pt idx="22">
                  <c:v>Has a high protein content</c:v>
                </c:pt>
                <c:pt idx="23">
                  <c:v>Is a good value</c:v>
                </c:pt>
                <c:pt idx="24">
                  <c:v>Is in cultural cuisines/recipes</c:v>
                </c:pt>
                <c:pt idx="25">
                  <c:v>Is available at the fresh seafood counter</c:v>
                </c:pt>
                <c:pt idx="26">
                  <c:v>Is an alternative to crab</c:v>
                </c:pt>
                <c:pt idx="27">
                  <c:v>Tastes good</c:v>
                </c:pt>
                <c:pt idx="28">
                  <c:v>Is MSC (Marine Stewardship Council) certified</c:v>
                </c:pt>
                <c:pt idx="29">
                  <c:v>Comes in a form I like</c:v>
                </c:pt>
                <c:pt idx="30">
                  <c:v>Is high quality</c:v>
                </c:pt>
              </c:strCache>
            </c:strRef>
          </c:cat>
          <c:val>
            <c:numRef>
              <c:f>Sheet1!$B$2:$B$32</c:f>
              <c:numCache>
                <c:formatCode>0.0</c:formatCode>
                <c:ptCount val="31"/>
                <c:pt idx="0">
                  <c:v>1.0298957291449999</c:v>
                </c:pt>
                <c:pt idx="1">
                  <c:v>1.053236870641</c:v>
                </c:pt>
                <c:pt idx="2">
                  <c:v>1.0633622209860001</c:v>
                </c:pt>
                <c:pt idx="3">
                  <c:v>1.109991726584</c:v>
                </c:pt>
                <c:pt idx="4">
                  <c:v>1.1166460306349999</c:v>
                </c:pt>
                <c:pt idx="5">
                  <c:v>1.214168118735</c:v>
                </c:pt>
                <c:pt idx="6">
                  <c:v>1.290181680756</c:v>
                </c:pt>
                <c:pt idx="7">
                  <c:v>1.325380107642</c:v>
                </c:pt>
                <c:pt idx="8">
                  <c:v>1.3349195477689999</c:v>
                </c:pt>
                <c:pt idx="9">
                  <c:v>1.3901757151759999</c:v>
                </c:pt>
                <c:pt idx="10">
                  <c:v>1.435688869722</c:v>
                </c:pt>
                <c:pt idx="11">
                  <c:v>1.6437061841030001</c:v>
                </c:pt>
                <c:pt idx="12">
                  <c:v>1.7677946326089999</c:v>
                </c:pt>
                <c:pt idx="13">
                  <c:v>1.81887465309</c:v>
                </c:pt>
                <c:pt idx="14">
                  <c:v>1.9596491916450001</c:v>
                </c:pt>
                <c:pt idx="15">
                  <c:v>2.0738473232780001</c:v>
                </c:pt>
                <c:pt idx="16">
                  <c:v>2.0986898000449998</c:v>
                </c:pt>
                <c:pt idx="17">
                  <c:v>2.2692871382940001</c:v>
                </c:pt>
                <c:pt idx="18">
                  <c:v>2.3416672060549999</c:v>
                </c:pt>
                <c:pt idx="19">
                  <c:v>2.4449252078349999</c:v>
                </c:pt>
                <c:pt idx="20">
                  <c:v>2.6304380743540001</c:v>
                </c:pt>
                <c:pt idx="21">
                  <c:v>2.7602421301210001</c:v>
                </c:pt>
                <c:pt idx="22">
                  <c:v>2.88711285131</c:v>
                </c:pt>
                <c:pt idx="23">
                  <c:v>3.0861133113079999</c:v>
                </c:pt>
                <c:pt idx="24">
                  <c:v>3.148134491385</c:v>
                </c:pt>
                <c:pt idx="25">
                  <c:v>3.3221667912320001</c:v>
                </c:pt>
                <c:pt idx="26">
                  <c:v>3.7817079920459999</c:v>
                </c:pt>
                <c:pt idx="27">
                  <c:v>3.92225676815</c:v>
                </c:pt>
                <c:pt idx="28">
                  <c:v>4.3016983797090003</c:v>
                </c:pt>
                <c:pt idx="29">
                  <c:v>6.0535317531919999</c:v>
                </c:pt>
                <c:pt idx="30">
                  <c:v>6.692366565305</c:v>
                </c:pt>
              </c:numCache>
            </c:numRef>
          </c:val>
          <c:extLst>
            <c:ext xmlns:c16="http://schemas.microsoft.com/office/drawing/2014/chart" uri="{C3380CC4-5D6E-409C-BE32-E72D297353CC}">
              <c16:uniqueId val="{00000000-3941-4C72-A2B3-5F354B6061D9}"/>
            </c:ext>
          </c:extLst>
        </c:ser>
        <c:dLbls>
          <c:showLegendKey val="0"/>
          <c:showVal val="0"/>
          <c:showCatName val="0"/>
          <c:showSerName val="0"/>
          <c:showPercent val="0"/>
          <c:showBubbleSize val="0"/>
        </c:dLbls>
        <c:gapWidth val="112"/>
        <c:axId val="1925337311"/>
        <c:axId val="1925335871"/>
      </c:barChart>
      <c:catAx>
        <c:axId val="19253373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00" b="0" i="0" u="none" strike="noStrike" kern="1200" baseline="0">
                <a:solidFill>
                  <a:schemeClr val="tx1"/>
                </a:solidFill>
                <a:latin typeface="+mn-lt"/>
                <a:ea typeface="+mn-ea"/>
                <a:cs typeface="+mn-cs"/>
              </a:defRPr>
            </a:pPr>
            <a:endParaRPr lang="en-US"/>
          </a:p>
        </c:txPr>
        <c:crossAx val="1925335871"/>
        <c:crosses val="autoZero"/>
        <c:auto val="1"/>
        <c:lblAlgn val="ctr"/>
        <c:lblOffset val="100"/>
        <c:noMultiLvlLbl val="0"/>
      </c:catAx>
      <c:valAx>
        <c:axId val="1925335871"/>
        <c:scaling>
          <c:orientation val="minMax"/>
        </c:scaling>
        <c:delete val="1"/>
        <c:axPos val="b"/>
        <c:numFmt formatCode="0.0" sourceLinked="1"/>
        <c:majorTickMark val="none"/>
        <c:minorTickMark val="none"/>
        <c:tickLblPos val="nextTo"/>
        <c:crossAx val="1925337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78851461178374E-2"/>
          <c:y val="5.6157868250012351E-2"/>
          <c:w val="0.94227162995660252"/>
          <c:h val="0.60367545863140093"/>
        </c:manualLayout>
      </c:layout>
      <c:barChart>
        <c:barDir val="col"/>
        <c:grouping val="clustered"/>
        <c:varyColors val="0"/>
        <c:ser>
          <c:idx val="0"/>
          <c:order val="0"/>
          <c:tx>
            <c:strRef>
              <c:f>Sheet1!$B$1</c:f>
              <c:strCache>
                <c:ptCount val="1"/>
                <c:pt idx="0">
                  <c:v>Total</c:v>
                </c:pt>
              </c:strCache>
            </c:strRef>
          </c:tx>
          <c:spPr>
            <a:solidFill>
              <a:srgbClr val="22BDD2"/>
            </a:solidFill>
            <a:ln>
              <a:noFill/>
            </a:ln>
            <a:effectLst/>
          </c:spPr>
          <c:invertIfNegative val="0"/>
          <c:dPt>
            <c:idx val="3"/>
            <c:invertIfNegative val="0"/>
            <c:bubble3D val="0"/>
            <c:spPr>
              <a:solidFill>
                <a:srgbClr val="188594"/>
              </a:solidFill>
              <a:ln>
                <a:noFill/>
              </a:ln>
              <a:effectLst/>
            </c:spPr>
            <c:extLst>
              <c:ext xmlns:c16="http://schemas.microsoft.com/office/drawing/2014/chart" uri="{C3380CC4-5D6E-409C-BE32-E72D297353CC}">
                <c16:uniqueId val="{00000001-A9AA-4998-B6A7-17D3DA213FD3}"/>
              </c:ext>
            </c:extLst>
          </c:dPt>
          <c:dLbls>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Beef</c:v>
                </c:pt>
                <c:pt idx="1">
                  <c:v>Dairy (milk, cheese, eggs)</c:v>
                </c:pt>
                <c:pt idx="2">
                  <c:v>Chicken</c:v>
                </c:pt>
                <c:pt idx="3">
                  <c:v>Fish</c:v>
                </c:pt>
                <c:pt idx="4">
                  <c:v>Produce (fruits, vegetables)</c:v>
                </c:pt>
                <c:pt idx="5">
                  <c:v>Frozen food</c:v>
                </c:pt>
                <c:pt idx="6">
                  <c:v>Pork</c:v>
                </c:pt>
                <c:pt idx="7">
                  <c:v>Grains (bread, pasta, rice)</c:v>
                </c:pt>
                <c:pt idx="8">
                  <c:v>Canned goods</c:v>
                </c:pt>
                <c:pt idx="9">
                  <c:v>Other</c:v>
                </c:pt>
              </c:strCache>
            </c:strRef>
          </c:cat>
          <c:val>
            <c:numRef>
              <c:f>Sheet1!$B$2:$B$11</c:f>
              <c:numCache>
                <c:formatCode>0%</c:formatCode>
                <c:ptCount val="10"/>
                <c:pt idx="0">
                  <c:v>0.82</c:v>
                </c:pt>
                <c:pt idx="1">
                  <c:v>0.81</c:v>
                </c:pt>
                <c:pt idx="2">
                  <c:v>0.78</c:v>
                </c:pt>
                <c:pt idx="3">
                  <c:v>0.74</c:v>
                </c:pt>
                <c:pt idx="4">
                  <c:v>0.73</c:v>
                </c:pt>
                <c:pt idx="5">
                  <c:v>0.68</c:v>
                </c:pt>
                <c:pt idx="6">
                  <c:v>0.65</c:v>
                </c:pt>
                <c:pt idx="7">
                  <c:v>0.61</c:v>
                </c:pt>
                <c:pt idx="8">
                  <c:v>0.56999999999999995</c:v>
                </c:pt>
                <c:pt idx="9">
                  <c:v>0.03</c:v>
                </c:pt>
              </c:numCache>
            </c:numRef>
          </c:val>
          <c:extLst>
            <c:ext xmlns:c16="http://schemas.microsoft.com/office/drawing/2014/chart" uri="{C3380CC4-5D6E-409C-BE32-E72D297353CC}">
              <c16:uniqueId val="{00000000-A9AA-4998-B6A7-17D3DA213FD3}"/>
            </c:ext>
          </c:extLst>
        </c:ser>
        <c:dLbls>
          <c:showLegendKey val="0"/>
          <c:showVal val="0"/>
          <c:showCatName val="0"/>
          <c:showSerName val="0"/>
          <c:showPercent val="0"/>
          <c:showBubbleSize val="0"/>
        </c:dLbls>
        <c:gapWidth val="219"/>
        <c:overlap val="-27"/>
        <c:axId val="1288533775"/>
        <c:axId val="1288526703"/>
      </c:barChart>
      <c:catAx>
        <c:axId val="1288533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lumMod val="50000"/>
                  </a:schemeClr>
                </a:solidFill>
                <a:latin typeface="+mn-lt"/>
                <a:ea typeface="+mn-ea"/>
                <a:cs typeface="+mn-cs"/>
              </a:defRPr>
            </a:pPr>
            <a:endParaRPr lang="en-US"/>
          </a:p>
        </c:txPr>
        <c:crossAx val="1288526703"/>
        <c:crosses val="autoZero"/>
        <c:auto val="1"/>
        <c:lblAlgn val="ctr"/>
        <c:lblOffset val="100"/>
        <c:noMultiLvlLbl val="0"/>
      </c:catAx>
      <c:valAx>
        <c:axId val="1288526703"/>
        <c:scaling>
          <c:orientation val="minMax"/>
        </c:scaling>
        <c:delete val="1"/>
        <c:axPos val="l"/>
        <c:numFmt formatCode="0%" sourceLinked="1"/>
        <c:majorTickMark val="none"/>
        <c:minorTickMark val="none"/>
        <c:tickLblPos val="nextTo"/>
        <c:crossAx val="1288533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22247067092057"/>
          <c:y val="0"/>
          <c:w val="0.69777539624561735"/>
          <c:h val="0.99570373255876299"/>
        </c:manualLayout>
      </c:layout>
      <c:barChart>
        <c:barDir val="col"/>
        <c:grouping val="percentStacked"/>
        <c:varyColors val="0"/>
        <c:ser>
          <c:idx val="0"/>
          <c:order val="0"/>
          <c:tx>
            <c:strRef>
              <c:f>Sheet1!$B$1</c:f>
              <c:strCache>
                <c:ptCount val="1"/>
                <c:pt idx="0">
                  <c:v>It is greater than other animal proteins</c:v>
                </c:pt>
              </c:strCache>
            </c:strRef>
          </c:tx>
          <c:spPr>
            <a:solidFill>
              <a:srgbClr val="C00000"/>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569E-4C16-80BE-DFE576CCA08F}"/>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0.27</c:v>
                </c:pt>
              </c:numCache>
            </c:numRef>
          </c:val>
          <c:extLst>
            <c:ext xmlns:c16="http://schemas.microsoft.com/office/drawing/2014/chart" uri="{C3380CC4-5D6E-409C-BE32-E72D297353CC}">
              <c16:uniqueId val="{00000002-569E-4C16-80BE-DFE576CCA08F}"/>
            </c:ext>
          </c:extLst>
        </c:ser>
        <c:ser>
          <c:idx val="1"/>
          <c:order val="1"/>
          <c:tx>
            <c:strRef>
              <c:f>Sheet1!$C$1</c:f>
              <c:strCache>
                <c:ptCount val="1"/>
                <c:pt idx="0">
                  <c:v>It is about the same as other animal proteins</c:v>
                </c:pt>
              </c:strCache>
            </c:strRef>
          </c:tx>
          <c:spPr>
            <a:solidFill>
              <a:schemeClr val="bg2">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0.56000000000000005</c:v>
                </c:pt>
              </c:numCache>
            </c:numRef>
          </c:val>
          <c:extLst>
            <c:ext xmlns:c16="http://schemas.microsoft.com/office/drawing/2014/chart" uri="{C3380CC4-5D6E-409C-BE32-E72D297353CC}">
              <c16:uniqueId val="{00000003-569E-4C16-80BE-DFE576CCA08F}"/>
            </c:ext>
          </c:extLst>
        </c:ser>
        <c:ser>
          <c:idx val="2"/>
          <c:order val="2"/>
          <c:tx>
            <c:strRef>
              <c:f>Sheet1!$D$1</c:f>
              <c:strCache>
                <c:ptCount val="1"/>
                <c:pt idx="0">
                  <c:v>It is less than other animal proteins</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0.06</c:v>
                </c:pt>
              </c:numCache>
            </c:numRef>
          </c:val>
          <c:extLst>
            <c:ext xmlns:c16="http://schemas.microsoft.com/office/drawing/2014/chart" uri="{C3380CC4-5D6E-409C-BE32-E72D297353CC}">
              <c16:uniqueId val="{00000004-569E-4C16-80BE-DFE576CCA08F}"/>
            </c:ext>
          </c:extLst>
        </c:ser>
        <c:dLbls>
          <c:dLblPos val="ctr"/>
          <c:showLegendKey val="0"/>
          <c:showVal val="1"/>
          <c:showCatName val="0"/>
          <c:showSerName val="0"/>
          <c:showPercent val="0"/>
          <c:showBubbleSize val="0"/>
        </c:dLbls>
        <c:gapWidth val="160"/>
        <c:overlap val="100"/>
        <c:axId val="1515391951"/>
        <c:axId val="1502625183"/>
      </c:barChart>
      <c:catAx>
        <c:axId val="1515391951"/>
        <c:scaling>
          <c:orientation val="minMax"/>
        </c:scaling>
        <c:delete val="1"/>
        <c:axPos val="b"/>
        <c:numFmt formatCode="General" sourceLinked="1"/>
        <c:majorTickMark val="out"/>
        <c:minorTickMark val="none"/>
        <c:tickLblPos val="nextTo"/>
        <c:crossAx val="1502625183"/>
        <c:crosses val="autoZero"/>
        <c:auto val="1"/>
        <c:lblAlgn val="ctr"/>
        <c:lblOffset val="100"/>
        <c:noMultiLvlLbl val="0"/>
      </c:catAx>
      <c:valAx>
        <c:axId val="1502625183"/>
        <c:scaling>
          <c:orientation val="minMax"/>
        </c:scaling>
        <c:delete val="1"/>
        <c:axPos val="l"/>
        <c:numFmt formatCode="0%" sourceLinked="1"/>
        <c:majorTickMark val="out"/>
        <c:minorTickMark val="none"/>
        <c:tickLblPos val="nextTo"/>
        <c:crossAx val="1515391951"/>
        <c:crosses val="autoZero"/>
        <c:crossBetween val="between"/>
      </c:valAx>
      <c:spPr>
        <a:noFill/>
        <a:ln w="25400">
          <a:noFill/>
        </a:ln>
        <a:effectLst/>
      </c:spPr>
    </c:plotArea>
    <c:legend>
      <c:legendPos val="l"/>
      <c:layout>
        <c:manualLayout>
          <c:xMode val="edge"/>
          <c:yMode val="edge"/>
          <c:x val="8.6580296022364417E-2"/>
          <c:y val="0.22851061638425668"/>
          <c:w val="0.34171199835328103"/>
          <c:h val="0.6075379077048553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3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40160988332724"/>
          <c:y val="2.7979772697571705E-2"/>
          <c:w val="0.78640297255506397"/>
          <c:h val="0.9443341110803648"/>
        </c:manualLayout>
      </c:layout>
      <c:doughnutChart>
        <c:varyColors val="1"/>
        <c:ser>
          <c:idx val="0"/>
          <c:order val="0"/>
          <c:tx>
            <c:strRef>
              <c:f>Sheet1!$B$1</c:f>
              <c:strCache>
                <c:ptCount val="1"/>
                <c:pt idx="0">
                  <c:v>Column1</c:v>
                </c:pt>
              </c:strCache>
            </c:strRef>
          </c:tx>
          <c:dPt>
            <c:idx val="0"/>
            <c:bubble3D val="0"/>
            <c:explosion val="2"/>
            <c:spPr>
              <a:solidFill>
                <a:srgbClr val="19BBD1"/>
              </a:solidFill>
              <a:ln w="19050">
                <a:solidFill>
                  <a:schemeClr val="lt1"/>
                </a:solidFill>
              </a:ln>
              <a:effectLst/>
            </c:spPr>
            <c:extLst>
              <c:ext xmlns:c16="http://schemas.microsoft.com/office/drawing/2014/chart" uri="{C3380CC4-5D6E-409C-BE32-E72D297353CC}">
                <c16:uniqueId val="{00000001-3E07-4B76-87FE-9904CC4BDDE0}"/>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3-3E07-4B76-87FE-9904CC4BDDE0}"/>
              </c:ext>
            </c:extLst>
          </c:dPt>
          <c:cat>
            <c:strRef>
              <c:f>Sheet1!$A$2:$A$3</c:f>
              <c:strCache>
                <c:ptCount val="2"/>
                <c:pt idx="0">
                  <c:v>1st Qtr</c:v>
                </c:pt>
                <c:pt idx="1">
                  <c:v>2nd Qtr</c:v>
                </c:pt>
              </c:strCache>
            </c:strRef>
          </c:cat>
          <c:val>
            <c:numRef>
              <c:f>Sheet1!$B$2:$B$3</c:f>
              <c:numCache>
                <c:formatCode>General</c:formatCode>
                <c:ptCount val="2"/>
                <c:pt idx="0">
                  <c:v>66</c:v>
                </c:pt>
                <c:pt idx="1">
                  <c:v>33</c:v>
                </c:pt>
              </c:numCache>
            </c:numRef>
          </c:val>
          <c:extLst>
            <c:ext xmlns:c16="http://schemas.microsoft.com/office/drawing/2014/chart" uri="{C3380CC4-5D6E-409C-BE32-E72D297353CC}">
              <c16:uniqueId val="{00000004-3E07-4B76-87FE-9904CC4BDDE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2779143349070876"/>
          <c:y val="0.12908842058651854"/>
          <c:w val="0.35973850171080174"/>
          <c:h val="0.83662100644918047"/>
        </c:manualLayout>
      </c:layout>
      <c:barChart>
        <c:barDir val="bar"/>
        <c:grouping val="clustered"/>
        <c:varyColors val="0"/>
        <c:ser>
          <c:idx val="0"/>
          <c:order val="0"/>
          <c:tx>
            <c:strRef>
              <c:f>Sheet1!$B$1</c:f>
              <c:strCache>
                <c:ptCount val="1"/>
                <c:pt idx="0">
                  <c:v>Series 1</c:v>
                </c:pt>
              </c:strCache>
            </c:strRef>
          </c:tx>
          <c:spPr>
            <a:solidFill>
              <a:srgbClr val="22BDD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Sheet1!$A$3:$A$12</c:f>
              <c:strCache>
                <c:ptCount val="10"/>
                <c:pt idx="0">
                  <c:v>Other</c:v>
                </c:pt>
                <c:pt idx="1">
                  <c:v>I’m not purchasing fish at all</c:v>
                </c:pt>
                <c:pt idx="2">
                  <c:v>I am not ordering/ordering less fish from fast-food, quick-service restaurants</c:v>
                </c:pt>
                <c:pt idx="3">
                  <c:v>I am buying fish products in bulk</c:v>
                </c:pt>
                <c:pt idx="4">
                  <c:v>I am not ordering/ordering less fish from sit-down restaurants</c:v>
                </c:pt>
                <c:pt idx="5">
                  <c:v>I’m not purchasing/purchasing less fish at the grocery store or market</c:v>
                </c:pt>
                <c:pt idx="6">
                  <c:v>I am buying less expensive forms of protein than seafood/fish</c:v>
                </c:pt>
                <c:pt idx="7">
                  <c:v>I am buying fish products using coupons/discounts</c:v>
                </c:pt>
                <c:pt idx="8">
                  <c:v>I am buying fish from frozen aisle instead of the fish counter at the grocery store or market</c:v>
                </c:pt>
                <c:pt idx="9">
                  <c:v>I am buying less expensive fish at the grocery store or market</c:v>
                </c:pt>
              </c:strCache>
            </c:strRef>
          </c:cat>
          <c:val>
            <c:numRef>
              <c:f>Sheet1!$B$3:$B$12</c:f>
              <c:numCache>
                <c:formatCode>0%</c:formatCode>
                <c:ptCount val="10"/>
                <c:pt idx="0">
                  <c:v>0.01</c:v>
                </c:pt>
                <c:pt idx="1">
                  <c:v>0.09</c:v>
                </c:pt>
                <c:pt idx="2">
                  <c:v>0.14000000000000001</c:v>
                </c:pt>
                <c:pt idx="3">
                  <c:v>0.15</c:v>
                </c:pt>
                <c:pt idx="4">
                  <c:v>0.2</c:v>
                </c:pt>
                <c:pt idx="5">
                  <c:v>0.26</c:v>
                </c:pt>
                <c:pt idx="6">
                  <c:v>0.26</c:v>
                </c:pt>
                <c:pt idx="7">
                  <c:v>0.26</c:v>
                </c:pt>
                <c:pt idx="8">
                  <c:v>0.28000000000000003</c:v>
                </c:pt>
                <c:pt idx="9">
                  <c:v>0.37</c:v>
                </c:pt>
              </c:numCache>
            </c:numRef>
          </c:val>
          <c:extLst>
            <c:ext xmlns:c16="http://schemas.microsoft.com/office/drawing/2014/chart" uri="{C3380CC4-5D6E-409C-BE32-E72D297353CC}">
              <c16:uniqueId val="{00000000-1109-4575-9584-DD52C08A4B0C}"/>
            </c:ext>
          </c:extLst>
        </c:ser>
        <c:dLbls>
          <c:showLegendKey val="0"/>
          <c:showVal val="0"/>
          <c:showCatName val="0"/>
          <c:showSerName val="0"/>
          <c:showPercent val="0"/>
          <c:showBubbleSize val="0"/>
        </c:dLbls>
        <c:gapWidth val="182"/>
        <c:axId val="1074449615"/>
        <c:axId val="1074463055"/>
      </c:barChart>
      <c:catAx>
        <c:axId val="10744496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74463055"/>
        <c:crosses val="autoZero"/>
        <c:auto val="1"/>
        <c:lblAlgn val="ctr"/>
        <c:lblOffset val="100"/>
        <c:noMultiLvlLbl val="0"/>
      </c:catAx>
      <c:valAx>
        <c:axId val="1074463055"/>
        <c:scaling>
          <c:orientation val="minMax"/>
        </c:scaling>
        <c:delete val="1"/>
        <c:axPos val="b"/>
        <c:numFmt formatCode="0%" sourceLinked="1"/>
        <c:majorTickMark val="none"/>
        <c:minorTickMark val="none"/>
        <c:tickLblPos val="nextTo"/>
        <c:crossAx val="10744496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327570751764594E-2"/>
          <c:y val="6.1642244403846025E-2"/>
          <c:w val="0.96006290063457533"/>
          <c:h val="0.72128451415726347"/>
        </c:manualLayout>
      </c:layout>
      <c:barChart>
        <c:barDir val="col"/>
        <c:grouping val="clustered"/>
        <c:varyColors val="0"/>
        <c:ser>
          <c:idx val="0"/>
          <c:order val="0"/>
          <c:tx>
            <c:strRef>
              <c:f>Sheet1!$B$1</c:f>
              <c:strCache>
                <c:ptCount val="1"/>
                <c:pt idx="0">
                  <c:v>United States</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Interested</c:v>
                </c:pt>
                <c:pt idx="1">
                  <c:v>Informed</c:v>
                </c:pt>
                <c:pt idx="2">
                  <c:v>Unconcerned</c:v>
                </c:pt>
                <c:pt idx="3">
                  <c:v>No different</c:v>
                </c:pt>
                <c:pt idx="4">
                  <c:v>Annoyed</c:v>
                </c:pt>
                <c:pt idx="5">
                  <c:v>Misled</c:v>
                </c:pt>
                <c:pt idx="6">
                  <c:v>Confused</c:v>
                </c:pt>
              </c:strCache>
            </c:strRef>
          </c:cat>
          <c:val>
            <c:numRef>
              <c:f>Sheet1!$B$2:$B$8</c:f>
              <c:numCache>
                <c:formatCode>0%</c:formatCode>
                <c:ptCount val="7"/>
                <c:pt idx="0">
                  <c:v>0.46</c:v>
                </c:pt>
                <c:pt idx="1">
                  <c:v>0.39</c:v>
                </c:pt>
                <c:pt idx="2">
                  <c:v>0.36</c:v>
                </c:pt>
                <c:pt idx="3">
                  <c:v>0.28999999999999998</c:v>
                </c:pt>
                <c:pt idx="4">
                  <c:v>0.04</c:v>
                </c:pt>
                <c:pt idx="5">
                  <c:v>0.04</c:v>
                </c:pt>
                <c:pt idx="6">
                  <c:v>0.05</c:v>
                </c:pt>
              </c:numCache>
            </c:numRef>
          </c:val>
          <c:extLst>
            <c:ext xmlns:c16="http://schemas.microsoft.com/office/drawing/2014/chart" uri="{C3380CC4-5D6E-409C-BE32-E72D297353CC}">
              <c16:uniqueId val="{00000008-DE55-424B-B284-1A518E8C3B01}"/>
            </c:ext>
          </c:extLst>
        </c:ser>
        <c:ser>
          <c:idx val="1"/>
          <c:order val="1"/>
          <c:tx>
            <c:strRef>
              <c:f>Sheet1!$C$1</c:f>
              <c:strCache>
                <c:ptCount val="1"/>
                <c:pt idx="0">
                  <c:v>Russia</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Interested</c:v>
                </c:pt>
                <c:pt idx="1">
                  <c:v>Informed</c:v>
                </c:pt>
                <c:pt idx="2">
                  <c:v>Unconcerned</c:v>
                </c:pt>
                <c:pt idx="3">
                  <c:v>No different</c:v>
                </c:pt>
                <c:pt idx="4">
                  <c:v>Annoyed</c:v>
                </c:pt>
                <c:pt idx="5">
                  <c:v>Misled</c:v>
                </c:pt>
                <c:pt idx="6">
                  <c:v>Confused</c:v>
                </c:pt>
              </c:strCache>
            </c:strRef>
          </c:cat>
          <c:val>
            <c:numRef>
              <c:f>Sheet1!$C$2:$C$8</c:f>
              <c:numCache>
                <c:formatCode>0%</c:formatCode>
                <c:ptCount val="7"/>
                <c:pt idx="0">
                  <c:v>0.1</c:v>
                </c:pt>
                <c:pt idx="1">
                  <c:v>0.17</c:v>
                </c:pt>
                <c:pt idx="2">
                  <c:v>0.11</c:v>
                </c:pt>
                <c:pt idx="3">
                  <c:v>0.18</c:v>
                </c:pt>
                <c:pt idx="4">
                  <c:v>0.42</c:v>
                </c:pt>
                <c:pt idx="5">
                  <c:v>0.38</c:v>
                </c:pt>
                <c:pt idx="6">
                  <c:v>0.3</c:v>
                </c:pt>
              </c:numCache>
            </c:numRef>
          </c:val>
          <c:extLst>
            <c:ext xmlns:c16="http://schemas.microsoft.com/office/drawing/2014/chart" uri="{C3380CC4-5D6E-409C-BE32-E72D297353CC}">
              <c16:uniqueId val="{00000004-D7C4-4A8B-832F-38714127190A}"/>
            </c:ext>
          </c:extLst>
        </c:ser>
        <c:ser>
          <c:idx val="2"/>
          <c:order val="2"/>
          <c:tx>
            <c:strRef>
              <c:f>Sheet1!$D$1</c:f>
              <c:strCache>
                <c:ptCount val="1"/>
                <c:pt idx="0">
                  <c:v>China</c:v>
                </c:pt>
              </c:strCache>
            </c:strRef>
          </c:tx>
          <c:spPr>
            <a:solidFill>
              <a:schemeClr val="bg2">
                <a:lumMod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Interested</c:v>
                </c:pt>
                <c:pt idx="1">
                  <c:v>Informed</c:v>
                </c:pt>
                <c:pt idx="2">
                  <c:v>Unconcerned</c:v>
                </c:pt>
                <c:pt idx="3">
                  <c:v>No different</c:v>
                </c:pt>
                <c:pt idx="4">
                  <c:v>Annoyed</c:v>
                </c:pt>
                <c:pt idx="5">
                  <c:v>Misled</c:v>
                </c:pt>
                <c:pt idx="6">
                  <c:v>Confused</c:v>
                </c:pt>
              </c:strCache>
            </c:strRef>
          </c:cat>
          <c:val>
            <c:numRef>
              <c:f>Sheet1!$D$2:$D$8</c:f>
              <c:numCache>
                <c:formatCode>0%</c:formatCode>
                <c:ptCount val="7"/>
                <c:pt idx="0">
                  <c:v>0.1</c:v>
                </c:pt>
                <c:pt idx="1">
                  <c:v>0.17</c:v>
                </c:pt>
                <c:pt idx="2">
                  <c:v>0.09</c:v>
                </c:pt>
                <c:pt idx="3">
                  <c:v>0.2</c:v>
                </c:pt>
                <c:pt idx="4">
                  <c:v>0.47</c:v>
                </c:pt>
                <c:pt idx="5">
                  <c:v>0.42</c:v>
                </c:pt>
                <c:pt idx="6">
                  <c:v>0.27</c:v>
                </c:pt>
              </c:numCache>
            </c:numRef>
          </c:val>
          <c:extLst>
            <c:ext xmlns:c16="http://schemas.microsoft.com/office/drawing/2014/chart" uri="{C3380CC4-5D6E-409C-BE32-E72D297353CC}">
              <c16:uniqueId val="{00000005-D7C4-4A8B-832F-38714127190A}"/>
            </c:ext>
          </c:extLst>
        </c:ser>
        <c:dLbls>
          <c:dLblPos val="outEnd"/>
          <c:showLegendKey val="0"/>
          <c:showVal val="1"/>
          <c:showCatName val="0"/>
          <c:showSerName val="0"/>
          <c:showPercent val="0"/>
          <c:showBubbleSize val="0"/>
        </c:dLbls>
        <c:gapWidth val="100"/>
        <c:axId val="876868912"/>
        <c:axId val="874715280"/>
      </c:barChart>
      <c:catAx>
        <c:axId val="87686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74715280"/>
        <c:crosses val="autoZero"/>
        <c:auto val="0"/>
        <c:lblAlgn val="ctr"/>
        <c:lblOffset val="100"/>
        <c:noMultiLvlLbl val="0"/>
      </c:catAx>
      <c:valAx>
        <c:axId val="874715280"/>
        <c:scaling>
          <c:orientation val="minMax"/>
        </c:scaling>
        <c:delete val="1"/>
        <c:axPos val="l"/>
        <c:numFmt formatCode="0%" sourceLinked="1"/>
        <c:majorTickMark val="none"/>
        <c:minorTickMark val="none"/>
        <c:tickLblPos val="nextTo"/>
        <c:crossAx val="876868912"/>
        <c:crosses val="autoZero"/>
        <c:crossBetween val="between"/>
      </c:valAx>
      <c:spPr>
        <a:noFill/>
        <a:ln w="25400">
          <a:noFill/>
        </a:ln>
        <a:effectLst/>
      </c:spPr>
    </c:plotArea>
    <c:legend>
      <c:legendPos val="r"/>
      <c:layout>
        <c:manualLayout>
          <c:xMode val="edge"/>
          <c:yMode val="edge"/>
          <c:x val="0.37692684465345511"/>
          <c:y val="0.90195245122294843"/>
          <c:w val="0.25296970713591849"/>
          <c:h val="7.938725108307492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327570751764594E-2"/>
          <c:y val="0.15882303428080341"/>
          <c:w val="0.96006290063457533"/>
          <c:h val="0.56503397491428875"/>
        </c:manualLayout>
      </c:layout>
      <c:barChart>
        <c:barDir val="col"/>
        <c:grouping val="clustered"/>
        <c:varyColors val="0"/>
        <c:ser>
          <c:idx val="0"/>
          <c:order val="0"/>
          <c:tx>
            <c:strRef>
              <c:f>Sheet1!$A$2</c:f>
              <c:strCache>
                <c:ptCount val="1"/>
                <c:pt idx="0">
                  <c:v>Statement 1 (sustainable management)</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Believable</c:v>
                </c:pt>
                <c:pt idx="1">
                  <c:v>Strong Impact</c:v>
                </c:pt>
                <c:pt idx="2">
                  <c:v>More Likely to Purchase</c:v>
                </c:pt>
                <c:pt idx="3">
                  <c:v>More Likely to Eat</c:v>
                </c:pt>
              </c:strCache>
            </c:strRef>
          </c:cat>
          <c:val>
            <c:numRef>
              <c:f>Sheet1!$B$2:$E$2</c:f>
              <c:numCache>
                <c:formatCode>0%</c:formatCode>
                <c:ptCount val="4"/>
                <c:pt idx="0">
                  <c:v>0.55000000000000004</c:v>
                </c:pt>
                <c:pt idx="1">
                  <c:v>0.57999999999999996</c:v>
                </c:pt>
                <c:pt idx="2">
                  <c:v>0.54</c:v>
                </c:pt>
                <c:pt idx="3">
                  <c:v>0.54</c:v>
                </c:pt>
              </c:numCache>
            </c:numRef>
          </c:val>
          <c:extLst>
            <c:ext xmlns:c16="http://schemas.microsoft.com/office/drawing/2014/chart" uri="{C3380CC4-5D6E-409C-BE32-E72D297353CC}">
              <c16:uniqueId val="{00000008-DE55-424B-B284-1A518E8C3B01}"/>
            </c:ext>
          </c:extLst>
        </c:ser>
        <c:ser>
          <c:idx val="1"/>
          <c:order val="1"/>
          <c:tx>
            <c:strRef>
              <c:f>Sheet1!$A$3</c:f>
              <c:strCache>
                <c:ptCount val="1"/>
                <c:pt idx="0">
                  <c:v>Statement 2 (American export success story)</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Believable</c:v>
                </c:pt>
                <c:pt idx="1">
                  <c:v>Strong Impact</c:v>
                </c:pt>
                <c:pt idx="2">
                  <c:v>More Likely to Purchase</c:v>
                </c:pt>
                <c:pt idx="3">
                  <c:v>More Likely to Eat</c:v>
                </c:pt>
              </c:strCache>
            </c:strRef>
          </c:cat>
          <c:val>
            <c:numRef>
              <c:f>Sheet1!$B$3:$E$3</c:f>
              <c:numCache>
                <c:formatCode>0%</c:formatCode>
                <c:ptCount val="4"/>
                <c:pt idx="0">
                  <c:v>0.47</c:v>
                </c:pt>
                <c:pt idx="1">
                  <c:v>0.53</c:v>
                </c:pt>
                <c:pt idx="2">
                  <c:v>0.56000000000000005</c:v>
                </c:pt>
                <c:pt idx="3">
                  <c:v>0.54</c:v>
                </c:pt>
              </c:numCache>
            </c:numRef>
          </c:val>
          <c:extLst>
            <c:ext xmlns:c16="http://schemas.microsoft.com/office/drawing/2014/chart" uri="{C3380CC4-5D6E-409C-BE32-E72D297353CC}">
              <c16:uniqueId val="{00000004-D7C4-4A8B-832F-38714127190A}"/>
            </c:ext>
          </c:extLst>
        </c:ser>
        <c:ser>
          <c:idx val="2"/>
          <c:order val="2"/>
          <c:tx>
            <c:strRef>
              <c:f>Sheet1!$A$4</c:f>
              <c:strCache>
                <c:ptCount val="1"/>
                <c:pt idx="0">
                  <c:v>Statement 3 (impact of closing down WAP fishing in Bering Sea)</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Believable</c:v>
                </c:pt>
                <c:pt idx="1">
                  <c:v>Strong Impact</c:v>
                </c:pt>
                <c:pt idx="2">
                  <c:v>More Likely to Purchase</c:v>
                </c:pt>
                <c:pt idx="3">
                  <c:v>More Likely to Eat</c:v>
                </c:pt>
              </c:strCache>
            </c:strRef>
          </c:cat>
          <c:val>
            <c:numRef>
              <c:f>Sheet1!$B$4:$E$4</c:f>
              <c:numCache>
                <c:formatCode>0%</c:formatCode>
                <c:ptCount val="4"/>
                <c:pt idx="0">
                  <c:v>0.48</c:v>
                </c:pt>
                <c:pt idx="1">
                  <c:v>0.4</c:v>
                </c:pt>
                <c:pt idx="2">
                  <c:v>0.45</c:v>
                </c:pt>
                <c:pt idx="3">
                  <c:v>0.46</c:v>
                </c:pt>
              </c:numCache>
            </c:numRef>
          </c:val>
          <c:extLst>
            <c:ext xmlns:c16="http://schemas.microsoft.com/office/drawing/2014/chart" uri="{C3380CC4-5D6E-409C-BE32-E72D297353CC}">
              <c16:uniqueId val="{00000005-D7C4-4A8B-832F-38714127190A}"/>
            </c:ext>
          </c:extLst>
        </c:ser>
        <c:ser>
          <c:idx val="3"/>
          <c:order val="3"/>
          <c:tx>
            <c:strRef>
              <c:f>Sheet1!$A$5</c:f>
              <c:strCache>
                <c:ptCount val="1"/>
                <c:pt idx="0">
                  <c:v>Statement 4 (economic support for Alaskan communities)</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Believable</c:v>
                </c:pt>
                <c:pt idx="1">
                  <c:v>Strong Impact</c:v>
                </c:pt>
                <c:pt idx="2">
                  <c:v>More Likely to Purchase</c:v>
                </c:pt>
                <c:pt idx="3">
                  <c:v>More Likely to Eat</c:v>
                </c:pt>
              </c:strCache>
            </c:strRef>
          </c:cat>
          <c:val>
            <c:numRef>
              <c:f>Sheet1!$B$5:$E$5</c:f>
              <c:numCache>
                <c:formatCode>0%</c:formatCode>
                <c:ptCount val="4"/>
                <c:pt idx="0">
                  <c:v>0.54</c:v>
                </c:pt>
                <c:pt idx="1">
                  <c:v>0.56999999999999995</c:v>
                </c:pt>
                <c:pt idx="2">
                  <c:v>0.59</c:v>
                </c:pt>
                <c:pt idx="3">
                  <c:v>0.56000000000000005</c:v>
                </c:pt>
              </c:numCache>
            </c:numRef>
          </c:val>
          <c:extLst>
            <c:ext xmlns:c16="http://schemas.microsoft.com/office/drawing/2014/chart" uri="{C3380CC4-5D6E-409C-BE32-E72D297353CC}">
              <c16:uniqueId val="{00000000-D349-4964-BC56-B9BF16AD6690}"/>
            </c:ext>
          </c:extLst>
        </c:ser>
        <c:ser>
          <c:idx val="4"/>
          <c:order val="4"/>
          <c:tx>
            <c:strRef>
              <c:f>Sheet1!$A$6</c:f>
              <c:strCache>
                <c:ptCount val="1"/>
                <c:pt idx="0">
                  <c:v>Statement 5 (restoring salmon runs)</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Believable</c:v>
                </c:pt>
                <c:pt idx="1">
                  <c:v>Strong Impact</c:v>
                </c:pt>
                <c:pt idx="2">
                  <c:v>More Likely to Purchase</c:v>
                </c:pt>
                <c:pt idx="3">
                  <c:v>More Likely to Eat</c:v>
                </c:pt>
              </c:strCache>
            </c:strRef>
          </c:cat>
          <c:val>
            <c:numRef>
              <c:f>Sheet1!$B$6:$E$6</c:f>
              <c:numCache>
                <c:formatCode>0%</c:formatCode>
                <c:ptCount val="4"/>
                <c:pt idx="0">
                  <c:v>0.52</c:v>
                </c:pt>
                <c:pt idx="1">
                  <c:v>0.53</c:v>
                </c:pt>
                <c:pt idx="2">
                  <c:v>0.55000000000000004</c:v>
                </c:pt>
                <c:pt idx="3">
                  <c:v>0.55000000000000004</c:v>
                </c:pt>
              </c:numCache>
            </c:numRef>
          </c:val>
          <c:extLst>
            <c:ext xmlns:c16="http://schemas.microsoft.com/office/drawing/2014/chart" uri="{C3380CC4-5D6E-409C-BE32-E72D297353CC}">
              <c16:uniqueId val="{00000000-CE49-4A2D-8D9B-E12D39A47393}"/>
            </c:ext>
          </c:extLst>
        </c:ser>
        <c:ser>
          <c:idx val="5"/>
          <c:order val="5"/>
          <c:tx>
            <c:strRef>
              <c:f>Sheet1!$A$7</c:f>
              <c:strCache>
                <c:ptCount val="1"/>
                <c:pt idx="0">
                  <c:v>Statement 6 (CDQ investments in Alaskan communities)</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Believable</c:v>
                </c:pt>
                <c:pt idx="1">
                  <c:v>Strong Impact</c:v>
                </c:pt>
                <c:pt idx="2">
                  <c:v>More Likely to Purchase</c:v>
                </c:pt>
                <c:pt idx="3">
                  <c:v>More Likely to Eat</c:v>
                </c:pt>
              </c:strCache>
            </c:strRef>
          </c:cat>
          <c:val>
            <c:numRef>
              <c:f>Sheet1!$B$7:$E$7</c:f>
              <c:numCache>
                <c:formatCode>0%</c:formatCode>
                <c:ptCount val="4"/>
                <c:pt idx="0">
                  <c:v>0.52</c:v>
                </c:pt>
                <c:pt idx="1">
                  <c:v>0.55000000000000004</c:v>
                </c:pt>
                <c:pt idx="2">
                  <c:v>0.55000000000000004</c:v>
                </c:pt>
                <c:pt idx="3">
                  <c:v>0.56000000000000005</c:v>
                </c:pt>
              </c:numCache>
            </c:numRef>
          </c:val>
          <c:extLst>
            <c:ext xmlns:c16="http://schemas.microsoft.com/office/drawing/2014/chart" uri="{C3380CC4-5D6E-409C-BE32-E72D297353CC}">
              <c16:uniqueId val="{00000001-CE49-4A2D-8D9B-E12D39A47393}"/>
            </c:ext>
          </c:extLst>
        </c:ser>
        <c:dLbls>
          <c:dLblPos val="outEnd"/>
          <c:showLegendKey val="0"/>
          <c:showVal val="1"/>
          <c:showCatName val="0"/>
          <c:showSerName val="0"/>
          <c:showPercent val="0"/>
          <c:showBubbleSize val="0"/>
        </c:dLbls>
        <c:gapWidth val="100"/>
        <c:axId val="876868912"/>
        <c:axId val="874715280"/>
      </c:barChart>
      <c:catAx>
        <c:axId val="87686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74715280"/>
        <c:crosses val="autoZero"/>
        <c:auto val="0"/>
        <c:lblAlgn val="ctr"/>
        <c:lblOffset val="100"/>
        <c:noMultiLvlLbl val="0"/>
      </c:catAx>
      <c:valAx>
        <c:axId val="874715280"/>
        <c:scaling>
          <c:orientation val="minMax"/>
        </c:scaling>
        <c:delete val="1"/>
        <c:axPos val="l"/>
        <c:numFmt formatCode="0%" sourceLinked="1"/>
        <c:majorTickMark val="none"/>
        <c:minorTickMark val="none"/>
        <c:tickLblPos val="nextTo"/>
        <c:crossAx val="876868912"/>
        <c:crosses val="autoZero"/>
        <c:crossBetween val="between"/>
      </c:valAx>
      <c:spPr>
        <a:noFill/>
        <a:ln w="25400">
          <a:noFill/>
        </a:ln>
        <a:effectLst/>
      </c:spPr>
    </c:plotArea>
    <c:legend>
      <c:legendPos val="r"/>
      <c:layout>
        <c:manualLayout>
          <c:xMode val="edge"/>
          <c:yMode val="edge"/>
          <c:x val="0.11882134749602649"/>
          <c:y val="0.82481070101582277"/>
          <c:w val="0.88117865250397354"/>
          <c:h val="0.1611521520525762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864185021698758E-2"/>
          <c:y val="0.19936875283497457"/>
          <c:w val="0.94227162995660252"/>
          <c:h val="0.56109472408542749"/>
        </c:manualLayout>
      </c:layout>
      <c:barChart>
        <c:barDir val="col"/>
        <c:grouping val="clustered"/>
        <c:varyColors val="0"/>
        <c:ser>
          <c:idx val="0"/>
          <c:order val="0"/>
          <c:tx>
            <c:strRef>
              <c:f>Sheet1!$B$1</c:f>
              <c:strCache>
                <c:ptCount val="1"/>
                <c:pt idx="0">
                  <c:v>Total</c:v>
                </c:pt>
              </c:strCache>
            </c:strRef>
          </c:tx>
          <c:spPr>
            <a:solidFill>
              <a:srgbClr val="22BDD2"/>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Salmon</c:v>
                </c:pt>
                <c:pt idx="1">
                  <c:v>Tuna</c:v>
                </c:pt>
                <c:pt idx="2">
                  <c:v>Crab</c:v>
                </c:pt>
                <c:pt idx="3">
                  <c:v>Trout</c:v>
                </c:pt>
                <c:pt idx="4">
                  <c:v>Clams</c:v>
                </c:pt>
                <c:pt idx="5">
                  <c:v>Wild Alaska Pollock</c:v>
                </c:pt>
                <c:pt idx="6">
                  <c:v>Halibut</c:v>
                </c:pt>
                <c:pt idx="7">
                  <c:v>Other</c:v>
                </c:pt>
              </c:strCache>
            </c:strRef>
          </c:cat>
          <c:val>
            <c:numRef>
              <c:f>Sheet1!$B$2:$B$9</c:f>
              <c:numCache>
                <c:formatCode>0%</c:formatCode>
                <c:ptCount val="8"/>
                <c:pt idx="0">
                  <c:v>0.28999999999999998</c:v>
                </c:pt>
                <c:pt idx="1">
                  <c:v>0.25</c:v>
                </c:pt>
                <c:pt idx="2">
                  <c:v>0.25</c:v>
                </c:pt>
                <c:pt idx="3">
                  <c:v>0.15</c:v>
                </c:pt>
                <c:pt idx="4">
                  <c:v>0.15</c:v>
                </c:pt>
                <c:pt idx="5">
                  <c:v>0.13</c:v>
                </c:pt>
                <c:pt idx="6">
                  <c:v>0.13</c:v>
                </c:pt>
                <c:pt idx="7">
                  <c:v>0.02</c:v>
                </c:pt>
              </c:numCache>
            </c:numRef>
          </c:val>
          <c:extLst>
            <c:ext xmlns:c16="http://schemas.microsoft.com/office/drawing/2014/chart" uri="{C3380CC4-5D6E-409C-BE32-E72D297353CC}">
              <c16:uniqueId val="{00000000-177D-4CB2-8E0C-C7A2843CD47E}"/>
            </c:ext>
          </c:extLst>
        </c:ser>
        <c:dLbls>
          <c:showLegendKey val="0"/>
          <c:showVal val="0"/>
          <c:showCatName val="0"/>
          <c:showSerName val="0"/>
          <c:showPercent val="0"/>
          <c:showBubbleSize val="0"/>
        </c:dLbls>
        <c:gapWidth val="219"/>
        <c:overlap val="-27"/>
        <c:axId val="1288533775"/>
        <c:axId val="1288526703"/>
      </c:barChart>
      <c:catAx>
        <c:axId val="1288533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288526703"/>
        <c:crosses val="autoZero"/>
        <c:auto val="1"/>
        <c:lblAlgn val="ctr"/>
        <c:lblOffset val="100"/>
        <c:noMultiLvlLbl val="0"/>
      </c:catAx>
      <c:valAx>
        <c:axId val="1288526703"/>
        <c:scaling>
          <c:orientation val="minMax"/>
        </c:scaling>
        <c:delete val="1"/>
        <c:axPos val="l"/>
        <c:numFmt formatCode="0%" sourceLinked="1"/>
        <c:majorTickMark val="none"/>
        <c:minorTickMark val="none"/>
        <c:tickLblPos val="nextTo"/>
        <c:crossAx val="1288533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69233831845789E-2"/>
          <c:y val="5.7892193712170123E-2"/>
          <c:w val="0.82477048971214095"/>
          <c:h val="0.88421561257565973"/>
        </c:manualLayout>
      </c:layout>
      <c:doughnutChart>
        <c:varyColors val="1"/>
        <c:ser>
          <c:idx val="0"/>
          <c:order val="0"/>
          <c:tx>
            <c:strRef>
              <c:f>Sheet1!$B$1</c:f>
              <c:strCache>
                <c:ptCount val="1"/>
                <c:pt idx="0">
                  <c:v>Sales</c:v>
                </c:pt>
              </c:strCache>
            </c:strRef>
          </c:tx>
          <c:dPt>
            <c:idx val="0"/>
            <c:bubble3D val="0"/>
            <c:spPr>
              <a:solidFill>
                <a:srgbClr val="22BDD2"/>
              </a:solidFill>
              <a:ln w="19050">
                <a:solidFill>
                  <a:schemeClr val="lt1"/>
                </a:solidFill>
              </a:ln>
              <a:effectLst/>
            </c:spPr>
            <c:extLst>
              <c:ext xmlns:c16="http://schemas.microsoft.com/office/drawing/2014/chart" uri="{C3380CC4-5D6E-409C-BE32-E72D297353CC}">
                <c16:uniqueId val="{00000001-5666-4038-BAEC-8F0DA6A32EC0}"/>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3-5666-4038-BAEC-8F0DA6A32EC0}"/>
              </c:ext>
            </c:extLst>
          </c:dPt>
          <c:cat>
            <c:strRef>
              <c:f>Sheet1!$A$2:$A$3</c:f>
              <c:strCache>
                <c:ptCount val="2"/>
                <c:pt idx="0">
                  <c:v>1st Qtr</c:v>
                </c:pt>
                <c:pt idx="1">
                  <c:v>2nd Qtr</c:v>
                </c:pt>
              </c:strCache>
            </c:strRef>
          </c:cat>
          <c:val>
            <c:numRef>
              <c:f>Sheet1!$B$2:$B$3</c:f>
              <c:numCache>
                <c:formatCode>0%</c:formatCode>
                <c:ptCount val="2"/>
                <c:pt idx="0">
                  <c:v>0.52</c:v>
                </c:pt>
                <c:pt idx="1">
                  <c:v>0.49</c:v>
                </c:pt>
              </c:numCache>
            </c:numRef>
          </c:val>
          <c:extLst>
            <c:ext xmlns:c16="http://schemas.microsoft.com/office/drawing/2014/chart" uri="{C3380CC4-5D6E-409C-BE32-E72D297353CC}">
              <c16:uniqueId val="{00000004-5666-4038-BAEC-8F0DA6A32EC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101616507403389E-2"/>
          <c:y val="3.9836677132788739E-2"/>
          <c:w val="0.94227162995660252"/>
          <c:h val="0.56109472408542749"/>
        </c:manualLayout>
      </c:layout>
      <c:barChart>
        <c:barDir val="col"/>
        <c:grouping val="clustered"/>
        <c:varyColors val="0"/>
        <c:ser>
          <c:idx val="0"/>
          <c:order val="0"/>
          <c:tx>
            <c:strRef>
              <c:f>Sheet1!$B$1</c:f>
              <c:strCache>
                <c:ptCount val="1"/>
                <c:pt idx="0">
                  <c:v>Total</c:v>
                </c:pt>
              </c:strCache>
            </c:strRef>
          </c:tx>
          <c:spPr>
            <a:solidFill>
              <a:srgbClr val="22BDD2"/>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Overfishing from foreign commercial fishing vessels</c:v>
                </c:pt>
                <c:pt idx="1">
                  <c:v>Climate change</c:v>
                </c:pt>
                <c:pt idx="2">
                  <c:v>Rising water temperatures</c:v>
                </c:pt>
                <c:pt idx="3">
                  <c:v>Commercial fishing trawling</c:v>
                </c:pt>
                <c:pt idx="4">
                  <c:v>Bycatch from other commercial fishing</c:v>
                </c:pt>
                <c:pt idx="5">
                  <c:v>Sport and charter fishing</c:v>
                </c:pt>
                <c:pt idx="6">
                  <c:v>Subsistence fishing</c:v>
                </c:pt>
              </c:strCache>
            </c:strRef>
          </c:cat>
          <c:val>
            <c:numRef>
              <c:f>Sheet1!$B$2:$B$8</c:f>
              <c:numCache>
                <c:formatCode>0%</c:formatCode>
                <c:ptCount val="7"/>
                <c:pt idx="0">
                  <c:v>0.6</c:v>
                </c:pt>
                <c:pt idx="1">
                  <c:v>0.57999999999999996</c:v>
                </c:pt>
                <c:pt idx="2">
                  <c:v>0.55000000000000004</c:v>
                </c:pt>
                <c:pt idx="3">
                  <c:v>0.39</c:v>
                </c:pt>
                <c:pt idx="4">
                  <c:v>0.28999999999999998</c:v>
                </c:pt>
                <c:pt idx="5">
                  <c:v>0.23</c:v>
                </c:pt>
                <c:pt idx="6">
                  <c:v>0.2</c:v>
                </c:pt>
              </c:numCache>
            </c:numRef>
          </c:val>
          <c:extLst>
            <c:ext xmlns:c16="http://schemas.microsoft.com/office/drawing/2014/chart" uri="{C3380CC4-5D6E-409C-BE32-E72D297353CC}">
              <c16:uniqueId val="{00000000-177D-4CB2-8E0C-C7A2843CD47E}"/>
            </c:ext>
          </c:extLst>
        </c:ser>
        <c:dLbls>
          <c:showLegendKey val="0"/>
          <c:showVal val="0"/>
          <c:showCatName val="0"/>
          <c:showSerName val="0"/>
          <c:showPercent val="0"/>
          <c:showBubbleSize val="0"/>
        </c:dLbls>
        <c:gapWidth val="219"/>
        <c:overlap val="-27"/>
        <c:axId val="1288533775"/>
        <c:axId val="1288526703"/>
      </c:barChart>
      <c:catAx>
        <c:axId val="1288533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288526703"/>
        <c:crosses val="autoZero"/>
        <c:auto val="1"/>
        <c:lblAlgn val="ctr"/>
        <c:lblOffset val="100"/>
        <c:noMultiLvlLbl val="0"/>
      </c:catAx>
      <c:valAx>
        <c:axId val="1288526703"/>
        <c:scaling>
          <c:orientation val="minMax"/>
        </c:scaling>
        <c:delete val="1"/>
        <c:axPos val="l"/>
        <c:numFmt formatCode="0%" sourceLinked="1"/>
        <c:majorTickMark val="none"/>
        <c:minorTickMark val="none"/>
        <c:tickLblPos val="nextTo"/>
        <c:crossAx val="1288533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69233831845789E-2"/>
          <c:y val="5.7892193712170123E-2"/>
          <c:w val="0.82477048971214095"/>
          <c:h val="0.88421561257565973"/>
        </c:manualLayout>
      </c:layout>
      <c:doughnutChart>
        <c:varyColors val="1"/>
        <c:ser>
          <c:idx val="0"/>
          <c:order val="0"/>
          <c:tx>
            <c:strRef>
              <c:f>Sheet1!$B$1</c:f>
              <c:strCache>
                <c:ptCount val="1"/>
                <c:pt idx="0">
                  <c:v>Sales</c:v>
                </c:pt>
              </c:strCache>
            </c:strRef>
          </c:tx>
          <c:dPt>
            <c:idx val="0"/>
            <c:bubble3D val="0"/>
            <c:spPr>
              <a:solidFill>
                <a:srgbClr val="22BDD2"/>
              </a:solidFill>
              <a:ln w="19050">
                <a:solidFill>
                  <a:schemeClr val="lt1"/>
                </a:solidFill>
              </a:ln>
              <a:effectLst/>
            </c:spPr>
            <c:extLst>
              <c:ext xmlns:c16="http://schemas.microsoft.com/office/drawing/2014/chart" uri="{C3380CC4-5D6E-409C-BE32-E72D297353CC}">
                <c16:uniqueId val="{00000001-D970-44C7-BD3E-F78E631682C5}"/>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3-D970-44C7-BD3E-F78E631682C5}"/>
              </c:ext>
            </c:extLst>
          </c:dPt>
          <c:cat>
            <c:strRef>
              <c:f>Sheet1!$A$2:$A$3</c:f>
              <c:strCache>
                <c:ptCount val="2"/>
                <c:pt idx="0">
                  <c:v>1st Qtr</c:v>
                </c:pt>
                <c:pt idx="1">
                  <c:v>2nd Qtr</c:v>
                </c:pt>
              </c:strCache>
            </c:strRef>
          </c:cat>
          <c:val>
            <c:numRef>
              <c:f>Sheet1!$B$2:$B$3</c:f>
              <c:numCache>
                <c:formatCode>0%</c:formatCode>
                <c:ptCount val="2"/>
                <c:pt idx="0">
                  <c:v>0.65</c:v>
                </c:pt>
                <c:pt idx="1">
                  <c:v>0.35</c:v>
                </c:pt>
              </c:numCache>
            </c:numRef>
          </c:val>
          <c:extLst>
            <c:ext xmlns:c16="http://schemas.microsoft.com/office/drawing/2014/chart" uri="{C3380CC4-5D6E-409C-BE32-E72D297353CC}">
              <c16:uniqueId val="{00000004-D970-44C7-BD3E-F78E631682C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69233831845789E-2"/>
          <c:y val="5.7892193712170123E-2"/>
          <c:w val="0.82477048971214095"/>
          <c:h val="0.88421561257565973"/>
        </c:manualLayout>
      </c:layout>
      <c:doughnutChart>
        <c:varyColors val="1"/>
        <c:ser>
          <c:idx val="0"/>
          <c:order val="0"/>
          <c:tx>
            <c:strRef>
              <c:f>Sheet1!$B$1</c:f>
              <c:strCache>
                <c:ptCount val="1"/>
                <c:pt idx="0">
                  <c:v>Sales</c:v>
                </c:pt>
              </c:strCache>
            </c:strRef>
          </c:tx>
          <c:dPt>
            <c:idx val="0"/>
            <c:bubble3D val="0"/>
            <c:spPr>
              <a:solidFill>
                <a:srgbClr val="22BDD2"/>
              </a:solidFill>
              <a:ln w="19050">
                <a:solidFill>
                  <a:schemeClr val="lt1"/>
                </a:solidFill>
              </a:ln>
              <a:effectLst/>
            </c:spPr>
            <c:extLst>
              <c:ext xmlns:c16="http://schemas.microsoft.com/office/drawing/2014/chart" uri="{C3380CC4-5D6E-409C-BE32-E72D297353CC}">
                <c16:uniqueId val="{00000001-5E0D-46E2-BF49-F4F10675C8A7}"/>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3-5E0D-46E2-BF49-F4F10675C8A7}"/>
              </c:ext>
            </c:extLst>
          </c:dPt>
          <c:cat>
            <c:strRef>
              <c:f>Sheet1!$A$2:$A$3</c:f>
              <c:strCache>
                <c:ptCount val="2"/>
                <c:pt idx="0">
                  <c:v>1st Qtr</c:v>
                </c:pt>
                <c:pt idx="1">
                  <c:v>2nd Qtr</c:v>
                </c:pt>
              </c:strCache>
            </c:strRef>
          </c:cat>
          <c:val>
            <c:numRef>
              <c:f>Sheet1!$B$2:$B$3</c:f>
              <c:numCache>
                <c:formatCode>0%</c:formatCode>
                <c:ptCount val="2"/>
                <c:pt idx="0">
                  <c:v>0.55000000000000004</c:v>
                </c:pt>
                <c:pt idx="1">
                  <c:v>0.45</c:v>
                </c:pt>
              </c:numCache>
            </c:numRef>
          </c:val>
          <c:extLst>
            <c:ext xmlns:c16="http://schemas.microsoft.com/office/drawing/2014/chart" uri="{C3380CC4-5D6E-409C-BE32-E72D297353CC}">
              <c16:uniqueId val="{00000004-5E0D-46E2-BF49-F4F10675C8A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69233831845789E-2"/>
          <c:y val="5.7892193712170123E-2"/>
          <c:w val="0.82477048971214095"/>
          <c:h val="0.88421561257565973"/>
        </c:manualLayout>
      </c:layout>
      <c:doughnutChart>
        <c:varyColors val="1"/>
        <c:ser>
          <c:idx val="0"/>
          <c:order val="0"/>
          <c:tx>
            <c:strRef>
              <c:f>Sheet1!$B$1</c:f>
              <c:strCache>
                <c:ptCount val="1"/>
                <c:pt idx="0">
                  <c:v>Sales</c:v>
                </c:pt>
              </c:strCache>
            </c:strRef>
          </c:tx>
          <c:dPt>
            <c:idx val="0"/>
            <c:bubble3D val="0"/>
            <c:spPr>
              <a:solidFill>
                <a:srgbClr val="22BDD2"/>
              </a:solidFill>
              <a:ln w="19050">
                <a:solidFill>
                  <a:schemeClr val="lt1"/>
                </a:solidFill>
              </a:ln>
              <a:effectLst/>
            </c:spPr>
            <c:extLst>
              <c:ext xmlns:c16="http://schemas.microsoft.com/office/drawing/2014/chart" uri="{C3380CC4-5D6E-409C-BE32-E72D297353CC}">
                <c16:uniqueId val="{00000001-8DAF-4395-ACDE-51C1C7420F24}"/>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3-8DAF-4395-ACDE-51C1C7420F24}"/>
              </c:ext>
            </c:extLst>
          </c:dPt>
          <c:cat>
            <c:strRef>
              <c:f>Sheet1!$A$2:$A$3</c:f>
              <c:strCache>
                <c:ptCount val="2"/>
                <c:pt idx="0">
                  <c:v>1st Qtr</c:v>
                </c:pt>
                <c:pt idx="1">
                  <c:v>2nd Qtr</c:v>
                </c:pt>
              </c:strCache>
            </c:strRef>
          </c:cat>
          <c:val>
            <c:numRef>
              <c:f>Sheet1!$B$2:$B$3</c:f>
              <c:numCache>
                <c:formatCode>0%</c:formatCode>
                <c:ptCount val="2"/>
                <c:pt idx="0">
                  <c:v>0.35</c:v>
                </c:pt>
                <c:pt idx="1">
                  <c:v>0.65</c:v>
                </c:pt>
              </c:numCache>
            </c:numRef>
          </c:val>
          <c:extLst>
            <c:ext xmlns:c16="http://schemas.microsoft.com/office/drawing/2014/chart" uri="{C3380CC4-5D6E-409C-BE32-E72D297353CC}">
              <c16:uniqueId val="{00000004-8DAF-4395-ACDE-51C1C7420F2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864185021698758E-2"/>
          <c:y val="0.10749113986774819"/>
          <c:w val="0.96485268722609685"/>
          <c:h val="0.28329339925918062"/>
        </c:manualLayout>
      </c:layout>
      <c:barChart>
        <c:barDir val="col"/>
        <c:grouping val="clustered"/>
        <c:varyColors val="0"/>
        <c:ser>
          <c:idx val="0"/>
          <c:order val="0"/>
          <c:tx>
            <c:strRef>
              <c:f>Sheet1!$B$1</c:f>
              <c:strCache>
                <c:ptCount val="1"/>
                <c:pt idx="0">
                  <c:v>Series 1</c:v>
                </c:pt>
              </c:strCache>
            </c:strRef>
          </c:tx>
          <c:spPr>
            <a:solidFill>
              <a:srgbClr val="22BDD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Caucasian/
White</c:v>
                </c:pt>
                <c:pt idx="1">
                  <c:v>African
American/
Black/
Caribbean American</c:v>
                </c:pt>
                <c:pt idx="2">
                  <c:v>Asian
American/
Pacific Islander</c:v>
                </c:pt>
                <c:pt idx="3">
                  <c:v>Native American, 
Inuit or Aleut</c:v>
                </c:pt>
                <c:pt idx="4">
                  <c:v>Other</c:v>
                </c:pt>
              </c:strCache>
            </c:strRef>
          </c:cat>
          <c:val>
            <c:numRef>
              <c:f>Sheet1!$B$2:$B$6</c:f>
              <c:numCache>
                <c:formatCode>0%</c:formatCode>
                <c:ptCount val="5"/>
                <c:pt idx="0">
                  <c:v>0.75</c:v>
                </c:pt>
                <c:pt idx="1">
                  <c:v>0.14000000000000001</c:v>
                </c:pt>
                <c:pt idx="2">
                  <c:v>7.0000000000000007E-2</c:v>
                </c:pt>
                <c:pt idx="3">
                  <c:v>0.01</c:v>
                </c:pt>
                <c:pt idx="4">
                  <c:v>0.03</c:v>
                </c:pt>
              </c:numCache>
            </c:numRef>
          </c:val>
          <c:extLst>
            <c:ext xmlns:c16="http://schemas.microsoft.com/office/drawing/2014/chart" uri="{C3380CC4-5D6E-409C-BE32-E72D297353CC}">
              <c16:uniqueId val="{00000000-CF0A-497C-921B-551686226065}"/>
            </c:ext>
          </c:extLst>
        </c:ser>
        <c:dLbls>
          <c:showLegendKey val="0"/>
          <c:showVal val="0"/>
          <c:showCatName val="0"/>
          <c:showSerName val="0"/>
          <c:showPercent val="0"/>
          <c:showBubbleSize val="0"/>
        </c:dLbls>
        <c:gapWidth val="219"/>
        <c:overlap val="-27"/>
        <c:axId val="1288533775"/>
        <c:axId val="1288526703"/>
      </c:barChart>
      <c:catAx>
        <c:axId val="1288533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288526703"/>
        <c:crosses val="autoZero"/>
        <c:auto val="1"/>
        <c:lblAlgn val="ctr"/>
        <c:lblOffset val="100"/>
        <c:noMultiLvlLbl val="0"/>
      </c:catAx>
      <c:valAx>
        <c:axId val="1288526703"/>
        <c:scaling>
          <c:orientation val="minMax"/>
        </c:scaling>
        <c:delete val="1"/>
        <c:axPos val="l"/>
        <c:numFmt formatCode="0%" sourceLinked="1"/>
        <c:majorTickMark val="none"/>
        <c:minorTickMark val="none"/>
        <c:tickLblPos val="nextTo"/>
        <c:crossAx val="1288533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54361652271257E-2"/>
          <c:y val="0.10803472848653908"/>
          <c:w val="0.95420998404763213"/>
          <c:h val="0.66566016201664824"/>
        </c:manualLayout>
      </c:layout>
      <c:barChart>
        <c:barDir val="col"/>
        <c:grouping val="clustered"/>
        <c:varyColors val="0"/>
        <c:ser>
          <c:idx val="0"/>
          <c:order val="0"/>
          <c:tx>
            <c:strRef>
              <c:f>Sheet1!$E$1</c:f>
              <c:strCache>
                <c:ptCount val="1"/>
                <c:pt idx="0">
                  <c:v>Column2</c:v>
                </c:pt>
              </c:strCache>
            </c:strRef>
          </c:tx>
          <c:spPr>
            <a:solidFill>
              <a:srgbClr val="19BBD1"/>
            </a:solidFill>
            <a:ln>
              <a:noFill/>
            </a:ln>
            <a:effectLst/>
          </c:spPr>
          <c:invertIfNegative val="0"/>
          <c:dLbls>
            <c:dLbl>
              <c:idx val="1"/>
              <c:tx>
                <c:rich>
                  <a:bodyPr/>
                  <a:lstStyle/>
                  <a:p>
                    <a:r>
                      <a:rPr lang="en-US"/>
                      <a:t>65%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2D4-439E-A642-A086E817B9D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Sheet1!$A$6:$A$7</c:f>
              <c:strCache>
                <c:ptCount val="2"/>
                <c:pt idx="0">
                  <c:v>Affordable</c:v>
                </c:pt>
                <c:pt idx="1">
                  <c:v>Good Value</c:v>
                </c:pt>
              </c:strCache>
            </c:strRef>
          </c:cat>
          <c:val>
            <c:numRef>
              <c:f>Sheet1!$E$6:$E$7</c:f>
              <c:numCache>
                <c:formatCode>0%</c:formatCode>
                <c:ptCount val="2"/>
                <c:pt idx="0">
                  <c:v>0.66</c:v>
                </c:pt>
                <c:pt idx="1">
                  <c:v>0.65</c:v>
                </c:pt>
              </c:numCache>
            </c:numRef>
          </c:val>
          <c:extLst>
            <c:ext xmlns:c16="http://schemas.microsoft.com/office/drawing/2014/chart" uri="{C3380CC4-5D6E-409C-BE32-E72D297353CC}">
              <c16:uniqueId val="{00000001-B2D4-439E-A642-A086E817B9D3}"/>
            </c:ext>
          </c:extLst>
        </c:ser>
        <c:dLbls>
          <c:dLblPos val="outEnd"/>
          <c:showLegendKey val="0"/>
          <c:showVal val="1"/>
          <c:showCatName val="0"/>
          <c:showSerName val="0"/>
          <c:showPercent val="0"/>
          <c:showBubbleSize val="0"/>
        </c:dLbls>
        <c:gapWidth val="100"/>
        <c:overlap val="-15"/>
        <c:axId val="876868912"/>
        <c:axId val="874715280"/>
      </c:barChart>
      <c:catAx>
        <c:axId val="8768689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74715280"/>
        <c:crosses val="autoZero"/>
        <c:auto val="0"/>
        <c:lblAlgn val="ctr"/>
        <c:lblOffset val="100"/>
        <c:noMultiLvlLbl val="0"/>
      </c:catAx>
      <c:valAx>
        <c:axId val="874715280"/>
        <c:scaling>
          <c:orientation val="minMax"/>
          <c:max val="1"/>
          <c:min val="0"/>
        </c:scaling>
        <c:delete val="1"/>
        <c:axPos val="l"/>
        <c:numFmt formatCode="0%" sourceLinked="1"/>
        <c:majorTickMark val="out"/>
        <c:minorTickMark val="none"/>
        <c:tickLblPos val="nextTo"/>
        <c:crossAx val="876868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864185021698758E-2"/>
          <c:y val="0.10749113986774819"/>
          <c:w val="0.94227162995660252"/>
          <c:h val="0.28329339925918062"/>
        </c:manualLayout>
      </c:layout>
      <c:barChart>
        <c:barDir val="col"/>
        <c:grouping val="clustered"/>
        <c:varyColors val="0"/>
        <c:ser>
          <c:idx val="0"/>
          <c:order val="0"/>
          <c:tx>
            <c:strRef>
              <c:f>Sheet1!$B$1</c:f>
              <c:strCache>
                <c:ptCount val="1"/>
                <c:pt idx="0">
                  <c:v>Series 1</c:v>
                </c:pt>
              </c:strCache>
            </c:strRef>
          </c:tx>
          <c:spPr>
            <a:solidFill>
              <a:srgbClr val="22BDD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South</c:v>
                </c:pt>
                <c:pt idx="1">
                  <c:v>West</c:v>
                </c:pt>
                <c:pt idx="2">
                  <c:v>Midwest</c:v>
                </c:pt>
                <c:pt idx="3">
                  <c:v>Northeast</c:v>
                </c:pt>
              </c:strCache>
            </c:strRef>
          </c:cat>
          <c:val>
            <c:numRef>
              <c:f>Sheet1!$B$2:$B$5</c:f>
              <c:numCache>
                <c:formatCode>0%</c:formatCode>
                <c:ptCount val="4"/>
                <c:pt idx="0">
                  <c:v>0.45</c:v>
                </c:pt>
                <c:pt idx="1">
                  <c:v>0.2</c:v>
                </c:pt>
                <c:pt idx="2">
                  <c:v>0.18</c:v>
                </c:pt>
                <c:pt idx="3">
                  <c:v>0.18</c:v>
                </c:pt>
              </c:numCache>
            </c:numRef>
          </c:val>
          <c:extLst>
            <c:ext xmlns:c16="http://schemas.microsoft.com/office/drawing/2014/chart" uri="{C3380CC4-5D6E-409C-BE32-E72D297353CC}">
              <c16:uniqueId val="{00000000-B09B-47E1-AF6A-AA233712FED0}"/>
            </c:ext>
          </c:extLst>
        </c:ser>
        <c:dLbls>
          <c:showLegendKey val="0"/>
          <c:showVal val="0"/>
          <c:showCatName val="0"/>
          <c:showSerName val="0"/>
          <c:showPercent val="0"/>
          <c:showBubbleSize val="0"/>
        </c:dLbls>
        <c:gapWidth val="219"/>
        <c:overlap val="-27"/>
        <c:axId val="1288533775"/>
        <c:axId val="1288526703"/>
      </c:barChart>
      <c:catAx>
        <c:axId val="1288533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288526703"/>
        <c:crosses val="autoZero"/>
        <c:auto val="1"/>
        <c:lblAlgn val="ctr"/>
        <c:lblOffset val="100"/>
        <c:noMultiLvlLbl val="0"/>
      </c:catAx>
      <c:valAx>
        <c:axId val="1288526703"/>
        <c:scaling>
          <c:orientation val="minMax"/>
        </c:scaling>
        <c:delete val="1"/>
        <c:axPos val="l"/>
        <c:numFmt formatCode="0%" sourceLinked="1"/>
        <c:majorTickMark val="none"/>
        <c:minorTickMark val="none"/>
        <c:tickLblPos val="nextTo"/>
        <c:crossAx val="1288533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864185021698758E-2"/>
          <c:y val="0.19936875283497457"/>
          <c:w val="0.94227162995660252"/>
          <c:h val="0.56109472408542749"/>
        </c:manualLayout>
      </c:layout>
      <c:barChart>
        <c:barDir val="col"/>
        <c:grouping val="clustered"/>
        <c:varyColors val="0"/>
        <c:ser>
          <c:idx val="0"/>
          <c:order val="0"/>
          <c:tx>
            <c:strRef>
              <c:f>Sheet1!$B$1</c:f>
              <c:strCache>
                <c:ptCount val="1"/>
                <c:pt idx="0">
                  <c:v>Series 1</c:v>
                </c:pt>
              </c:strCache>
            </c:strRef>
          </c:tx>
          <c:spPr>
            <a:solidFill>
              <a:srgbClr val="22BDD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Gen Z</c:v>
                </c:pt>
                <c:pt idx="1">
                  <c:v>Millennials</c:v>
                </c:pt>
                <c:pt idx="2">
                  <c:v>Gen X</c:v>
                </c:pt>
                <c:pt idx="3">
                  <c:v>Boomers</c:v>
                </c:pt>
              </c:strCache>
            </c:strRef>
          </c:cat>
          <c:val>
            <c:numRef>
              <c:f>Sheet1!$B$2:$B$5</c:f>
              <c:numCache>
                <c:formatCode>0%</c:formatCode>
                <c:ptCount val="4"/>
                <c:pt idx="0">
                  <c:v>0.09</c:v>
                </c:pt>
                <c:pt idx="1">
                  <c:v>0.31</c:v>
                </c:pt>
                <c:pt idx="2">
                  <c:v>0.34</c:v>
                </c:pt>
                <c:pt idx="3">
                  <c:v>0.26</c:v>
                </c:pt>
              </c:numCache>
            </c:numRef>
          </c:val>
          <c:extLst>
            <c:ext xmlns:c16="http://schemas.microsoft.com/office/drawing/2014/chart" uri="{C3380CC4-5D6E-409C-BE32-E72D297353CC}">
              <c16:uniqueId val="{00000000-177D-4CB2-8E0C-C7A2843CD47E}"/>
            </c:ext>
          </c:extLst>
        </c:ser>
        <c:dLbls>
          <c:showLegendKey val="0"/>
          <c:showVal val="0"/>
          <c:showCatName val="0"/>
          <c:showSerName val="0"/>
          <c:showPercent val="0"/>
          <c:showBubbleSize val="0"/>
        </c:dLbls>
        <c:gapWidth val="219"/>
        <c:overlap val="-27"/>
        <c:axId val="1288533775"/>
        <c:axId val="1288526703"/>
      </c:barChart>
      <c:catAx>
        <c:axId val="1288533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288526703"/>
        <c:crosses val="autoZero"/>
        <c:auto val="1"/>
        <c:lblAlgn val="ctr"/>
        <c:lblOffset val="100"/>
        <c:noMultiLvlLbl val="0"/>
      </c:catAx>
      <c:valAx>
        <c:axId val="1288526703"/>
        <c:scaling>
          <c:orientation val="minMax"/>
        </c:scaling>
        <c:delete val="1"/>
        <c:axPos val="l"/>
        <c:numFmt formatCode="0%" sourceLinked="1"/>
        <c:majorTickMark val="none"/>
        <c:minorTickMark val="none"/>
        <c:tickLblPos val="nextTo"/>
        <c:crossAx val="1288533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901154179390944"/>
          <c:y val="0.2873751220627761"/>
          <c:w val="0.41173875586787961"/>
          <c:h val="0.6783342594017685"/>
        </c:manualLayout>
      </c:layout>
      <c:barChart>
        <c:barDir val="bar"/>
        <c:grouping val="clustered"/>
        <c:varyColors val="0"/>
        <c:ser>
          <c:idx val="0"/>
          <c:order val="0"/>
          <c:tx>
            <c:strRef>
              <c:f>Sheet1!$B$1</c:f>
              <c:strCache>
                <c:ptCount val="1"/>
                <c:pt idx="0">
                  <c:v>Series 1</c:v>
                </c:pt>
              </c:strCache>
            </c:strRef>
          </c:tx>
          <c:spPr>
            <a:solidFill>
              <a:srgbClr val="22BDD2"/>
            </a:solidFill>
            <a:ln>
              <a:noFill/>
            </a:ln>
            <a:effectLst/>
          </c:spPr>
          <c:invertIfNegative val="0"/>
          <c:dPt>
            <c:idx val="3"/>
            <c:invertIfNegative val="0"/>
            <c:bubble3D val="0"/>
            <c:spPr>
              <a:solidFill>
                <a:srgbClr val="188594"/>
              </a:solidFill>
              <a:ln>
                <a:noFill/>
              </a:ln>
              <a:effectLst/>
            </c:spPr>
            <c:extLst>
              <c:ext xmlns:c16="http://schemas.microsoft.com/office/drawing/2014/chart" uri="{C3380CC4-5D6E-409C-BE32-E72D297353CC}">
                <c16:uniqueId val="{00000001-F90F-497D-A2E1-DCA56D351A5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Sheet1!$A$7:$A$11</c:f>
              <c:strCache>
                <c:ptCount val="5"/>
                <c:pt idx="0">
                  <c:v>I’m not purchasing/purchasing less fish at the grocery store or market</c:v>
                </c:pt>
                <c:pt idx="1">
                  <c:v>I am buying less expensive forms of protein than seafood/fish</c:v>
                </c:pt>
                <c:pt idx="2">
                  <c:v>I am buying fish products using coupons/discounts</c:v>
                </c:pt>
                <c:pt idx="3">
                  <c:v>I am buying fish from frozen aisle instead of the fish counter at the grocery store or market</c:v>
                </c:pt>
                <c:pt idx="4">
                  <c:v>I am buying less expensive fish at the grocery store or market</c:v>
                </c:pt>
              </c:strCache>
            </c:strRef>
          </c:cat>
          <c:val>
            <c:numRef>
              <c:f>Sheet1!$B$7:$B$11</c:f>
              <c:numCache>
                <c:formatCode>0%</c:formatCode>
                <c:ptCount val="5"/>
                <c:pt idx="0">
                  <c:v>0.26</c:v>
                </c:pt>
                <c:pt idx="1">
                  <c:v>0.26</c:v>
                </c:pt>
                <c:pt idx="2">
                  <c:v>0.26</c:v>
                </c:pt>
                <c:pt idx="3">
                  <c:v>0.28000000000000003</c:v>
                </c:pt>
                <c:pt idx="4">
                  <c:v>0.37</c:v>
                </c:pt>
              </c:numCache>
            </c:numRef>
          </c:val>
          <c:extLst>
            <c:ext xmlns:c16="http://schemas.microsoft.com/office/drawing/2014/chart" uri="{C3380CC4-5D6E-409C-BE32-E72D297353CC}">
              <c16:uniqueId val="{00000002-F90F-497D-A2E1-DCA56D351A5D}"/>
            </c:ext>
          </c:extLst>
        </c:ser>
        <c:dLbls>
          <c:dLblPos val="outEnd"/>
          <c:showLegendKey val="0"/>
          <c:showVal val="1"/>
          <c:showCatName val="0"/>
          <c:showSerName val="0"/>
          <c:showPercent val="0"/>
          <c:showBubbleSize val="0"/>
        </c:dLbls>
        <c:gapWidth val="182"/>
        <c:axId val="1074449615"/>
        <c:axId val="1074463055"/>
      </c:barChart>
      <c:catAx>
        <c:axId val="107444961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74463055"/>
        <c:crosses val="autoZero"/>
        <c:auto val="1"/>
        <c:lblAlgn val="ctr"/>
        <c:lblOffset val="100"/>
        <c:noMultiLvlLbl val="0"/>
      </c:catAx>
      <c:valAx>
        <c:axId val="1074463055"/>
        <c:scaling>
          <c:orientation val="minMax"/>
          <c:max val="1"/>
        </c:scaling>
        <c:delete val="1"/>
        <c:axPos val="b"/>
        <c:numFmt formatCode="0%" sourceLinked="1"/>
        <c:majorTickMark val="out"/>
        <c:minorTickMark val="none"/>
        <c:tickLblPos val="nextTo"/>
        <c:crossAx val="10744496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69233831845789E-2"/>
          <c:y val="5.7892193712170123E-2"/>
          <c:w val="0.82477048971214095"/>
          <c:h val="0.88421561257565973"/>
        </c:manualLayout>
      </c:layout>
      <c:doughnutChart>
        <c:varyColors val="1"/>
        <c:ser>
          <c:idx val="0"/>
          <c:order val="0"/>
          <c:tx>
            <c:strRef>
              <c:f>Sheet1!$B$1</c:f>
              <c:strCache>
                <c:ptCount val="1"/>
                <c:pt idx="0">
                  <c:v>Sales</c:v>
                </c:pt>
              </c:strCache>
            </c:strRef>
          </c:tx>
          <c:dPt>
            <c:idx val="0"/>
            <c:bubble3D val="0"/>
            <c:spPr>
              <a:solidFill>
                <a:srgbClr val="188594"/>
              </a:solidFill>
              <a:ln w="19050">
                <a:solidFill>
                  <a:schemeClr val="lt1"/>
                </a:solidFill>
              </a:ln>
              <a:effectLst/>
            </c:spPr>
            <c:extLst>
              <c:ext xmlns:c16="http://schemas.microsoft.com/office/drawing/2014/chart" uri="{C3380CC4-5D6E-409C-BE32-E72D297353CC}">
                <c16:uniqueId val="{00000001-8752-44FC-95A9-F07CD2725BCC}"/>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3-8752-44FC-95A9-F07CD2725BCC}"/>
              </c:ext>
            </c:extLst>
          </c:dPt>
          <c:cat>
            <c:strRef>
              <c:f>Sheet1!$A$2:$A$3</c:f>
              <c:strCache>
                <c:ptCount val="2"/>
                <c:pt idx="0">
                  <c:v>1st Qtr</c:v>
                </c:pt>
                <c:pt idx="1">
                  <c:v>2nd Qtr</c:v>
                </c:pt>
              </c:strCache>
            </c:strRef>
          </c:cat>
          <c:val>
            <c:numRef>
              <c:f>Sheet1!$B$2:$B$3</c:f>
              <c:numCache>
                <c:formatCode>0%</c:formatCode>
                <c:ptCount val="2"/>
                <c:pt idx="0">
                  <c:v>0.45</c:v>
                </c:pt>
                <c:pt idx="1">
                  <c:v>0.55000000000000004</c:v>
                </c:pt>
              </c:numCache>
            </c:numRef>
          </c:val>
          <c:extLst>
            <c:ext xmlns:c16="http://schemas.microsoft.com/office/drawing/2014/chart" uri="{C3380CC4-5D6E-409C-BE32-E72D297353CC}">
              <c16:uniqueId val="{00000004-8752-44FC-95A9-F07CD2725BC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1.8323473379841082E-2"/>
          <c:w val="0.9948529083310248"/>
          <c:h val="0.40396528280602989"/>
        </c:manualLayout>
      </c:layout>
      <c:barChart>
        <c:barDir val="col"/>
        <c:grouping val="clustered"/>
        <c:varyColors val="0"/>
        <c:ser>
          <c:idx val="0"/>
          <c:order val="0"/>
          <c:tx>
            <c:strRef>
              <c:f>Sheet1!$C$1</c:f>
              <c:strCache>
                <c:ptCount val="1"/>
                <c:pt idx="0">
                  <c:v>2024</c:v>
                </c:pt>
              </c:strCache>
            </c:strRef>
          </c:tx>
          <c:spPr>
            <a:solidFill>
              <a:srgbClr val="19BBD1"/>
            </a:solidFill>
            <a:ln>
              <a:noFill/>
            </a:ln>
            <a:effectLst/>
          </c:spPr>
          <c:invertIfNegative val="0"/>
          <c:dPt>
            <c:idx val="0"/>
            <c:invertIfNegative val="0"/>
            <c:bubble3D val="0"/>
            <c:spPr>
              <a:solidFill>
                <a:srgbClr val="19BBD1"/>
              </a:solidFill>
              <a:ln>
                <a:noFill/>
              </a:ln>
              <a:effectLst/>
            </c:spPr>
            <c:extLst>
              <c:ext xmlns:c16="http://schemas.microsoft.com/office/drawing/2014/chart" uri="{C3380CC4-5D6E-409C-BE32-E72D297353CC}">
                <c16:uniqueId val="{00000001-3E43-4BBA-B71B-F4EA2541F0C5}"/>
              </c:ext>
            </c:extLst>
          </c:dPt>
          <c:dPt>
            <c:idx val="1"/>
            <c:invertIfNegative val="0"/>
            <c:bubble3D val="0"/>
            <c:spPr>
              <a:solidFill>
                <a:srgbClr val="19BBD1"/>
              </a:solidFill>
              <a:ln>
                <a:noFill/>
              </a:ln>
              <a:effectLst/>
            </c:spPr>
            <c:extLst>
              <c:ext xmlns:c16="http://schemas.microsoft.com/office/drawing/2014/chart" uri="{C3380CC4-5D6E-409C-BE32-E72D297353CC}">
                <c16:uniqueId val="{00000003-3E43-4BBA-B71B-F4EA2541F0C5}"/>
              </c:ext>
            </c:extLst>
          </c:dPt>
          <c:dPt>
            <c:idx val="3"/>
            <c:invertIfNegative val="0"/>
            <c:bubble3D val="0"/>
            <c:spPr>
              <a:solidFill>
                <a:srgbClr val="19BBD1"/>
              </a:solidFill>
              <a:ln>
                <a:noFill/>
              </a:ln>
              <a:effectLst/>
            </c:spPr>
            <c:extLst>
              <c:ext xmlns:c16="http://schemas.microsoft.com/office/drawing/2014/chart" uri="{C3380CC4-5D6E-409C-BE32-E72D297353CC}">
                <c16:uniqueId val="{00000005-3E43-4BBA-B71B-F4EA2541F0C5}"/>
              </c:ext>
            </c:extLst>
          </c:dPt>
          <c:dPt>
            <c:idx val="4"/>
            <c:invertIfNegative val="0"/>
            <c:bubble3D val="0"/>
            <c:spPr>
              <a:solidFill>
                <a:srgbClr val="19BBD1"/>
              </a:solidFill>
              <a:ln>
                <a:noFill/>
              </a:ln>
              <a:effectLst/>
            </c:spPr>
            <c:extLst>
              <c:ext xmlns:c16="http://schemas.microsoft.com/office/drawing/2014/chart" uri="{C3380CC4-5D6E-409C-BE32-E72D297353CC}">
                <c16:uniqueId val="{00000007-3E43-4BBA-B71B-F4EA2541F0C5}"/>
              </c:ext>
            </c:extLst>
          </c:dPt>
          <c:dPt>
            <c:idx val="5"/>
            <c:invertIfNegative val="0"/>
            <c:bubble3D val="0"/>
            <c:spPr>
              <a:solidFill>
                <a:srgbClr val="19BBD1"/>
              </a:solidFill>
              <a:ln>
                <a:noFill/>
              </a:ln>
              <a:effectLst/>
            </c:spPr>
            <c:extLst>
              <c:ext xmlns:c16="http://schemas.microsoft.com/office/drawing/2014/chart" uri="{C3380CC4-5D6E-409C-BE32-E72D297353CC}">
                <c16:uniqueId val="{00000009-3E43-4BBA-B71B-F4EA2541F0C5}"/>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Friends and 
family</c:v>
                </c:pt>
                <c:pt idx="1">
                  <c:v>Fishers/
farmers</c:v>
                </c:pt>
                <c:pt idx="2">
                  <c:v>Research 
studies</c:v>
                </c:pt>
                <c:pt idx="3">
                  <c:v>Documentaries</c:v>
                </c:pt>
                <c:pt idx="4">
                  <c:v>Chefs/
restaurant owners</c:v>
                </c:pt>
                <c:pt idx="5">
                  <c:v>Dieticians/
Nutrionists</c:v>
                </c:pt>
                <c:pt idx="6">
                  <c:v>News stories in print / online / TV</c:v>
                </c:pt>
              </c:strCache>
            </c:strRef>
          </c:cat>
          <c:val>
            <c:numRef>
              <c:f>Sheet1!$C$2:$C$8</c:f>
              <c:numCache>
                <c:formatCode>0%</c:formatCode>
                <c:ptCount val="7"/>
                <c:pt idx="0">
                  <c:v>0.45</c:v>
                </c:pt>
                <c:pt idx="1">
                  <c:v>0.38</c:v>
                </c:pt>
                <c:pt idx="2">
                  <c:v>0.36</c:v>
                </c:pt>
                <c:pt idx="3">
                  <c:v>0.31</c:v>
                </c:pt>
                <c:pt idx="4">
                  <c:v>0.28999999999999998</c:v>
                </c:pt>
                <c:pt idx="5">
                  <c:v>0.27</c:v>
                </c:pt>
                <c:pt idx="6">
                  <c:v>0.24</c:v>
                </c:pt>
              </c:numCache>
            </c:numRef>
          </c:val>
          <c:extLst>
            <c:ext xmlns:c16="http://schemas.microsoft.com/office/drawing/2014/chart" uri="{C3380CC4-5D6E-409C-BE32-E72D297353CC}">
              <c16:uniqueId val="{0000000A-3E43-4BBA-B71B-F4EA2541F0C5}"/>
            </c:ext>
          </c:extLst>
        </c:ser>
        <c:dLbls>
          <c:dLblPos val="outEnd"/>
          <c:showLegendKey val="0"/>
          <c:showVal val="1"/>
          <c:showCatName val="0"/>
          <c:showSerName val="0"/>
          <c:showPercent val="0"/>
          <c:showBubbleSize val="0"/>
        </c:dLbls>
        <c:gapWidth val="100"/>
        <c:axId val="876868912"/>
        <c:axId val="874715280"/>
      </c:barChart>
      <c:catAx>
        <c:axId val="8768689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74715280"/>
        <c:crosses val="autoZero"/>
        <c:auto val="0"/>
        <c:lblAlgn val="ctr"/>
        <c:lblOffset val="100"/>
        <c:noMultiLvlLbl val="0"/>
      </c:catAx>
      <c:valAx>
        <c:axId val="874715280"/>
        <c:scaling>
          <c:orientation val="minMax"/>
        </c:scaling>
        <c:delete val="1"/>
        <c:axPos val="l"/>
        <c:numFmt formatCode="0%" sourceLinked="1"/>
        <c:majorTickMark val="out"/>
        <c:minorTickMark val="none"/>
        <c:tickLblPos val="nextTo"/>
        <c:crossAx val="876868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400">
                <a:latin typeface="Arial Black" panose="020B0A04020102020204" pitchFamily="34" charset="0"/>
              </a:rPr>
              <a:t>Millennial Fish Eaters</a:t>
            </a:r>
          </a:p>
          <a:p>
            <a:pPr>
              <a:defRPr sz="1100"/>
            </a:pPr>
            <a:r>
              <a:rPr lang="en-US" sz="1100" i="1">
                <a:latin typeface="Arial Black" panose="020B0A04020102020204" pitchFamily="34" charset="0"/>
              </a:rPr>
              <a:t>(Aware</a:t>
            </a:r>
            <a:r>
              <a:rPr lang="en-US" sz="1100" i="1" baseline="0">
                <a:latin typeface="Arial Black" panose="020B0A04020102020204" pitchFamily="34" charset="0"/>
              </a:rPr>
              <a:t> of Wild Alaska Pollock)</a:t>
            </a:r>
            <a:r>
              <a:rPr lang="en-US" sz="1100">
                <a:latin typeface="Arial Black" panose="020B0A04020102020204" pitchFamily="34" charset="0"/>
              </a:rPr>
              <a:t> </a:t>
            </a:r>
          </a:p>
        </c:rich>
      </c:tx>
      <c:layout>
        <c:manualLayout>
          <c:xMode val="edge"/>
          <c:yMode val="edge"/>
          <c:x val="0.3084217687310945"/>
          <c:y val="6.3266058597128222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491007052089409E-2"/>
          <c:y val="0.25458657436194587"/>
          <c:w val="0.87873723341597287"/>
          <c:h val="0.53036330582377045"/>
        </c:manualLayout>
      </c:layout>
      <c:barChart>
        <c:barDir val="col"/>
        <c:grouping val="clustered"/>
        <c:varyColors val="0"/>
        <c:ser>
          <c:idx val="0"/>
          <c:order val="0"/>
          <c:tx>
            <c:strRef>
              <c:f>Sheet1!$F$1</c:f>
              <c:strCache>
                <c:ptCount val="1"/>
                <c:pt idx="0">
                  <c:v>2023</c:v>
                </c:pt>
              </c:strCache>
            </c:strRef>
          </c:tx>
          <c:spPr>
            <a:solidFill>
              <a:srgbClr val="4472C4">
                <a:lumMod val="40000"/>
                <a:lumOff val="60000"/>
              </a:srgbClr>
            </a:solidFill>
            <a:ln>
              <a:noFill/>
            </a:ln>
            <a:effectLst/>
          </c:spPr>
          <c:invertIfNegative val="0"/>
          <c:dPt>
            <c:idx val="0"/>
            <c:invertIfNegative val="0"/>
            <c:bubble3D val="0"/>
            <c:spPr>
              <a:solidFill>
                <a:srgbClr val="5B9BD5"/>
              </a:solidFill>
              <a:ln>
                <a:noFill/>
              </a:ln>
              <a:effectLst/>
            </c:spPr>
            <c:extLst>
              <c:ext xmlns:c16="http://schemas.microsoft.com/office/drawing/2014/chart" uri="{C3380CC4-5D6E-409C-BE32-E72D297353CC}">
                <c16:uniqueId val="{00000001-B9D2-4A05-8E4A-20FA20B9C8A7}"/>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familiarity</c:v>
                </c:pt>
              </c:strCache>
            </c:strRef>
          </c:cat>
          <c:val>
            <c:numRef>
              <c:f>Sheet1!$F$2</c:f>
              <c:numCache>
                <c:formatCode>0%</c:formatCode>
                <c:ptCount val="1"/>
                <c:pt idx="0">
                  <c:v>0.66</c:v>
                </c:pt>
              </c:numCache>
            </c:numRef>
          </c:val>
          <c:extLst>
            <c:ext xmlns:c16="http://schemas.microsoft.com/office/drawing/2014/chart" uri="{C3380CC4-5D6E-409C-BE32-E72D297353CC}">
              <c16:uniqueId val="{00000000-08F3-40C1-B0BB-6A9E7E3A77C9}"/>
            </c:ext>
          </c:extLst>
        </c:ser>
        <c:ser>
          <c:idx val="1"/>
          <c:order val="1"/>
          <c:tx>
            <c:strRef>
              <c:f>Sheet1!$G$1</c:f>
              <c:strCache>
                <c:ptCount val="1"/>
                <c:pt idx="0">
                  <c:v>2024</c:v>
                </c:pt>
              </c:strCache>
            </c:strRef>
          </c:tx>
          <c:spPr>
            <a:solidFill>
              <a:srgbClr val="0066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Total familiarity</c:v>
                </c:pt>
              </c:strCache>
            </c:strRef>
          </c:cat>
          <c:val>
            <c:numRef>
              <c:f>Sheet1!$G$2</c:f>
              <c:numCache>
                <c:formatCode>0%</c:formatCode>
                <c:ptCount val="1"/>
                <c:pt idx="0">
                  <c:v>0.7</c:v>
                </c:pt>
              </c:numCache>
            </c:numRef>
          </c:val>
          <c:extLst>
            <c:ext xmlns:c16="http://schemas.microsoft.com/office/drawing/2014/chart" uri="{C3380CC4-5D6E-409C-BE32-E72D297353CC}">
              <c16:uniqueId val="{00000002-853B-4904-9699-72CA791EA388}"/>
            </c:ext>
          </c:extLst>
        </c:ser>
        <c:dLbls>
          <c:dLblPos val="outEnd"/>
          <c:showLegendKey val="0"/>
          <c:showVal val="1"/>
          <c:showCatName val="0"/>
          <c:showSerName val="0"/>
          <c:showPercent val="0"/>
          <c:showBubbleSize val="0"/>
        </c:dLbls>
        <c:gapWidth val="200"/>
        <c:overlap val="-25"/>
        <c:axId val="1165998528"/>
        <c:axId val="1165997696"/>
      </c:barChart>
      <c:catAx>
        <c:axId val="11659985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165997696"/>
        <c:crosses val="autoZero"/>
        <c:auto val="1"/>
        <c:lblAlgn val="ctr"/>
        <c:lblOffset val="100"/>
        <c:noMultiLvlLbl val="0"/>
      </c:catAx>
      <c:valAx>
        <c:axId val="1165997696"/>
        <c:scaling>
          <c:orientation val="minMax"/>
          <c:max val="0.75000000000000011"/>
          <c:min val="0.60000000000000009"/>
        </c:scaling>
        <c:delete val="1"/>
        <c:axPos val="l"/>
        <c:numFmt formatCode="0%" sourceLinked="1"/>
        <c:majorTickMark val="out"/>
        <c:minorTickMark val="none"/>
        <c:tickLblPos val="nextTo"/>
        <c:crossAx val="1165998528"/>
        <c:crosses val="autoZero"/>
        <c:crossBetween val="between"/>
      </c:valAx>
      <c:spPr>
        <a:noFill/>
        <a:ln>
          <a:noFill/>
        </a:ln>
        <a:effectLst/>
      </c:spPr>
    </c:plotArea>
    <c:legend>
      <c:legendPos val="b"/>
      <c:layout>
        <c:manualLayout>
          <c:xMode val="edge"/>
          <c:yMode val="edge"/>
          <c:x val="0.34094580297286947"/>
          <c:y val="0.91009004099145641"/>
          <c:w val="0.34661482210750727"/>
          <c:h val="5.422656845631674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strDim>
      <cx:numDim type="val">
        <cx:f>Sheet1!$B$3:$B$6</cx:f>
        <cx:lvl ptCount="4" formatCode="0%">
          <cx:pt idx="0">0.57999999999999996</cx:pt>
          <cx:pt idx="1">0.14000000000000001</cx:pt>
          <cx:pt idx="2">0.46000000000000002</cx:pt>
          <cx:pt idx="3">0.23000000000000001</cx:pt>
        </cx:lvl>
      </cx:numDim>
    </cx:data>
  </cx:chartData>
  <cx:chart>
    <cx:plotArea>
      <cx:plotAreaRegion>
        <cx:series layoutId="funnel" uniqueId="{B6559C0E-5A8E-424B-8FDE-62F565BD49A9}">
          <cx:tx>
            <cx:txData>
              <cx:f>Sheet1!$B$1</cx:f>
              <cx:v/>
            </cx:txData>
          </cx:tx>
          <cx:spPr>
            <a:solidFill>
              <a:schemeClr val="accent6">
                <a:lumMod val="50000"/>
              </a:schemeClr>
            </a:solidFill>
          </cx:spPr>
          <cx:dataPt idx="0">
            <cx:spPr>
              <a:solidFill>
                <a:srgbClr val="70AD47">
                  <a:lumMod val="20000"/>
                  <a:lumOff val="80000"/>
                </a:srgbClr>
              </a:solidFill>
            </cx:spPr>
          </cx:dataPt>
          <cx:dataPt idx="1">
            <cx:spPr>
              <a:solidFill>
                <a:srgbClr val="70AD47">
                  <a:lumMod val="40000"/>
                  <a:lumOff val="60000"/>
                </a:srgbClr>
              </a:solidFill>
            </cx:spPr>
          </cx:dataPt>
          <cx:dataPt idx="2">
            <cx:spPr>
              <a:solidFill>
                <a:srgbClr val="70AD47"/>
              </a:solidFill>
            </cx:spPr>
          </cx:dataPt>
          <cx:dataPt idx="3">
            <cx:spPr>
              <a:solidFill>
                <a:srgbClr val="70AD47">
                  <a:lumMod val="75000"/>
                </a:srgbClr>
              </a:solidFill>
            </cx:spPr>
          </cx:dataPt>
          <cx:dataLabels>
            <cx:dataLabel idx="1">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Arial"/>
                    </a:rPr>
                    <a:t>14%</a:t>
                  </a:r>
                </a:p>
              </cx:txPr>
            </cx:dataLabel>
            <cx:dataLabel idx="3">
              <cx:txPr>
                <a:bodyPr spcFirstLastPara="1" vertOverflow="ellipsis" horzOverflow="overflow" wrap="square" lIns="0" tIns="0" rIns="0" bIns="0" anchor="ctr" anchorCtr="1"/>
                <a:lstStyle/>
                <a:p>
                  <a:pPr algn="ctr" rtl="0">
                    <a:defRPr b="1">
                      <a:solidFill>
                        <a:schemeClr val="bg1"/>
                      </a:solidFill>
                    </a:defRPr>
                  </a:pPr>
                  <a:r>
                    <a:rPr lang="en-US" sz="1197" b="1" i="0" u="none" strike="noStrike" baseline="0">
                      <a:solidFill>
                        <a:schemeClr val="bg1"/>
                      </a:solidFill>
                      <a:latin typeface="Arial"/>
                    </a:rPr>
                    <a:t>23%</a:t>
                  </a:r>
                </a:p>
              </cx:txPr>
            </cx:dataLabel>
          </cx:dataLabels>
          <cx:dataId val="0"/>
        </cx:series>
      </cx:plotAreaRegion>
      <cx:axis id="0" hidden="1">
        <cx:catScaling gapWidth="0.0599999987"/>
        <cx:tickLabels/>
      </cx:axis>
    </cx:plotArea>
  </cx:chart>
</cx:chartSpace>
</file>

<file path=ppt/charts/chartEx10.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strDim>
      <cx:numDim type="val">
        <cx:f>Sheet1!$B$3:$B$6</cx:f>
        <cx:lvl ptCount="4" formatCode="0%">
          <cx:pt idx="0">0.66000000000000003</cx:pt>
          <cx:pt idx="1">0.85999999999999999</cx:pt>
          <cx:pt idx="2">0.029999999999999999</cx:pt>
          <cx:pt idx="3">0.01</cx:pt>
        </cx:lvl>
      </cx:numDim>
    </cx:data>
  </cx:chartData>
  <cx:chart>
    <cx:plotArea>
      <cx:plotAreaRegion>
        <cx:series layoutId="funnel" uniqueId="{B6559C0E-5A8E-424B-8FDE-62F565BD49A9}">
          <cx:tx>
            <cx:txData>
              <cx:f>Sheet1!$B$1</cx:f>
              <cx:v/>
            </cx:txData>
          </cx:tx>
          <cx:spPr>
            <a:solidFill>
              <a:schemeClr val="accent6">
                <a:lumMod val="50000"/>
              </a:schemeClr>
            </a:solidFill>
          </cx:spPr>
          <cx:dataPt idx="0">
            <cx:spPr>
              <a:solidFill>
                <a:srgbClr val="70AD47">
                  <a:lumMod val="75000"/>
                </a:srgbClr>
              </a:solidFill>
            </cx:spPr>
          </cx:dataPt>
          <cx:dataPt idx="1">
            <cx:spPr>
              <a:solidFill>
                <a:srgbClr val="70AD47">
                  <a:lumMod val="60000"/>
                  <a:lumOff val="40000"/>
                </a:srgbClr>
              </a:solidFill>
            </cx:spPr>
          </cx:dataPt>
          <cx:dataPt idx="2">
            <cx:spPr>
              <a:solidFill>
                <a:srgbClr val="FF8989"/>
              </a:solidFill>
            </cx:spPr>
          </cx:dataPt>
          <cx:dataPt idx="3">
            <cx:spPr>
              <a:solidFill>
                <a:srgbClr val="C00000"/>
              </a:solidFill>
            </cx:spPr>
          </cx:dataPt>
          <cx:dataLabels/>
          <cx:dataId val="0"/>
        </cx:series>
      </cx:plotAreaRegion>
      <cx:axis id="0" hidden="1">
        <cx:catScaling gapWidth="0.0599999987"/>
        <cx:tickLabels/>
      </cx:axis>
    </cx:plotArea>
  </cx:chart>
</cx:chartSpace>
</file>

<file path=ppt/charts/chartEx1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strDim>
      <cx:numDim type="val">
        <cx:f>Sheet1!$B$3:$B$6</cx:f>
        <cx:lvl ptCount="4" formatCode="0%">
          <cx:pt idx="0">0.34999999999999998</cx:pt>
          <cx:pt idx="1">0.67000000000000004</cx:pt>
          <cx:pt idx="2">0.10000000000000001</cx:pt>
          <cx:pt idx="3">0.050000000000000003</cx:pt>
        </cx:lvl>
      </cx:numDim>
    </cx:data>
  </cx:chartData>
  <cx:chart>
    <cx:plotArea>
      <cx:plotAreaRegion>
        <cx:series layoutId="funnel" uniqueId="{B6559C0E-5A8E-424B-8FDE-62F565BD49A9}">
          <cx:tx>
            <cx:txData>
              <cx:f>Sheet1!$B$1</cx:f>
              <cx:v/>
            </cx:txData>
          </cx:tx>
          <cx:dataPt idx="0">
            <cx:spPr>
              <a:solidFill>
                <a:srgbClr val="70AD47">
                  <a:lumMod val="75000"/>
                </a:srgbClr>
              </a:solidFill>
            </cx:spPr>
          </cx:dataPt>
          <cx:dataPt idx="1">
            <cx:spPr>
              <a:solidFill>
                <a:srgbClr val="70AD47">
                  <a:lumMod val="60000"/>
                  <a:lumOff val="40000"/>
                </a:srgbClr>
              </a:solidFill>
            </cx:spPr>
          </cx:dataPt>
          <cx:dataPt idx="2">
            <cx:spPr>
              <a:solidFill>
                <a:srgbClr val="FF8989"/>
              </a:solidFill>
            </cx:spPr>
          </cx:dataPt>
          <cx:dataPt idx="3">
            <cx:spPr>
              <a:solidFill>
                <a:srgbClr val="C00000"/>
              </a:solidFill>
            </cx:spPr>
          </cx:dataPt>
          <cx:dataLabels/>
          <cx:dataId val="0"/>
        </cx:series>
      </cx:plotAreaRegion>
      <cx:axis id="0" hidden="1">
        <cx:catScaling gapWidth="0.0599999987"/>
        <cx:tickLabels/>
      </cx:axis>
    </cx:plotArea>
  </cx:chart>
</cx:chartSpace>
</file>

<file path=ppt/charts/chartEx1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strDim>
      <cx:numDim type="val">
        <cx:f>Sheet1!$B$3:$B$6</cx:f>
        <cx:lvl ptCount="4" formatCode="0%">
          <cx:pt idx="0">0.040000000000000001</cx:pt>
          <cx:pt idx="1">0.11</cx:pt>
          <cx:pt idx="2">0.68999999999999995</cx:pt>
          <cx:pt idx="3">0.42999999999999999</cx:pt>
        </cx:lvl>
      </cx:numDim>
    </cx:data>
  </cx:chartData>
  <cx:chart>
    <cx:plotArea>
      <cx:plotAreaRegion>
        <cx:series layoutId="funnel" uniqueId="{B6559C0E-5A8E-424B-8FDE-62F565BD49A9}">
          <cx:tx>
            <cx:txData>
              <cx:f>Sheet1!$B$1</cx:f>
              <cx:v/>
            </cx:txData>
          </cx:tx>
          <cx:spPr>
            <a:solidFill>
              <a:schemeClr val="accent6">
                <a:lumMod val="50000"/>
              </a:schemeClr>
            </a:solidFill>
          </cx:spPr>
          <cx:dataPt idx="0">
            <cx:spPr>
              <a:solidFill>
                <a:srgbClr val="70AD47">
                  <a:lumMod val="75000"/>
                </a:srgbClr>
              </a:solidFill>
            </cx:spPr>
          </cx:dataPt>
          <cx:dataPt idx="1">
            <cx:spPr>
              <a:solidFill>
                <a:srgbClr val="70AD47">
                  <a:lumMod val="60000"/>
                  <a:lumOff val="40000"/>
                </a:srgbClr>
              </a:solidFill>
            </cx:spPr>
          </cx:dataPt>
          <cx:dataPt idx="2">
            <cx:spPr>
              <a:solidFill>
                <a:srgbClr val="FF8989"/>
              </a:solidFill>
            </cx:spPr>
          </cx:dataPt>
          <cx:dataPt idx="3">
            <cx:spPr>
              <a:solidFill>
                <a:srgbClr val="C00000"/>
              </a:solidFill>
            </cx:spPr>
          </cx:dataPt>
          <cx:dataLabels/>
          <cx:dataId val="0"/>
        </cx:series>
      </cx:plotAreaRegion>
      <cx:axis id="0" hidden="1">
        <cx:catScaling gapWidth="0.0599999987"/>
        <cx:tickLabels/>
      </cx:axis>
    </cx:plotArea>
  </cx:chart>
</cx:chartSpace>
</file>

<file path=ppt/charts/chartEx1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strDim>
      <cx:numDim type="val">
        <cx:f>Sheet1!$B$3:$B$6</cx:f>
        <cx:lvl ptCount="4" formatCode="0%">
          <cx:pt idx="0">0.050000000000000003</cx:pt>
          <cx:pt idx="1">0.12</cx:pt>
          <cx:pt idx="2">0.68999999999999995</cx:pt>
          <cx:pt idx="3">0.40000000000000002</cx:pt>
        </cx:lvl>
      </cx:numDim>
    </cx:data>
  </cx:chartData>
  <cx:chart>
    <cx:plotArea>
      <cx:plotAreaRegion>
        <cx:series layoutId="funnel" uniqueId="{B6559C0E-5A8E-424B-8FDE-62F565BD49A9}">
          <cx:tx>
            <cx:txData>
              <cx:f>Sheet1!$B$1</cx:f>
              <cx:v/>
            </cx:txData>
          </cx:tx>
          <cx:spPr>
            <a:solidFill>
              <a:schemeClr val="accent3">
                <a:lumMod val="50000"/>
              </a:schemeClr>
            </a:solidFill>
          </cx:spPr>
          <cx:dataPt idx="0">
            <cx:spPr>
              <a:solidFill>
                <a:srgbClr val="70AD47">
                  <a:lumMod val="75000"/>
                </a:srgbClr>
              </a:solidFill>
            </cx:spPr>
          </cx:dataPt>
          <cx:dataPt idx="1">
            <cx:spPr>
              <a:solidFill>
                <a:srgbClr val="70AD47">
                  <a:lumMod val="60000"/>
                  <a:lumOff val="40000"/>
                </a:srgbClr>
              </a:solidFill>
            </cx:spPr>
          </cx:dataPt>
          <cx:dataPt idx="2">
            <cx:spPr>
              <a:solidFill>
                <a:srgbClr val="FF8989"/>
              </a:solidFill>
            </cx:spPr>
          </cx:dataPt>
          <cx:dataPt idx="3">
            <cx:spPr>
              <a:solidFill>
                <a:srgbClr val="C00000"/>
              </a:solidFill>
            </cx:spPr>
          </cx:dataPt>
          <cx:dataLabels/>
          <cx:dataId val="0"/>
        </cx:series>
      </cx:plotAreaRegion>
      <cx:axis id="0" hidden="1">
        <cx:catScaling gapWidth="0.0599999987"/>
        <cx:tickLabels/>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strDim>
      <cx:numDim type="val">
        <cx:f>Sheet1!$B$3:$B$6</cx:f>
        <cx:lvl ptCount="4" formatCode="0%">
          <cx:pt idx="0">0.56000000000000005</cx:pt>
          <cx:pt idx="1">0.14999999999999999</cx:pt>
          <cx:pt idx="2">0.45000000000000001</cx:pt>
          <cx:pt idx="3">0.20000000000000001</cx:pt>
        </cx:lvl>
      </cx:numDim>
    </cx:data>
  </cx:chartData>
  <cx:chart>
    <cx:plotArea>
      <cx:plotAreaRegion>
        <cx:series layoutId="funnel" uniqueId="{B6559C0E-5A8E-424B-8FDE-62F565BD49A9}">
          <cx:tx>
            <cx:txData>
              <cx:f>Sheet1!$B$1</cx:f>
              <cx:v/>
            </cx:txData>
          </cx:tx>
          <cx:dataPt idx="0">
            <cx:spPr>
              <a:solidFill>
                <a:srgbClr val="4472C4">
                  <a:lumMod val="20000"/>
                  <a:lumOff val="80000"/>
                </a:srgbClr>
              </a:solidFill>
            </cx:spPr>
          </cx:dataPt>
          <cx:dataPt idx="1">
            <cx:spPr>
              <a:solidFill>
                <a:srgbClr val="4472C4">
                  <a:lumMod val="40000"/>
                  <a:lumOff val="60000"/>
                </a:srgbClr>
              </a:solidFill>
            </cx:spPr>
          </cx:dataPt>
          <cx:dataPt idx="2">
            <cx:spPr>
              <a:solidFill>
                <a:srgbClr val="4472C4">
                  <a:lumMod val="60000"/>
                  <a:lumOff val="40000"/>
                </a:srgbClr>
              </a:solidFill>
            </cx:spPr>
          </cx:dataPt>
          <cx:dataPt idx="3">
            <cx:spPr>
              <a:solidFill>
                <a:srgbClr val="4472C4"/>
              </a:solidFill>
            </cx:spPr>
          </cx:dataPt>
          <cx:dataLabels>
            <cx:txPr>
              <a:bodyPr spcFirstLastPara="1" vertOverflow="ellipsis" horzOverflow="overflow" wrap="square" lIns="0" tIns="0" rIns="0" bIns="0" anchor="ctr" anchorCtr="1"/>
              <a:lstStyle/>
              <a:p>
                <a:pPr algn="ctr" rtl="0">
                  <a:defRPr b="1">
                    <a:solidFill>
                      <a:schemeClr val="tx1"/>
                    </a:solidFill>
                  </a:defRPr>
                </a:pPr>
                <a:endParaRPr lang="en-US" sz="1197" b="1" i="0" u="none" strike="noStrike" baseline="0">
                  <a:solidFill>
                    <a:schemeClr val="tx1"/>
                  </a:solidFill>
                  <a:latin typeface="Arial"/>
                </a:endParaRPr>
              </a:p>
            </cx:txPr>
            <cx:dataLabel idx="0">
              <cx:txPr>
                <a:bodyPr spcFirstLastPara="1" vertOverflow="ellipsis" horzOverflow="overflow" wrap="square" lIns="0" tIns="0" rIns="0" bIns="0" anchor="ctr" anchorCtr="1"/>
                <a:lstStyle/>
                <a:p>
                  <a:pPr algn="ctr" rtl="0">
                    <a:defRPr b="0">
                      <a:solidFill>
                        <a:schemeClr val="tx1"/>
                      </a:solidFill>
                    </a:defRPr>
                  </a:pPr>
                  <a:r>
                    <a:rPr lang="en-US" sz="1197" b="0" i="0" u="none" strike="noStrike" baseline="0">
                      <a:solidFill>
                        <a:schemeClr val="tx1"/>
                      </a:solidFill>
                      <a:latin typeface="Arial"/>
                    </a:rPr>
                    <a:t>56%</a:t>
                  </a:r>
                </a:p>
              </cx:txPr>
            </cx:dataLabel>
            <cx:dataLabel idx="1">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Arial"/>
                    </a:rPr>
                    <a:t>15%</a:t>
                  </a:r>
                </a:p>
              </cx:txPr>
            </cx:dataLabel>
            <cx:dataLabel idx="2">
              <cx:txPr>
                <a:bodyPr spcFirstLastPara="1" vertOverflow="ellipsis" horzOverflow="overflow" wrap="square" lIns="0" tIns="0" rIns="0" bIns="0" anchor="ctr" anchorCtr="1"/>
                <a:lstStyle/>
                <a:p>
                  <a:pPr algn="ctr" rtl="0">
                    <a:defRPr b="0">
                      <a:solidFill>
                        <a:schemeClr val="bg1"/>
                      </a:solidFill>
                    </a:defRPr>
                  </a:pPr>
                  <a:r>
                    <a:rPr lang="en-US" sz="1197" b="0" i="0" u="none" strike="noStrike" baseline="0">
                      <a:solidFill>
                        <a:schemeClr val="bg1"/>
                      </a:solidFill>
                      <a:latin typeface="Arial"/>
                    </a:rPr>
                    <a:t>45%</a:t>
                  </a:r>
                </a:p>
              </cx:txPr>
            </cx:dataLabel>
            <cx:dataLabel idx="3">
              <cx:txPr>
                <a:bodyPr spcFirstLastPara="1" vertOverflow="ellipsis" horzOverflow="overflow" wrap="square" lIns="0" tIns="0" rIns="0" bIns="0" anchor="ctr" anchorCtr="1"/>
                <a:lstStyle/>
                <a:p>
                  <a:pPr algn="ctr" rtl="0">
                    <a:defRPr b="0">
                      <a:solidFill>
                        <a:schemeClr val="bg1"/>
                      </a:solidFill>
                    </a:defRPr>
                  </a:pPr>
                  <a:r>
                    <a:rPr lang="en-US" sz="1197" b="0" i="0" u="none" strike="noStrike" baseline="0">
                      <a:solidFill>
                        <a:schemeClr val="bg1"/>
                      </a:solidFill>
                      <a:latin typeface="Arial"/>
                    </a:rPr>
                    <a:t>20%</a:t>
                  </a:r>
                </a:p>
              </cx:txPr>
            </cx:dataLabel>
          </cx:dataLabels>
          <cx:dataId val="0"/>
        </cx:series>
      </cx:plotAreaRegion>
      <cx:axis id="0" hidden="1">
        <cx:catScaling gapWidth="0.0599999987"/>
        <cx:tickLabels/>
      </cx:axis>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strDim>
      <cx:numDim type="val">
        <cx:f>Sheet1!$B$2:$B$5</cx:f>
        <cx:lvl ptCount="4" formatCode="0%">
          <cx:pt idx="0">0.83999999999999997</cx:pt>
          <cx:pt idx="1">0.32000000000000001</cx:pt>
          <cx:pt idx="2">0.56000000000000005</cx:pt>
          <cx:pt idx="3">0.32000000000000001</cx:pt>
        </cx:lvl>
      </cx:numDim>
    </cx:data>
  </cx:chartData>
  <cx:chart>
    <cx:plotArea>
      <cx:plotAreaRegion>
        <cx:series layoutId="funnel" uniqueId="{37B6427D-8833-44E4-BF5D-4472DB2E0EF4}">
          <cx:tx>
            <cx:txData>
              <cx:f>Sheet1!$B$1</cx:f>
              <cx:v/>
            </cx:txData>
          </cx:tx>
          <cx:spPr>
            <a:solidFill>
              <a:schemeClr val="accent1">
                <a:lumMod val="60000"/>
                <a:lumOff val="40000"/>
              </a:schemeClr>
            </a:solidFill>
          </cx:spPr>
          <cx:dataPt idx="0">
            <cx:spPr>
              <a:solidFill>
                <a:srgbClr val="E7E6E6"/>
              </a:solidFill>
            </cx:spPr>
          </cx:dataPt>
          <cx:dataPt idx="1">
            <cx:spPr>
              <a:solidFill>
                <a:srgbClr val="E7E6E6">
                  <a:lumMod val="90000"/>
                </a:srgbClr>
              </a:solidFill>
            </cx:spPr>
          </cx:dataPt>
          <cx:dataPt idx="2">
            <cx:spPr>
              <a:solidFill>
                <a:srgbClr val="E7E6E6">
                  <a:lumMod val="50000"/>
                </a:srgbClr>
              </a:solidFill>
            </cx:spPr>
          </cx:dataPt>
          <cx:dataPt idx="3">
            <cx:spPr>
              <a:solidFill>
                <a:srgbClr val="525252"/>
              </a:solidFill>
            </cx:spPr>
          </cx:dataPt>
          <cx:dataLabels>
            <cx:visibility seriesName="0" categoryName="0" value="1"/>
            <cx:dataLabel idx="0">
              <cx:txPr>
                <a:bodyPr spcFirstLastPara="1" vertOverflow="ellipsis" horzOverflow="overflow" wrap="square" lIns="0" tIns="0" rIns="0" bIns="0" anchor="ctr" anchorCtr="1"/>
                <a:lstStyle/>
                <a:p>
                  <a:pPr algn="ctr" rtl="0">
                    <a:defRPr>
                      <a:solidFill>
                        <a:schemeClr val="tx1"/>
                      </a:solidFill>
                    </a:defRPr>
                  </a:pPr>
                  <a:r>
                    <a:rPr lang="en-US" sz="1197" b="0" i="0" u="none" strike="noStrike" baseline="0">
                      <a:solidFill>
                        <a:schemeClr val="tx1"/>
                      </a:solidFill>
                      <a:latin typeface="Arial"/>
                    </a:rPr>
                    <a:t>84%</a:t>
                  </a:r>
                </a:p>
              </cx:txPr>
              <cx:visibility seriesName="0" categoryName="0" value="1"/>
            </cx:dataLabel>
            <cx:dataLabel idx="1">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Arial"/>
                    </a:rPr>
                    <a:t>32%</a:t>
                  </a:r>
                </a:p>
              </cx:txPr>
              <cx:visibility seriesName="0" categoryName="0" value="1"/>
            </cx:dataLabel>
          </cx:dataLabels>
          <cx:dataId val="0"/>
        </cx:series>
      </cx:plotAreaRegion>
      <cx:axis id="0" hidden="1">
        <cx:catScaling gapWidth="0.0599999987"/>
        <cx:tickLabels/>
      </cx:axis>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strDim>
      <cx:numDim type="val">
        <cx:f>Sheet1!$B$3:$B$6</cx:f>
        <cx:lvl ptCount="4" formatCode="0%">
          <cx:pt idx="0">0.83999999999999997</cx:pt>
          <cx:pt idx="1">0.39000000000000001</cx:pt>
          <cx:pt idx="2">0.47999999999999998</cx:pt>
          <cx:pt idx="3">0.29999999999999999</cx:pt>
        </cx:lvl>
      </cx:numDim>
    </cx:data>
  </cx:chartData>
  <cx:chart>
    <cx:plotArea>
      <cx:plotAreaRegion>
        <cx:series layoutId="funnel" uniqueId="{B6559C0E-5A8E-424B-8FDE-62F565BD49A9}">
          <cx:tx>
            <cx:txData>
              <cx:f>Sheet1!$B$1</cx:f>
              <cx:v/>
            </cx:txData>
          </cx:tx>
          <cx:spPr>
            <a:solidFill>
              <a:schemeClr val="accent5">
                <a:lumMod val="50000"/>
              </a:schemeClr>
            </a:solidFill>
          </cx:spPr>
          <cx:dataPt idx="0">
            <cx:spPr>
              <a:solidFill>
                <a:srgbClr val="5B9BD5">
                  <a:lumMod val="40000"/>
                  <a:lumOff val="60000"/>
                </a:srgbClr>
              </a:solidFill>
            </cx:spPr>
          </cx:dataPt>
          <cx:dataPt idx="1">
            <cx:spPr>
              <a:solidFill>
                <a:srgbClr val="5B9BD5">
                  <a:lumMod val="60000"/>
                  <a:lumOff val="40000"/>
                </a:srgbClr>
              </a:solidFill>
            </cx:spPr>
          </cx:dataPt>
          <cx:dataPt idx="2">
            <cx:spPr>
              <a:solidFill>
                <a:srgbClr val="5B9BD5"/>
              </a:solidFill>
            </cx:spPr>
          </cx:dataPt>
          <cx:dataPt idx="3">
            <cx:spPr>
              <a:solidFill>
                <a:srgbClr val="5B9BD5">
                  <a:lumMod val="75000"/>
                </a:srgbClr>
              </a:solidFill>
            </cx:spPr>
          </cx:dataPt>
          <cx:dataLabels>
            <cx:txPr>
              <a:bodyPr spcFirstLastPara="1" vertOverflow="ellipsis" horzOverflow="overflow" wrap="square" lIns="0" tIns="0" rIns="0" bIns="0" anchor="ctr" anchorCtr="1"/>
              <a:lstStyle/>
              <a:p>
                <a:pPr algn="ctr" rtl="0">
                  <a:defRPr>
                    <a:solidFill>
                      <a:schemeClr val="bg1"/>
                    </a:solidFill>
                  </a:defRPr>
                </a:pPr>
                <a:endParaRPr lang="en-US" sz="1197" b="0" i="0" u="none" strike="noStrike" baseline="0">
                  <a:solidFill>
                    <a:schemeClr val="bg1"/>
                  </a:solidFill>
                  <a:latin typeface="Arial"/>
                </a:endParaRPr>
              </a:p>
            </cx:txPr>
            <cx:dataLabel idx="0">
              <cx:txPr>
                <a:bodyPr spcFirstLastPara="1" vertOverflow="ellipsis" horzOverflow="overflow" wrap="square" lIns="0" tIns="0" rIns="0" bIns="0" anchor="ctr" anchorCtr="1"/>
                <a:lstStyle/>
                <a:p>
                  <a:pPr algn="ctr" rtl="0">
                    <a:defRPr>
                      <a:solidFill>
                        <a:schemeClr val="tx1"/>
                      </a:solidFill>
                    </a:defRPr>
                  </a:pPr>
                  <a:r>
                    <a:rPr lang="en-US" sz="1197" b="0" i="0" u="none" strike="noStrike" baseline="0">
                      <a:solidFill>
                        <a:schemeClr val="tx1"/>
                      </a:solidFill>
                      <a:latin typeface="Arial"/>
                    </a:rPr>
                    <a:t>84%</a:t>
                  </a:r>
                </a:p>
              </cx:txPr>
            </cx:dataLabel>
            <cx:dataLabel idx="1">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Arial"/>
                    </a:rPr>
                    <a:t>39%</a:t>
                  </a:r>
                </a:p>
              </cx:txPr>
            </cx:dataLabel>
            <cx:dataLabel idx="2">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Arial"/>
                    </a:rPr>
                    <a:t>48%</a:t>
                  </a:r>
                </a:p>
              </cx:txPr>
            </cx:dataLabel>
            <cx:dataLabel idx="3">
              <cx:txPr>
                <a:bodyPr spcFirstLastPara="1" vertOverflow="ellipsis" horzOverflow="overflow" wrap="square" lIns="0" tIns="0" rIns="0" bIns="0" anchor="ctr" anchorCtr="1"/>
                <a:lstStyle/>
                <a:p>
                  <a:pPr algn="ctr" rtl="0">
                    <a:defRPr b="0">
                      <a:solidFill>
                        <a:schemeClr val="bg1"/>
                      </a:solidFill>
                    </a:defRPr>
                  </a:pPr>
                  <a:r>
                    <a:rPr lang="en-US" sz="1197" b="0" i="0" u="none" strike="noStrike" baseline="0">
                      <a:solidFill>
                        <a:schemeClr val="bg1"/>
                      </a:solidFill>
                      <a:latin typeface="Arial"/>
                    </a:rPr>
                    <a:t>30%</a:t>
                  </a:r>
                </a:p>
              </cx:txPr>
            </cx:dataLabel>
          </cx:dataLabels>
          <cx:dataId val="0"/>
        </cx:series>
      </cx:plotAreaRegion>
      <cx:axis id="0" hidden="1">
        <cx:catScaling gapWidth="0.0599999987"/>
        <cx:tickLabels/>
      </cx:axis>
    </cx:plotArea>
  </cx:chart>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strDim>
      <cx:numDim type="val">
        <cx:f>Sheet1!$B$3:$B$6</cx:f>
        <cx:lvl ptCount="4" formatCode="0%">
          <cx:pt idx="0">0.57999999999999996</cx:pt>
          <cx:pt idx="1">0.14000000000000001</cx:pt>
          <cx:pt idx="2">0.46000000000000002</cx:pt>
          <cx:pt idx="3">0.23000000000000001</cx:pt>
        </cx:lvl>
      </cx:numDim>
    </cx:data>
  </cx:chartData>
  <cx:chart>
    <cx:plotArea>
      <cx:plotAreaRegion>
        <cx:series layoutId="funnel" uniqueId="{B6559C0E-5A8E-424B-8FDE-62F565BD49A9}">
          <cx:tx>
            <cx:txData>
              <cx:f>Sheet1!$B$1</cx:f>
              <cx:v/>
            </cx:txData>
          </cx:tx>
          <cx:spPr>
            <a:solidFill>
              <a:schemeClr val="accent6">
                <a:lumMod val="50000"/>
              </a:schemeClr>
            </a:solidFill>
          </cx:spPr>
          <cx:dataPt idx="0">
            <cx:spPr>
              <a:solidFill>
                <a:srgbClr val="70AD47">
                  <a:lumMod val="20000"/>
                  <a:lumOff val="80000"/>
                </a:srgbClr>
              </a:solidFill>
            </cx:spPr>
          </cx:dataPt>
          <cx:dataPt idx="1">
            <cx:spPr>
              <a:solidFill>
                <a:srgbClr val="70AD47">
                  <a:lumMod val="40000"/>
                  <a:lumOff val="60000"/>
                </a:srgbClr>
              </a:solidFill>
            </cx:spPr>
          </cx:dataPt>
          <cx:dataPt idx="2">
            <cx:spPr>
              <a:solidFill>
                <a:srgbClr val="70AD47"/>
              </a:solidFill>
            </cx:spPr>
          </cx:dataPt>
          <cx:dataPt idx="3">
            <cx:spPr>
              <a:solidFill>
                <a:srgbClr val="70AD47">
                  <a:lumMod val="75000"/>
                </a:srgbClr>
              </a:solidFill>
            </cx:spPr>
          </cx:dataPt>
          <cx:dataLabels>
            <cx:dataLabel idx="0">
              <cx:txPr>
                <a:bodyPr spcFirstLastPara="1" vertOverflow="ellipsis" horzOverflow="overflow" wrap="square" lIns="0" tIns="0" rIns="0" bIns="0" anchor="ctr" anchorCtr="1"/>
                <a:lstStyle/>
                <a:p>
                  <a:pPr algn="ctr" rtl="0">
                    <a:defRPr>
                      <a:solidFill>
                        <a:schemeClr val="tx1"/>
                      </a:solidFill>
                    </a:defRPr>
                  </a:pPr>
                  <a:r>
                    <a:rPr lang="en-US" sz="1197" b="0" i="0" u="none" strike="noStrike" baseline="0">
                      <a:solidFill>
                        <a:schemeClr val="tx1"/>
                      </a:solidFill>
                      <a:latin typeface="Arial"/>
                    </a:rPr>
                    <a:t>58%</a:t>
                  </a:r>
                </a:p>
              </cx:txPr>
            </cx:dataLabel>
            <cx:dataLabel idx="1">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Arial"/>
                    </a:rPr>
                    <a:t>14%</a:t>
                  </a:r>
                </a:p>
              </cx:txPr>
            </cx:dataLabel>
            <cx:dataLabel idx="3">
              <cx:txPr>
                <a:bodyPr spcFirstLastPara="1" vertOverflow="ellipsis" horzOverflow="overflow" wrap="square" lIns="0" tIns="0" rIns="0" bIns="0" anchor="ctr" anchorCtr="1"/>
                <a:lstStyle/>
                <a:p>
                  <a:pPr algn="ctr" rtl="0">
                    <a:defRPr b="1">
                      <a:solidFill>
                        <a:schemeClr val="bg1"/>
                      </a:solidFill>
                    </a:defRPr>
                  </a:pPr>
                  <a:r>
                    <a:rPr lang="en-US" sz="1197" b="1" i="0" u="none" strike="noStrike" baseline="0">
                      <a:solidFill>
                        <a:schemeClr val="bg1"/>
                      </a:solidFill>
                      <a:latin typeface="Arial"/>
                    </a:rPr>
                    <a:t>23%</a:t>
                  </a:r>
                </a:p>
              </cx:txPr>
            </cx:dataLabel>
          </cx:dataLabels>
          <cx:dataId val="0"/>
        </cx:series>
      </cx:plotAreaRegion>
      <cx:axis id="0" hidden="1">
        <cx:catScaling gapWidth="0.0599999987"/>
        <cx:tickLabels/>
      </cx:axis>
    </cx:plotArea>
  </cx:chart>
</cx:chartSpace>
</file>

<file path=ppt/charts/chartEx6.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strDim>
      <cx:numDim type="val">
        <cx:f>Sheet1!$B$3:$B$6</cx:f>
        <cx:lvl ptCount="4" formatCode="0%">
          <cx:pt idx="0">0.56000000000000005</cx:pt>
          <cx:pt idx="1">0.14999999999999999</cx:pt>
          <cx:pt idx="2">0.45000000000000001</cx:pt>
          <cx:pt idx="3">0.20000000000000001</cx:pt>
        </cx:lvl>
      </cx:numDim>
    </cx:data>
  </cx:chartData>
  <cx:chart>
    <cx:plotArea>
      <cx:plotAreaRegion>
        <cx:series layoutId="funnel" uniqueId="{B6559C0E-5A8E-424B-8FDE-62F565BD49A9}">
          <cx:tx>
            <cx:txData>
              <cx:f>Sheet1!$B$1</cx:f>
              <cx:v/>
            </cx:txData>
          </cx:tx>
          <cx:dataPt idx="0">
            <cx:spPr>
              <a:solidFill>
                <a:srgbClr val="4472C4">
                  <a:lumMod val="20000"/>
                  <a:lumOff val="80000"/>
                </a:srgbClr>
              </a:solidFill>
            </cx:spPr>
          </cx:dataPt>
          <cx:dataPt idx="1">
            <cx:spPr>
              <a:solidFill>
                <a:srgbClr val="4472C4">
                  <a:lumMod val="40000"/>
                  <a:lumOff val="60000"/>
                </a:srgbClr>
              </a:solidFill>
            </cx:spPr>
          </cx:dataPt>
          <cx:dataPt idx="2">
            <cx:spPr>
              <a:solidFill>
                <a:srgbClr val="4472C4">
                  <a:lumMod val="60000"/>
                  <a:lumOff val="40000"/>
                </a:srgbClr>
              </a:solidFill>
            </cx:spPr>
          </cx:dataPt>
          <cx:dataPt idx="3">
            <cx:spPr>
              <a:solidFill>
                <a:srgbClr val="4472C4"/>
              </a:solidFill>
            </cx:spPr>
          </cx:dataPt>
          <cx:dataLabels>
            <cx:txPr>
              <a:bodyPr spcFirstLastPara="1" vertOverflow="ellipsis" horzOverflow="overflow" wrap="square" lIns="0" tIns="0" rIns="0" bIns="0" anchor="ctr" anchorCtr="1"/>
              <a:lstStyle/>
              <a:p>
                <a:pPr algn="ctr" rtl="0">
                  <a:defRPr b="0"/>
                </a:pPr>
                <a:endParaRPr lang="en-US" sz="1197" b="0" i="0" u="none" strike="noStrike" baseline="0">
                  <a:solidFill>
                    <a:srgbClr val="44546A">
                      <a:lumMod val="65000"/>
                      <a:lumOff val="35000"/>
                    </a:srgbClr>
                  </a:solidFill>
                  <a:latin typeface="Arial"/>
                </a:endParaRPr>
              </a:p>
            </cx:txPr>
            <cx:dataLabel idx="0">
              <cx:txPr>
                <a:bodyPr spcFirstLastPara="1" vertOverflow="ellipsis" horzOverflow="overflow" wrap="square" lIns="0" tIns="0" rIns="0" bIns="0" anchor="ctr" anchorCtr="1"/>
                <a:lstStyle/>
                <a:p>
                  <a:pPr algn="ctr" rtl="0">
                    <a:defRPr b="0">
                      <a:solidFill>
                        <a:srgbClr val="00B050"/>
                      </a:solidFill>
                    </a:defRPr>
                  </a:pPr>
                  <a:r>
                    <a:rPr lang="en-US" sz="1197" b="0" i="0" u="none" strike="noStrike" baseline="0">
                      <a:solidFill>
                        <a:srgbClr val="00B050"/>
                      </a:solidFill>
                      <a:latin typeface="Arial"/>
                    </a:rPr>
                    <a:t>56%</a:t>
                  </a:r>
                </a:p>
              </cx:txPr>
            </cx:dataLabel>
            <cx:dataLabel idx="1">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Arial"/>
                    </a:rPr>
                    <a:t>15%</a:t>
                  </a:r>
                </a:p>
              </cx:txPr>
            </cx:dataLabel>
            <cx:dataLabel idx="2">
              <cx:txPr>
                <a:bodyPr spcFirstLastPara="1" vertOverflow="ellipsis" horzOverflow="overflow" wrap="square" lIns="0" tIns="0" rIns="0" bIns="0" anchor="ctr" anchorCtr="1"/>
                <a:lstStyle/>
                <a:p>
                  <a:pPr algn="ctr" rtl="0">
                    <a:defRPr b="1">
                      <a:solidFill>
                        <a:schemeClr val="bg1"/>
                      </a:solidFill>
                    </a:defRPr>
                  </a:pPr>
                  <a:r>
                    <a:rPr lang="en-US" sz="1197" b="1" i="0" u="none" strike="noStrike" baseline="0">
                      <a:solidFill>
                        <a:schemeClr val="bg1"/>
                      </a:solidFill>
                      <a:latin typeface="Arial"/>
                    </a:rPr>
                    <a:t>45%</a:t>
                  </a:r>
                </a:p>
              </cx:txPr>
            </cx:dataLabel>
            <cx:dataLabel idx="3">
              <cx:txPr>
                <a:bodyPr spcFirstLastPara="1" vertOverflow="ellipsis" horzOverflow="overflow" wrap="square" lIns="0" tIns="0" rIns="0" bIns="0" anchor="ctr" anchorCtr="1"/>
                <a:lstStyle/>
                <a:p>
                  <a:pPr algn="ctr" rtl="0">
                    <a:defRPr b="1">
                      <a:solidFill>
                        <a:schemeClr val="bg1"/>
                      </a:solidFill>
                    </a:defRPr>
                  </a:pPr>
                  <a:r>
                    <a:rPr lang="en-US" sz="1197" b="1" i="0" u="none" strike="noStrike" baseline="0">
                      <a:solidFill>
                        <a:schemeClr val="bg1"/>
                      </a:solidFill>
                      <a:latin typeface="Arial"/>
                    </a:rPr>
                    <a:t>20%</a:t>
                  </a:r>
                </a:p>
              </cx:txPr>
            </cx:dataLabel>
          </cx:dataLabels>
          <cx:dataId val="0"/>
        </cx:series>
      </cx:plotAreaRegion>
      <cx:axis id="0" hidden="1">
        <cx:catScaling gapWidth="0.0599999987"/>
        <cx:tickLabels/>
      </cx:axis>
    </cx:plotArea>
  </cx:chart>
</cx:chartSpace>
</file>

<file path=ppt/charts/chartEx7.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strDim>
      <cx:numDim type="val">
        <cx:f>Sheet1!$B$2:$B$5</cx:f>
        <cx:lvl ptCount="4" formatCode="0%">
          <cx:pt idx="0">0.83999999999999997</cx:pt>
          <cx:pt idx="1">0.32000000000000001</cx:pt>
          <cx:pt idx="2">0.56000000000000005</cx:pt>
          <cx:pt idx="3">0.32000000000000001</cx:pt>
        </cx:lvl>
      </cx:numDim>
    </cx:data>
  </cx:chartData>
  <cx:chart>
    <cx:plotArea>
      <cx:plotAreaRegion>
        <cx:series layoutId="funnel" uniqueId="{37B6427D-8833-44E4-BF5D-4472DB2E0EF4}">
          <cx:tx>
            <cx:txData>
              <cx:f>Sheet1!$B$1</cx:f>
              <cx:v/>
            </cx:txData>
          </cx:tx>
          <cx:spPr>
            <a:solidFill>
              <a:schemeClr val="accent1">
                <a:lumMod val="60000"/>
                <a:lumOff val="40000"/>
              </a:schemeClr>
            </a:solidFill>
          </cx:spPr>
          <cx:dataPt idx="0">
            <cx:spPr>
              <a:solidFill>
                <a:srgbClr val="E7E6E6"/>
              </a:solidFill>
            </cx:spPr>
          </cx:dataPt>
          <cx:dataPt idx="1">
            <cx:spPr>
              <a:solidFill>
                <a:srgbClr val="E7E6E6">
                  <a:lumMod val="90000"/>
                </a:srgbClr>
              </a:solidFill>
            </cx:spPr>
          </cx:dataPt>
          <cx:dataPt idx="2">
            <cx:spPr>
              <a:solidFill>
                <a:srgbClr val="E7E6E6">
                  <a:lumMod val="50000"/>
                </a:srgbClr>
              </a:solidFill>
            </cx:spPr>
          </cx:dataPt>
          <cx:dataPt idx="3">
            <cx:spPr>
              <a:solidFill>
                <a:srgbClr val="525252"/>
              </a:solidFill>
            </cx:spPr>
          </cx:dataPt>
          <cx:dataLabels>
            <cx:visibility seriesName="0" categoryName="0" value="1"/>
            <cx:dataLabel idx="0">
              <cx:txPr>
                <a:bodyPr spcFirstLastPara="1" vertOverflow="ellipsis" horzOverflow="overflow" wrap="square" lIns="0" tIns="0" rIns="0" bIns="0" anchor="ctr" anchorCtr="1"/>
                <a:lstStyle/>
                <a:p>
                  <a:pPr algn="ctr" rtl="0">
                    <a:defRPr>
                      <a:solidFill>
                        <a:srgbClr val="00B050"/>
                      </a:solidFill>
                    </a:defRPr>
                  </a:pPr>
                  <a:r>
                    <a:rPr lang="en-US" sz="1197" b="0" i="0" u="none" strike="noStrike" baseline="0">
                      <a:solidFill>
                        <a:srgbClr val="00B050"/>
                      </a:solidFill>
                      <a:latin typeface="Arial"/>
                    </a:rPr>
                    <a:t>84%</a:t>
                  </a:r>
                </a:p>
              </cx:txPr>
              <cx:visibility seriesName="0" categoryName="0" value="1"/>
            </cx:dataLabel>
            <cx:dataLabel idx="1">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Arial"/>
                    </a:rPr>
                    <a:t>32%</a:t>
                  </a:r>
                </a:p>
              </cx:txPr>
              <cx:visibility seriesName="0" categoryName="0" value="1"/>
            </cx:dataLabel>
          </cx:dataLabels>
          <cx:dataId val="0"/>
        </cx:series>
      </cx:plotAreaRegion>
      <cx:axis id="0" hidden="1">
        <cx:catScaling gapWidth="0.0599999987"/>
        <cx:tickLabels/>
      </cx:axis>
    </cx:plotArea>
  </cx:chart>
</cx:chartSpace>
</file>

<file path=ppt/charts/chartEx8.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strDim>
      <cx:numDim type="val">
        <cx:f>Sheet1!$B$3:$B$6</cx:f>
        <cx:lvl ptCount="4" formatCode="0%">
          <cx:pt idx="0">0.83999999999999997</cx:pt>
          <cx:pt idx="1">0.39000000000000001</cx:pt>
          <cx:pt idx="2">0.47999999999999998</cx:pt>
          <cx:pt idx="3">0.29999999999999999</cx:pt>
        </cx:lvl>
      </cx:numDim>
    </cx:data>
  </cx:chartData>
  <cx:chart>
    <cx:plotArea>
      <cx:plotAreaRegion>
        <cx:series layoutId="funnel" uniqueId="{B6559C0E-5A8E-424B-8FDE-62F565BD49A9}">
          <cx:tx>
            <cx:txData>
              <cx:f>Sheet1!$B$1</cx:f>
              <cx:v/>
            </cx:txData>
          </cx:tx>
          <cx:spPr>
            <a:solidFill>
              <a:schemeClr val="accent5">
                <a:lumMod val="50000"/>
              </a:schemeClr>
            </a:solidFill>
          </cx:spPr>
          <cx:dataPt idx="0">
            <cx:spPr>
              <a:solidFill>
                <a:srgbClr val="5B9BD5">
                  <a:lumMod val="40000"/>
                  <a:lumOff val="60000"/>
                </a:srgbClr>
              </a:solidFill>
            </cx:spPr>
          </cx:dataPt>
          <cx:dataPt idx="1">
            <cx:spPr>
              <a:solidFill>
                <a:srgbClr val="5B9BD5">
                  <a:lumMod val="60000"/>
                  <a:lumOff val="40000"/>
                </a:srgbClr>
              </a:solidFill>
            </cx:spPr>
          </cx:dataPt>
          <cx:dataPt idx="2">
            <cx:spPr>
              <a:solidFill>
                <a:srgbClr val="5B9BD5"/>
              </a:solidFill>
            </cx:spPr>
          </cx:dataPt>
          <cx:dataPt idx="3">
            <cx:spPr>
              <a:solidFill>
                <a:srgbClr val="5B9BD5">
                  <a:lumMod val="75000"/>
                </a:srgbClr>
              </a:solidFill>
            </cx:spPr>
          </cx:dataPt>
          <cx:dataLabels>
            <cx:txPr>
              <a:bodyPr spcFirstLastPara="1" vertOverflow="ellipsis" horzOverflow="overflow" wrap="square" lIns="0" tIns="0" rIns="0" bIns="0" anchor="ctr" anchorCtr="1"/>
              <a:lstStyle/>
              <a:p>
                <a:pPr algn="ctr" rtl="0">
                  <a:defRPr>
                    <a:solidFill>
                      <a:schemeClr val="bg1"/>
                    </a:solidFill>
                  </a:defRPr>
                </a:pPr>
                <a:endParaRPr lang="en-US" sz="1197" b="0" i="0" u="none" strike="noStrike" baseline="0">
                  <a:solidFill>
                    <a:schemeClr val="bg1"/>
                  </a:solidFill>
                  <a:latin typeface="Arial"/>
                </a:endParaRPr>
              </a:p>
            </cx:txPr>
            <cx:dataLabel idx="0">
              <cx:txPr>
                <a:bodyPr spcFirstLastPara="1" vertOverflow="ellipsis" horzOverflow="overflow" wrap="square" lIns="0" tIns="0" rIns="0" bIns="0" anchor="ctr" anchorCtr="1"/>
                <a:lstStyle/>
                <a:p>
                  <a:pPr algn="ctr" rtl="0">
                    <a:defRPr>
                      <a:solidFill>
                        <a:srgbClr val="00B050"/>
                      </a:solidFill>
                    </a:defRPr>
                  </a:pPr>
                  <a:r>
                    <a:rPr lang="en-US" sz="1197" b="0" i="0" u="none" strike="noStrike" baseline="0">
                      <a:solidFill>
                        <a:srgbClr val="00B050"/>
                      </a:solidFill>
                      <a:latin typeface="Arial"/>
                    </a:rPr>
                    <a:t>84%</a:t>
                  </a:r>
                </a:p>
              </cx:txPr>
            </cx:dataLabel>
            <cx:dataLabel idx="1">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Arial"/>
                    </a:rPr>
                    <a:t>39%</a:t>
                  </a:r>
                </a:p>
              </cx:txPr>
            </cx:dataLabel>
            <cx:dataLabel idx="2">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Arial"/>
                    </a:rPr>
                    <a:t>48%</a:t>
                  </a:r>
                </a:p>
              </cx:txPr>
            </cx:dataLabel>
            <cx:dataLabel idx="3">
              <cx:txPr>
                <a:bodyPr spcFirstLastPara="1" vertOverflow="ellipsis" horzOverflow="overflow" wrap="square" lIns="0" tIns="0" rIns="0" bIns="0" anchor="ctr" anchorCtr="1"/>
                <a:lstStyle/>
                <a:p>
                  <a:pPr algn="ctr" rtl="0">
                    <a:defRPr b="1">
                      <a:solidFill>
                        <a:schemeClr val="bg1"/>
                      </a:solidFill>
                    </a:defRPr>
                  </a:pPr>
                  <a:r>
                    <a:rPr lang="en-US" sz="1197" b="1" i="0" u="none" strike="noStrike" baseline="0">
                      <a:solidFill>
                        <a:schemeClr val="bg1"/>
                      </a:solidFill>
                      <a:latin typeface="Arial"/>
                    </a:rPr>
                    <a:t>30%</a:t>
                  </a:r>
                </a:p>
              </cx:txPr>
            </cx:dataLabel>
          </cx:dataLabels>
          <cx:dataId val="0"/>
        </cx:series>
      </cx:plotAreaRegion>
      <cx:axis id="0" hidden="1">
        <cx:catScaling gapWidth="0.0599999987"/>
        <cx:tickLabels/>
      </cx:axis>
    </cx:plotArea>
  </cx:chart>
</cx:chartSpace>
</file>

<file path=ppt/charts/chartEx9.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strDim>
      <cx:numDim type="val">
        <cx:f>Sheet1!$B$2:$B$5</cx:f>
        <cx:lvl ptCount="4" formatCode="0%">
          <cx:pt idx="0">0.28000000000000003</cx:pt>
          <cx:pt idx="1">0.56000000000000005</cx:pt>
          <cx:pt idx="2">0.17000000000000001</cx:pt>
          <cx:pt idx="3">0.070000000000000007</cx:pt>
        </cx:lvl>
      </cx:numDim>
    </cx:data>
  </cx:chartData>
  <cx:chart>
    <cx:plotArea>
      <cx:plotAreaRegion>
        <cx:series layoutId="funnel" uniqueId="{37B6427D-8833-44E4-BF5D-4472DB2E0EF4}">
          <cx:tx>
            <cx:txData>
              <cx:f>Sheet1!$B$1</cx:f>
              <cx:v/>
            </cx:txData>
          </cx:tx>
          <cx:spPr>
            <a:solidFill>
              <a:schemeClr val="accent1">
                <a:lumMod val="60000"/>
                <a:lumOff val="40000"/>
              </a:schemeClr>
            </a:solidFill>
          </cx:spPr>
          <cx:dataPt idx="0">
            <cx:spPr>
              <a:solidFill>
                <a:srgbClr val="70AD47">
                  <a:lumMod val="75000"/>
                </a:srgbClr>
              </a:solidFill>
            </cx:spPr>
          </cx:dataPt>
          <cx:dataPt idx="1">
            <cx:spPr>
              <a:solidFill>
                <a:srgbClr val="70AD47">
                  <a:lumMod val="60000"/>
                  <a:lumOff val="40000"/>
                </a:srgbClr>
              </a:solidFill>
            </cx:spPr>
          </cx:dataPt>
          <cx:dataPt idx="2">
            <cx:spPr>
              <a:solidFill>
                <a:srgbClr val="FF8989"/>
              </a:solidFill>
            </cx:spPr>
          </cx:dataPt>
          <cx:dataPt idx="3">
            <cx:spPr>
              <a:solidFill>
                <a:srgbClr val="C00000"/>
              </a:solidFill>
            </cx:spPr>
          </cx:dataPt>
          <cx:dataLabels>
            <cx:visibility seriesName="0" categoryName="0" value="1"/>
          </cx:dataLabels>
          <cx:dataId val="0"/>
        </cx:series>
      </cx:plotAreaRegion>
      <cx:axis id="0" hidden="1">
        <cx:catScaling gapWidth="0.0599999987"/>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8.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50.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5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52.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53.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0.64621</cdr:x>
      <cdr:y>0.4884</cdr:y>
    </cdr:from>
    <cdr:to>
      <cdr:x>0.80173</cdr:x>
      <cdr:y>0.55604</cdr:y>
    </cdr:to>
    <cdr:sp macro="" textlink="">
      <cdr:nvSpPr>
        <cdr:cNvPr id="2" name="TextBox 33">
          <a:extLst xmlns:a="http://schemas.openxmlformats.org/drawingml/2006/main">
            <a:ext uri="{FF2B5EF4-FFF2-40B4-BE49-F238E27FC236}">
              <a16:creationId xmlns:a16="http://schemas.microsoft.com/office/drawing/2014/main" id="{062378D2-C5D9-35D4-5516-583AF1E5A138}"/>
            </a:ext>
          </a:extLst>
        </cdr:cNvPr>
        <cdr:cNvSpPr txBox="1"/>
      </cdr:nvSpPr>
      <cdr:spPr>
        <a:xfrm xmlns:a="http://schemas.openxmlformats.org/drawingml/2006/main">
          <a:off x="3045418" y="1785600"/>
          <a:ext cx="732921" cy="24729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b="1" dirty="0">
              <a:solidFill>
                <a:srgbClr val="00B050"/>
              </a:solidFill>
            </a:rPr>
            <a:t>6</a:t>
          </a:r>
          <a:r>
            <a:rPr lang="en-US" sz="900" b="1" dirty="0">
              <a:solidFill>
                <a:srgbClr val="00B050"/>
              </a:solidFill>
              <a:effectLst/>
            </a:rPr>
            <a:t> ppt</a:t>
          </a:r>
          <a:endParaRPr lang="en-US" sz="1000" b="1" dirty="0">
            <a:solidFill>
              <a:srgbClr val="00B050"/>
            </a:solidFill>
            <a:effectLst/>
          </a:endParaRPr>
        </a:p>
      </cdr:txBody>
    </cdr:sp>
  </cdr:relSizeAnchor>
  <cdr:relSizeAnchor xmlns:cdr="http://schemas.openxmlformats.org/drawingml/2006/chartDrawing">
    <cdr:from>
      <cdr:x>0.67581</cdr:x>
      <cdr:y>0.26503</cdr:y>
    </cdr:from>
    <cdr:to>
      <cdr:x>0.83133</cdr:x>
      <cdr:y>0.33268</cdr:y>
    </cdr:to>
    <cdr:sp macro="" textlink="">
      <cdr:nvSpPr>
        <cdr:cNvPr id="3" name="TextBox 33">
          <a:extLst xmlns:a="http://schemas.openxmlformats.org/drawingml/2006/main">
            <a:ext uri="{FF2B5EF4-FFF2-40B4-BE49-F238E27FC236}">
              <a16:creationId xmlns:a16="http://schemas.microsoft.com/office/drawing/2014/main" id="{A6591657-84ED-CA3D-AEB3-6F81B60BDFD8}"/>
            </a:ext>
          </a:extLst>
        </cdr:cNvPr>
        <cdr:cNvSpPr txBox="1"/>
      </cdr:nvSpPr>
      <cdr:spPr>
        <a:xfrm xmlns:a="http://schemas.openxmlformats.org/drawingml/2006/main">
          <a:off x="3184916" y="968955"/>
          <a:ext cx="732921" cy="247328"/>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solidFill>
                <a:srgbClr val="00B050"/>
              </a:solidFill>
            </a:rPr>
            <a:t>7</a:t>
          </a:r>
          <a:r>
            <a:rPr lang="en-US" sz="900" b="1" dirty="0">
              <a:solidFill>
                <a:srgbClr val="00B050"/>
              </a:solidFill>
              <a:effectLst/>
            </a:rPr>
            <a:t> ppt</a:t>
          </a:r>
          <a:endParaRPr lang="en-US" sz="1000" b="1" dirty="0">
            <a:solidFill>
              <a:srgbClr val="00B050"/>
            </a:solidFill>
            <a:effectLst/>
          </a:endParaRPr>
        </a:p>
      </cdr:txBody>
    </cdr:sp>
  </cdr:relSizeAnchor>
  <cdr:relSizeAnchor xmlns:cdr="http://schemas.openxmlformats.org/drawingml/2006/chartDrawing">
    <cdr:from>
      <cdr:x>0.6643</cdr:x>
      <cdr:y>0.38052</cdr:y>
    </cdr:from>
    <cdr:to>
      <cdr:x>0.81982</cdr:x>
      <cdr:y>0.44817</cdr:y>
    </cdr:to>
    <cdr:sp macro="" textlink="">
      <cdr:nvSpPr>
        <cdr:cNvPr id="4" name="TextBox 33">
          <a:extLst xmlns:a="http://schemas.openxmlformats.org/drawingml/2006/main">
            <a:ext uri="{FF2B5EF4-FFF2-40B4-BE49-F238E27FC236}">
              <a16:creationId xmlns:a16="http://schemas.microsoft.com/office/drawing/2014/main" id="{A6591657-84ED-CA3D-AEB3-6F81B60BDFD8}"/>
            </a:ext>
          </a:extLst>
        </cdr:cNvPr>
        <cdr:cNvSpPr txBox="1"/>
      </cdr:nvSpPr>
      <cdr:spPr>
        <a:xfrm xmlns:a="http://schemas.openxmlformats.org/drawingml/2006/main">
          <a:off x="3130643" y="1391175"/>
          <a:ext cx="732921" cy="247328"/>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solidFill>
                <a:srgbClr val="00B050"/>
              </a:solidFill>
            </a:rPr>
            <a:t>8</a:t>
          </a:r>
          <a:r>
            <a:rPr lang="en-US" sz="900" b="1" dirty="0">
              <a:solidFill>
                <a:srgbClr val="00B050"/>
              </a:solidFill>
              <a:effectLst/>
            </a:rPr>
            <a:t> ppt</a:t>
          </a:r>
          <a:endParaRPr lang="en-US" sz="1000" b="1" dirty="0">
            <a:solidFill>
              <a:srgbClr val="00B050"/>
            </a:solidFill>
            <a:effectLst/>
          </a:endParaRPr>
        </a:p>
      </cdr:txBody>
    </cdr:sp>
  </cdr:relSizeAnchor>
  <cdr:relSizeAnchor xmlns:cdr="http://schemas.openxmlformats.org/drawingml/2006/chartDrawing">
    <cdr:from>
      <cdr:x>0.70126</cdr:x>
      <cdr:y>0.15154</cdr:y>
    </cdr:from>
    <cdr:to>
      <cdr:x>0.85678</cdr:x>
      <cdr:y>0.21918</cdr:y>
    </cdr:to>
    <cdr:sp macro="" textlink="">
      <cdr:nvSpPr>
        <cdr:cNvPr id="5" name="TextBox 33">
          <a:extLst xmlns:a="http://schemas.openxmlformats.org/drawingml/2006/main">
            <a:ext uri="{FF2B5EF4-FFF2-40B4-BE49-F238E27FC236}">
              <a16:creationId xmlns:a16="http://schemas.microsoft.com/office/drawing/2014/main" id="{A6591657-84ED-CA3D-AEB3-6F81B60BDFD8}"/>
            </a:ext>
          </a:extLst>
        </cdr:cNvPr>
        <cdr:cNvSpPr txBox="1"/>
      </cdr:nvSpPr>
      <cdr:spPr>
        <a:xfrm xmlns:a="http://schemas.openxmlformats.org/drawingml/2006/main">
          <a:off x="3304837" y="554021"/>
          <a:ext cx="732921" cy="247291"/>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solidFill>
                <a:srgbClr val="00B050"/>
              </a:solidFill>
            </a:rPr>
            <a:t>6</a:t>
          </a:r>
          <a:r>
            <a:rPr lang="en-US" sz="900" b="1" dirty="0">
              <a:solidFill>
                <a:srgbClr val="00B050"/>
              </a:solidFill>
              <a:effectLst/>
            </a:rPr>
            <a:t> ppt</a:t>
          </a:r>
          <a:endParaRPr lang="en-US" sz="1000" b="1" dirty="0">
            <a:solidFill>
              <a:srgbClr val="00B050"/>
            </a:solidFill>
            <a:effectLs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0.00691</cdr:x>
      <cdr:y>0.02371</cdr:y>
    </cdr:from>
    <cdr:to>
      <cdr:x>0.28819</cdr:x>
      <cdr:y>0.89989</cdr:y>
    </cdr:to>
    <cdr:sp macro="" textlink="">
      <cdr:nvSpPr>
        <cdr:cNvPr id="2" name="Rectangle 1">
          <a:extLst xmlns:a="http://schemas.openxmlformats.org/drawingml/2006/main">
            <a:ext uri="{FF2B5EF4-FFF2-40B4-BE49-F238E27FC236}">
              <a16:creationId xmlns:a16="http://schemas.microsoft.com/office/drawing/2014/main" id="{40BFD509-A885-46F0-ACE1-4F26EA313E0D}"/>
            </a:ext>
          </a:extLst>
        </cdr:cNvPr>
        <cdr:cNvSpPr/>
      </cdr:nvSpPr>
      <cdr:spPr>
        <a:xfrm xmlns:a="http://schemas.openxmlformats.org/drawingml/2006/main">
          <a:off x="40640" y="88307"/>
          <a:ext cx="1655253" cy="3263297"/>
        </a:xfrm>
        <a:prstGeom xmlns:a="http://schemas.openxmlformats.org/drawingml/2006/main" prst="rect">
          <a:avLst/>
        </a:prstGeom>
        <a:noFill xmlns:a="http://schemas.openxmlformats.org/drawingml/2006/main"/>
        <a:ln xmlns:a="http://schemas.openxmlformats.org/drawingml/2006/main" w="381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0.02097</cdr:x>
      <cdr:y>0.06054</cdr:y>
    </cdr:from>
    <cdr:to>
      <cdr:x>0.24292</cdr:x>
      <cdr:y>0.93672</cdr:y>
    </cdr:to>
    <cdr:sp macro="" textlink="">
      <cdr:nvSpPr>
        <cdr:cNvPr id="2" name="Rectangle 1">
          <a:extLst xmlns:a="http://schemas.openxmlformats.org/drawingml/2006/main">
            <a:ext uri="{FF2B5EF4-FFF2-40B4-BE49-F238E27FC236}">
              <a16:creationId xmlns:a16="http://schemas.microsoft.com/office/drawing/2014/main" id="{40BFD509-A885-46F0-ACE1-4F26EA313E0D}"/>
            </a:ext>
          </a:extLst>
        </cdr:cNvPr>
        <cdr:cNvSpPr/>
      </cdr:nvSpPr>
      <cdr:spPr>
        <a:xfrm xmlns:a="http://schemas.openxmlformats.org/drawingml/2006/main">
          <a:off x="232774" y="225495"/>
          <a:ext cx="2463720" cy="3263269"/>
        </a:xfrm>
        <a:prstGeom xmlns:a="http://schemas.openxmlformats.org/drawingml/2006/main" prst="rect">
          <a:avLst/>
        </a:prstGeom>
        <a:noFill xmlns:a="http://schemas.openxmlformats.org/drawingml/2006/main"/>
        <a:ln xmlns:a="http://schemas.openxmlformats.org/drawingml/2006/main" w="381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0.42185</cdr:x>
      <cdr:y>0.32186</cdr:y>
    </cdr:from>
    <cdr:to>
      <cdr:x>0.43833</cdr:x>
      <cdr:y>0.37096</cdr:y>
    </cdr:to>
    <cdr:sp macro="" textlink="">
      <cdr:nvSpPr>
        <cdr:cNvPr id="3" name="Arrow: Up 2">
          <a:extLst xmlns:a="http://schemas.openxmlformats.org/drawingml/2006/main">
            <a:ext uri="{FF2B5EF4-FFF2-40B4-BE49-F238E27FC236}">
              <a16:creationId xmlns:a16="http://schemas.microsoft.com/office/drawing/2014/main" id="{468F8C73-A524-0D79-4C64-8C00FED1CF60}"/>
            </a:ext>
          </a:extLst>
        </cdr:cNvPr>
        <cdr:cNvSpPr/>
      </cdr:nvSpPr>
      <cdr:spPr>
        <a:xfrm xmlns:a="http://schemas.openxmlformats.org/drawingml/2006/main">
          <a:off x="4682691" y="1198760"/>
          <a:ext cx="182880" cy="182880"/>
        </a:xfrm>
        <a:prstGeom xmlns:a="http://schemas.openxmlformats.org/drawingml/2006/main" prst="upArrow">
          <a:avLst/>
        </a:prstGeom>
        <a:solidFill xmlns:a="http://schemas.openxmlformats.org/drawingml/2006/main">
          <a:srgbClr val="00B050"/>
        </a:solidFill>
        <a:ln xmlns:a="http://schemas.openxmlformats.org/drawingml/2006/main">
          <a:solidFill>
            <a:srgbClr val="00B050"/>
          </a:solid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5A0E6A-B6FA-46B3-A57C-89954B60C188}"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316123-9FD7-4A03-BDF0-F276D40442A1}" type="slidenum">
              <a:rPr lang="en-US" smtClean="0"/>
              <a:t>‹#›</a:t>
            </a:fld>
            <a:endParaRPr lang="en-US"/>
          </a:p>
        </p:txBody>
      </p:sp>
    </p:spTree>
    <p:extLst>
      <p:ext uri="{BB962C8B-B14F-4D97-AF65-F5344CB8AC3E}">
        <p14:creationId xmlns:p14="http://schemas.microsoft.com/office/powerpoint/2010/main" val="2322985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316123-9FD7-4A03-BDF0-F276D40442A1}" type="slidenum">
              <a:rPr lang="en-US" smtClean="0"/>
              <a:t>2</a:t>
            </a:fld>
            <a:endParaRPr lang="en-US"/>
          </a:p>
        </p:txBody>
      </p:sp>
    </p:spTree>
    <p:extLst>
      <p:ext uri="{BB962C8B-B14F-4D97-AF65-F5344CB8AC3E}">
        <p14:creationId xmlns:p14="http://schemas.microsoft.com/office/powerpoint/2010/main" val="2511543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MARY ELIZABETH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Messages tested around economic support [READ MESSAGE] and the CDQ program [READ  MESSAGE] had the highest impact on intent to purchase Wild Alaska Pollock and intent to eat Wild Alaska Pollock.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This further supports our earlier point on provenance as well. Telling more of Wild Alaska Pollock’s origin story, drives fish eaters to purchase and eat Wild Alaska Pollock more often.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Therefore, we get their attention and their hearts with sustainability and then we capture their wallets and stomachs with provenance and community storytelling. </a:t>
            </a:r>
          </a:p>
          <a:p>
            <a:endParaRPr lang="en-US" i="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16123-9FD7-4A03-BDF0-F276D4044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240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LAUREN</a:t>
            </a:r>
          </a:p>
          <a:p>
            <a:r>
              <a:rPr lang="en-US"/>
              <a:t>Now we’re going to talk through some opportunities to continue to drive familiarity among fish eaters and drive them down the purchase funnel.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16123-9FD7-4A03-BDF0-F276D4044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539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LAUREN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As such, fish eaters are turning to frozen fish options that they view as more affordable. Over one-fourth of fish eaters who have noticed a price increase in fish over the last year are turning to frozen fish options.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also see that frozen Wild Alaska Pollock is the most popular form among fish eaters with 45% often purchasing it from the frozen aisle at grocery stores and 35% likely to purchase it from the frozen aisle.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rPr>
              <a:t>We’re also seeing this trend towards frozen in the market overall. According to 210 Analytics, frozen pollock was the third top bestselling frozen seafood in July and the only product of the top 5 to see increases in both dollar sales (+7.1%) and volume (6.9%), signaling a growing interest in the product. </a:t>
            </a:r>
            <a:br>
              <a:rPr lang="en-US" sz="1200">
                <a:effectLst/>
                <a:latin typeface="Segoe UI" panose="020B0502040204020203" pitchFamily="34" charset="0"/>
              </a:rPr>
            </a:br>
            <a:br>
              <a:rPr lang="en-US" sz="1200">
                <a:effectLst/>
                <a:latin typeface="Segoe UI" panose="020B0502040204020203" pitchFamily="34" charset="0"/>
              </a:rPr>
            </a:br>
            <a:r>
              <a:rPr lang="en-US" sz="1200">
                <a:effectLst/>
                <a:latin typeface="Segoe UI" panose="020B0502040204020203" pitchFamily="34" charset="0"/>
              </a:rPr>
              <a:t>Frozen pollock outpaced both frozen tilapia and cod.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30202-0797-4FF0-BF2F-30B13EADA8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547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LAUREN</a:t>
            </a:r>
          </a:p>
          <a:p>
            <a:endParaRPr lang="en-US" sz="1800">
              <a:effectLst/>
              <a:latin typeface="Segoe UI" panose="020B0502040204020203" pitchFamily="34" charset="0"/>
            </a:endParaRPr>
          </a:p>
          <a:p>
            <a:r>
              <a:rPr lang="en-US" sz="1800">
                <a:effectLst/>
                <a:latin typeface="Segoe UI" panose="020B0502040204020203" pitchFamily="34" charset="0"/>
              </a:rPr>
              <a:t>The first opportunity we found surrounds the frozen-ness of Wild Alaska Pollock. </a:t>
            </a:r>
          </a:p>
          <a:p>
            <a:endParaRPr lang="en-US" sz="1800">
              <a:effectLst/>
              <a:latin typeface="Segoe UI" panose="020B0502040204020203" pitchFamily="34" charset="0"/>
            </a:endParaRPr>
          </a:p>
          <a:p>
            <a:r>
              <a:rPr lang="en-US" sz="1800">
                <a:effectLst/>
                <a:latin typeface="Segoe UI" panose="020B0502040204020203" pitchFamily="34" charset="0"/>
              </a:rPr>
              <a:t>Inflation has been an issue facing consumers for several years now and it’s having an impact on their food purchasing behaviors. Consumers are becoming even more price sensitive and fish has an inherent connotation as expensive.</a:t>
            </a:r>
          </a:p>
          <a:p>
            <a:endParaRPr lang="en-US" sz="1800">
              <a:effectLst/>
              <a:latin typeface="Segoe UI" panose="020B0502040204020203" pitchFamily="34" charset="0"/>
            </a:endParaRPr>
          </a:p>
          <a:p>
            <a:r>
              <a:rPr lang="en-US" sz="1800">
                <a:effectLst/>
                <a:latin typeface="Segoe UI" panose="020B0502040204020203" pitchFamily="34" charset="0"/>
              </a:rPr>
              <a:t>Three-fourths of consumers have noticed a price increase in fish over the last year—with beef, dairy and chicken the only animal products outpacing fish. Among those who have noticed a price increase in fish, a quarter believe that fish prices have increased more than other animal proteins. </a:t>
            </a:r>
          </a:p>
          <a:p>
            <a:endParaRPr lang="en-US" sz="1800">
              <a:effectLst/>
              <a:latin typeface="Segoe UI" panose="020B0502040204020203" pitchFamily="34" charset="0"/>
            </a:endParaRPr>
          </a:p>
          <a:p>
            <a:r>
              <a:rPr lang="en-US" sz="1800">
                <a:effectLst/>
                <a:latin typeface="Segoe UI" panose="020B0502040204020203" pitchFamily="34" charset="0"/>
              </a:rPr>
              <a:t>Amid these rising prices, fish eaters are prioritizing affordability and value in their fish purchases. We also continue to see price as a barrier for one-fourth of consumers from eating or purchasing Wild Alaska Pollock more often. </a:t>
            </a:r>
          </a:p>
          <a:p>
            <a:endParaRPr lang="en-US" sz="1800">
              <a:effectLst/>
              <a:latin typeface="Segoe UI" panose="020B0502040204020203" pitchFamily="34" charset="0"/>
            </a:endParaRPr>
          </a:p>
          <a:p>
            <a:endParaRPr lang="en-US" sz="1800">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30202-0797-4FF0-BF2F-30B13EADA8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919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LAUREN</a:t>
            </a:r>
          </a:p>
          <a:p>
            <a:endParaRPr lang="en-US"/>
          </a:p>
          <a:p>
            <a:r>
              <a:rPr lang="en-US"/>
              <a:t>To drive trial of Wild Alaska Pollock, it’s important that the recipes and content we’re sharing emphasize the ease of the product. This can also play into the frozen-ness of the fish as many frozen forms require minimal preparation.</a:t>
            </a:r>
          </a:p>
          <a:p>
            <a:endParaRPr lang="en-US"/>
          </a:p>
          <a:p>
            <a:r>
              <a:rPr lang="en-US"/>
              <a:t>We see that consumers are emphasizing preparation ease in their fish purchase behaviors and they look for quick preparation time when deciding to try a particular recipe.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16123-9FD7-4A03-BDF0-F276D4044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247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ea typeface="Aptos" panose="020B0004020202020204" pitchFamily="34" charset="0"/>
                <a:cs typeface="Times New Roman" panose="02020603050405020304" pitchFamily="18" charset="0"/>
              </a:rPr>
              <a:t>MARY ELIZABETH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ea typeface="Aptos" panose="020B0004020202020204" pitchFamily="34" charset="0"/>
                <a:cs typeface="Times New Roman" panose="02020603050405020304" pitchFamily="18" charset="0"/>
              </a:rPr>
              <a:t>We see a lot of opportunity with grocery stores to drive visibility of Wild Alaska Pollock. We continue to see that grocery stores are the #1 place fish eaters learn about Wild Alaska Pollock but lack of visibility within grocery stores remains a barrier.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ea typeface="Aptos" panose="020B0004020202020204" pitchFamily="34" charset="0"/>
                <a:cs typeface="Times New Roman" panose="02020603050405020304" pitchFamily="18" charset="0"/>
              </a:rPr>
              <a:t>While GAPP partnered with HEB through the partnership program on a retail media partnership, there’s opportunity to do more in-store retail partnerships to drive Wild Alaska Pollock to be top of mind for shoppers as they grocery shop.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30202-0797-4FF0-BF2F-30B13EADA8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541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ea typeface="Aptos" panose="020B0004020202020204" pitchFamily="34" charset="0"/>
                <a:cs typeface="Times New Roman" panose="02020603050405020304" pitchFamily="18" charset="0"/>
              </a:rPr>
              <a:t>MARY ELIZABETH</a:t>
            </a:r>
          </a:p>
          <a:p>
            <a:endParaRPr lang="en-US"/>
          </a:p>
          <a:p>
            <a:r>
              <a:rPr lang="en-US"/>
              <a:t>While family &amp; friends and fishers remain the top sources fish eaters trust when it comes to news &amp; info about fish, we saw an increase in trust of documentaries compared to last year. This is likely driven by the increase in food documentaries that have been released over the last year and we particularly see younger consumers leaning more on documentaries. There’s opportunity to lean into this style of content, both branded and unbranded, to drive trust with our fish eating audience. </a:t>
            </a:r>
          </a:p>
          <a:p>
            <a:endParaRPr lang="en-US"/>
          </a:p>
          <a:p>
            <a:r>
              <a:rPr lang="en-US"/>
              <a:t>We also saw an increase in trust of news stories. We should be telling the Wild Alaska Pollock story—whether it’s messaging around sustainability, provenance, value or ease via earned media that reaches a fish eating audience. </a:t>
            </a:r>
          </a:p>
          <a:p>
            <a:endParaRPr lang="en-US"/>
          </a:p>
          <a:p>
            <a:r>
              <a:rPr lang="en-US"/>
              <a:t>Food52 reference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30202-0797-4FF0-BF2F-30B13EADA8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692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ea typeface="Aptos" panose="020B0004020202020204" pitchFamily="34" charset="0"/>
                <a:cs typeface="Times New Roman" panose="02020603050405020304" pitchFamily="18" charset="0"/>
              </a:rPr>
              <a:t>MARY ELIZABETH</a:t>
            </a:r>
          </a:p>
          <a:p>
            <a:endParaRPr lang="en-US"/>
          </a:p>
          <a:p>
            <a:r>
              <a:rPr lang="en-US"/>
              <a:t>Last year we identified Millennial fish eaters as an opportunity audience to prioritize. Over the last year, we’ve seen that more Millennial Fish Eaters are familiar with Wild Alaska Pollock, but their perception of the fish has decreased—indicating opportunity to continue to push them down the purchase funnel. </a:t>
            </a:r>
          </a:p>
          <a:p>
            <a:endParaRPr lang="en-US"/>
          </a:p>
          <a:p>
            <a:r>
              <a:rPr lang="en-US"/>
              <a:t>We know generally that Millennials and younger consumers are less open to fish than older generations. To keep demand strong, we need to continue to make our fish relevant to Millennials. We should be considering funding campaigns that specifically target this audience. And how can we do that?</a:t>
            </a:r>
          </a:p>
          <a:p>
            <a:endParaRPr lang="en-US"/>
          </a:p>
          <a:p>
            <a:r>
              <a:rPr lang="en-US"/>
              <a:t>We’ve started to prioritize this audience and we’re getting them into the top of the funnel, particularly with the work Jon has done with GAPP’s TikTok presence. GAPP has gone through a significant transformation of our social presence, growing our reach on TikTok to 1.2M. note Jon’s TikTok content. And 72% of GAPP’s TikTok followers are under the age of 30, proving that this content is reaching this priority Millennial audience and starting to penetrate with the ever-popular Gen Z audience as well.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30202-0797-4FF0-BF2F-30B13EADA8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302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ea typeface="Aptos" panose="020B0004020202020204" pitchFamily="34" charset="0"/>
                <a:cs typeface="Times New Roman" panose="02020603050405020304" pitchFamily="18" charset="0"/>
              </a:rPr>
              <a:t>MARY ELIZABETH</a:t>
            </a:r>
          </a:p>
          <a:p>
            <a:endParaRPr lang="en-US"/>
          </a:p>
          <a:p>
            <a:r>
              <a:rPr lang="en-US"/>
              <a:t>We know that Millennials in general have prioritized sustainability more than older generations and that remains true when it comes to Fish specifically. Three-fourths of Millennial Fish Eaters say sustainability is important to their fish purchases, compared to around two-thirds of those older than them. While messaging around sustainability is important to fish eaters generally, it’ll be especially important to emphasize this among Millennials. </a:t>
            </a:r>
          </a:p>
          <a:p>
            <a:endParaRPr lang="en-US"/>
          </a:p>
          <a:p>
            <a:r>
              <a:rPr lang="en-US"/>
              <a:t>We also need to reach them on channels they’re active on. Millennials are more active on social media and following influencers for recipe inspiration. They’re also more likely to turn to recipe websites and food blogs. </a:t>
            </a:r>
          </a:p>
          <a:p>
            <a:endParaRPr lang="en-US"/>
          </a:p>
          <a:p>
            <a:r>
              <a:rPr lang="en-US"/>
              <a:t>Finally—messaging around new flavors and affordability will be key. As we think about recipes we feature or cuisines we highlight in partnerships, flavor will be something we should prioritize. Value messaging and the frozen nature of the fish will especially resonate with this audience as it’s the number 2 attribute that drives recipe trial and this audience is more likely to say they’ve noticed the price of fish increase more than other animal proteins.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16123-9FD7-4A03-BDF0-F276D4044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744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ea typeface="Aptos" panose="020B0004020202020204" pitchFamily="34" charset="0"/>
                <a:cs typeface="Times New Roman" panose="02020603050405020304" pitchFamily="18" charset="0"/>
              </a:rPr>
              <a:t>MARY ELIZABETH</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30202-0797-4FF0-BF2F-30B13EADA8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308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year marked the 5</a:t>
            </a:r>
            <a:r>
              <a:rPr lang="en-US" baseline="30000"/>
              <a:t>th</a:t>
            </a:r>
            <a:r>
              <a:rPr lang="en-US"/>
              <a:t> anniversary of </a:t>
            </a:r>
            <a:r>
              <a:rPr lang="en-US" err="1"/>
              <a:t>GAPP’s</a:t>
            </a:r>
            <a:r>
              <a:rPr lang="en-US"/>
              <a:t> Partnership Program. In those 5 years, we’ve had 100 different partnerships encompassing $</a:t>
            </a:r>
            <a:r>
              <a:rPr lang="en-US" err="1"/>
              <a:t>50M</a:t>
            </a:r>
            <a:r>
              <a:rPr lang="en-US"/>
              <a:t> in marketing spend to increase the visibility of Wild Alaska Pollock products in restaurants, grocery stores, on pack and elsewhere. These partnerships are what is getting Wild Alaska Pollock to be more front &amp; center among consumers—Arby’s is a great example of this with its Wild Alaska Pollock fish sandwich during lent. This drove a lot of visibility for our fish during the Lent season, getting it in the hands of more consumers.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mn-lt"/>
                <a:cs typeface="+mn-lt"/>
              </a:rPr>
              <a:t>It’s important that we continue to drive visibility for our fish, particularly among the hard-to-reach Millennial consumer. Last year we featured Millennial Fish Eaters as a priority audience for the industry and we continue to see that younger consumers are less open to fish generally. We need to continue to prioritize this audience and expose them to Wild Alaska Pollock products to drive them down the purchase funnel. We’ll share more on that audience throughout our presentation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mn-lt"/>
                <a:cs typeface="+mn-lt"/>
              </a:rPr>
              <a:t>Other ways we’ve worked to get Wild Alaska Pollock more front &amp; center among consumers include our sports arena partnerships, both here in Seattle and in New York, as well as our influencer partnerships that drive home the versatility and ease that our fish provides.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30202-0797-4FF0-BF2F-30B13EADA8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397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LAUREN</a:t>
            </a:r>
          </a:p>
          <a:p>
            <a:endParaRPr lang="en-US" b="1"/>
          </a:p>
          <a:p>
            <a:r>
              <a:rPr lang="en-US" b="0"/>
              <a:t>Now diving into Surimi Seafood. For those that remember, we started including Surimi Seafood in our annual tracker a few years ago to track how consumers perceive and engage with this product. </a:t>
            </a:r>
          </a:p>
        </p:txBody>
      </p:sp>
      <p:sp>
        <p:nvSpPr>
          <p:cNvPr id="4" name="Slide Number Placeholder 3"/>
          <p:cNvSpPr>
            <a:spLocks noGrp="1"/>
          </p:cNvSpPr>
          <p:nvPr>
            <p:ph type="sldNum" sz="quarter" idx="5"/>
          </p:nvPr>
        </p:nvSpPr>
        <p:spPr/>
        <p:txBody>
          <a:bodyPr/>
          <a:lstStyle/>
          <a:p>
            <a:fld id="{C5D9CDF2-5D95-461B-B85F-29B3E522AB27}" type="slidenum">
              <a:rPr lang="en-US" smtClean="0"/>
              <a:t>21</a:t>
            </a:fld>
            <a:endParaRPr lang="en-US"/>
          </a:p>
        </p:txBody>
      </p:sp>
    </p:spTree>
    <p:extLst>
      <p:ext uri="{BB962C8B-B14F-4D97-AF65-F5344CB8AC3E}">
        <p14:creationId xmlns:p14="http://schemas.microsoft.com/office/powerpoint/2010/main" val="3774846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LAUREN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We continue to see that while imitation crab leads on total familiarity among fish eaters, Surimi Seafood has a MUCH more positive opinion among them. This continues to reinforce the importance of leaning into the Surimi Seafood name. We also see that only a fourth of fish eaters are aware that Surimi Seafood and imitation crab are interchangeable terms. Proving there’s continued room for education and growth. </a:t>
            </a:r>
          </a:p>
        </p:txBody>
      </p:sp>
      <p:sp>
        <p:nvSpPr>
          <p:cNvPr id="4" name="Slide Number Placeholder 3"/>
          <p:cNvSpPr>
            <a:spLocks noGrp="1"/>
          </p:cNvSpPr>
          <p:nvPr>
            <p:ph type="sldNum" sz="quarter" idx="5"/>
          </p:nvPr>
        </p:nvSpPr>
        <p:spPr/>
        <p:txBody>
          <a:bodyPr/>
          <a:lstStyle/>
          <a:p>
            <a:fld id="{F8630202-0797-4FF0-BF2F-30B13EADA8C0}" type="slidenum">
              <a:rPr lang="en-US" smtClean="0"/>
              <a:t>22</a:t>
            </a:fld>
            <a:endParaRPr lang="en-US"/>
          </a:p>
        </p:txBody>
      </p:sp>
    </p:spTree>
    <p:extLst>
      <p:ext uri="{BB962C8B-B14F-4D97-AF65-F5344CB8AC3E}">
        <p14:creationId xmlns:p14="http://schemas.microsoft.com/office/powerpoint/2010/main" val="3055360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LAUREN</a:t>
            </a:r>
          </a:p>
          <a:p>
            <a:endParaRPr lang="en-US"/>
          </a:p>
          <a:p>
            <a:r>
              <a:rPr lang="en-US"/>
              <a:t>Surimi Seafood is seen a quick/easy product to prepare and an affordable alternative to crab. If you remember a few slides earlier, we know that quick/easy and affordability are important to our Millennial fish eating audience—there’s a lot of opportunity to grow awareness and preference among this audience as surimi seafood has the attributes they’re looking for in seafood. </a:t>
            </a:r>
          </a:p>
        </p:txBody>
      </p:sp>
      <p:sp>
        <p:nvSpPr>
          <p:cNvPr id="4" name="Slide Number Placeholder 3"/>
          <p:cNvSpPr>
            <a:spLocks noGrp="1"/>
          </p:cNvSpPr>
          <p:nvPr>
            <p:ph type="sldNum" sz="quarter" idx="5"/>
          </p:nvPr>
        </p:nvSpPr>
        <p:spPr/>
        <p:txBody>
          <a:bodyPr/>
          <a:lstStyle/>
          <a:p>
            <a:fld id="{C5D9CDF2-5D95-461B-B85F-29B3E522AB27}" type="slidenum">
              <a:rPr lang="en-US" smtClean="0"/>
              <a:t>23</a:t>
            </a:fld>
            <a:endParaRPr lang="en-US"/>
          </a:p>
        </p:txBody>
      </p:sp>
    </p:spTree>
    <p:extLst>
      <p:ext uri="{BB962C8B-B14F-4D97-AF65-F5344CB8AC3E}">
        <p14:creationId xmlns:p14="http://schemas.microsoft.com/office/powerpoint/2010/main" val="3403331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LAUREN</a:t>
            </a:r>
          </a:p>
          <a:p>
            <a:endParaRPr lang="en-US"/>
          </a:p>
          <a:p>
            <a:r>
              <a:rPr lang="en-US"/>
              <a:t>But the biggest barriers to surimi seafood continue to be perception based. Fish eaters are more likely to eat surimi seafood if they knew it was made from real fish/seafood and if they knew the health benefits. We specifically saw “knowing it’s made from Wild Alaska Pollock” grow in impact compared to last year. </a:t>
            </a:r>
          </a:p>
          <a:p>
            <a:endParaRPr lang="en-US"/>
          </a:p>
          <a:p>
            <a:r>
              <a:rPr lang="en-US"/>
              <a:t>Among those who do not purchase surimi seafood, the top reasons are preferring real fish and not liking imitation food. There’s a need for deliberate and widespread storytelling around the “real-ness” of Surimi Seafood to break through these barriers and drive trial. </a:t>
            </a:r>
          </a:p>
        </p:txBody>
      </p:sp>
      <p:sp>
        <p:nvSpPr>
          <p:cNvPr id="4" name="Slide Number Placeholder 3"/>
          <p:cNvSpPr>
            <a:spLocks noGrp="1"/>
          </p:cNvSpPr>
          <p:nvPr>
            <p:ph type="sldNum" sz="quarter" idx="5"/>
          </p:nvPr>
        </p:nvSpPr>
        <p:spPr/>
        <p:txBody>
          <a:bodyPr/>
          <a:lstStyle/>
          <a:p>
            <a:fld id="{C5D9CDF2-5D95-461B-B85F-29B3E522AB27}" type="slidenum">
              <a:rPr lang="en-US" smtClean="0"/>
              <a:t>24</a:t>
            </a:fld>
            <a:endParaRPr lang="en-US"/>
          </a:p>
        </p:txBody>
      </p:sp>
    </p:spTree>
    <p:extLst>
      <p:ext uri="{BB962C8B-B14F-4D97-AF65-F5344CB8AC3E}">
        <p14:creationId xmlns:p14="http://schemas.microsoft.com/office/powerpoint/2010/main" val="1046979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LAUREN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30202-0797-4FF0-BF2F-30B13EADA8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057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8630202-0797-4FF0-BF2F-30B13EADA8C0}" type="slidenum">
              <a:rPr lang="en-US" smtClean="0"/>
              <a:t>28</a:t>
            </a:fld>
            <a:endParaRPr lang="en-US"/>
          </a:p>
        </p:txBody>
      </p:sp>
    </p:spTree>
    <p:extLst>
      <p:ext uri="{BB962C8B-B14F-4D97-AF65-F5344CB8AC3E}">
        <p14:creationId xmlns:p14="http://schemas.microsoft.com/office/powerpoint/2010/main" val="3344518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2023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Tilapia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Total familiarity: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Strong familiarity: 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Positive opinion: 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Intend to eat: 32%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Haddock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Total familiarity: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Strong familiarity: 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Positive opinion: 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Intend to eat: 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8630202-0797-4FF0-BF2F-30B13EADA8C0}" type="slidenum">
              <a:rPr lang="en-US" smtClean="0"/>
              <a:t>29</a:t>
            </a:fld>
            <a:endParaRPr lang="en-US"/>
          </a:p>
        </p:txBody>
      </p:sp>
    </p:spTree>
    <p:extLst>
      <p:ext uri="{BB962C8B-B14F-4D97-AF65-F5344CB8AC3E}">
        <p14:creationId xmlns:p14="http://schemas.microsoft.com/office/powerpoint/2010/main" val="3692710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316123-9FD7-4A03-BDF0-F276D40442A1}" type="slidenum">
              <a:rPr lang="en-US" smtClean="0"/>
              <a:t>30</a:t>
            </a:fld>
            <a:endParaRPr lang="en-US"/>
          </a:p>
        </p:txBody>
      </p:sp>
    </p:spTree>
    <p:extLst>
      <p:ext uri="{BB962C8B-B14F-4D97-AF65-F5344CB8AC3E}">
        <p14:creationId xmlns:p14="http://schemas.microsoft.com/office/powerpoint/2010/main" val="1781847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316123-9FD7-4A03-BDF0-F276D40442A1}" type="slidenum">
              <a:rPr lang="en-US" smtClean="0"/>
              <a:t>33</a:t>
            </a:fld>
            <a:endParaRPr lang="en-US"/>
          </a:p>
        </p:txBody>
      </p:sp>
    </p:spTree>
    <p:extLst>
      <p:ext uri="{BB962C8B-B14F-4D97-AF65-F5344CB8AC3E}">
        <p14:creationId xmlns:p14="http://schemas.microsoft.com/office/powerpoint/2010/main" val="3649700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316123-9FD7-4A03-BDF0-F276D40442A1}" type="slidenum">
              <a:rPr lang="en-US" smtClean="0"/>
              <a:t>34</a:t>
            </a:fld>
            <a:endParaRPr lang="en-US"/>
          </a:p>
        </p:txBody>
      </p:sp>
    </p:spTree>
    <p:extLst>
      <p:ext uri="{BB962C8B-B14F-4D97-AF65-F5344CB8AC3E}">
        <p14:creationId xmlns:p14="http://schemas.microsoft.com/office/powerpoint/2010/main" val="3107447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LAUREN</a:t>
            </a:r>
          </a:p>
        </p:txBody>
      </p:sp>
      <p:sp>
        <p:nvSpPr>
          <p:cNvPr id="4" name="Slide Number Placeholder 3"/>
          <p:cNvSpPr>
            <a:spLocks noGrp="1"/>
          </p:cNvSpPr>
          <p:nvPr>
            <p:ph type="sldNum" sz="quarter" idx="5"/>
          </p:nvPr>
        </p:nvSpPr>
        <p:spPr/>
        <p:txBody>
          <a:bodyPr/>
          <a:lstStyle/>
          <a:p>
            <a:fld id="{C5D9CDF2-5D95-461B-B85F-29B3E522AB27}" type="slidenum">
              <a:rPr lang="en-US" smtClean="0"/>
              <a:t>4</a:t>
            </a:fld>
            <a:endParaRPr lang="en-US"/>
          </a:p>
        </p:txBody>
      </p:sp>
    </p:spTree>
    <p:extLst>
      <p:ext uri="{BB962C8B-B14F-4D97-AF65-F5344CB8AC3E}">
        <p14:creationId xmlns:p14="http://schemas.microsoft.com/office/powerpoint/2010/main" val="1176297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Numbers are down across all 4 generations and races (except Asian Americans, which saw higher numbers for Wild Alaska Pollock in 2023)</a:t>
            </a:r>
            <a:endParaRPr lang="en-US"/>
          </a:p>
        </p:txBody>
      </p:sp>
      <p:sp>
        <p:nvSpPr>
          <p:cNvPr id="4" name="Slide Number Placeholder 3"/>
          <p:cNvSpPr>
            <a:spLocks noGrp="1"/>
          </p:cNvSpPr>
          <p:nvPr>
            <p:ph type="sldNum" sz="quarter" idx="5"/>
          </p:nvPr>
        </p:nvSpPr>
        <p:spPr/>
        <p:txBody>
          <a:bodyPr/>
          <a:lstStyle/>
          <a:p>
            <a:fld id="{29316123-9FD7-4A03-BDF0-F276D40442A1}" type="slidenum">
              <a:rPr lang="en-US" smtClean="0"/>
              <a:t>39</a:t>
            </a:fld>
            <a:endParaRPr lang="en-US"/>
          </a:p>
        </p:txBody>
      </p:sp>
    </p:spTree>
    <p:extLst>
      <p:ext uri="{BB962C8B-B14F-4D97-AF65-F5344CB8AC3E}">
        <p14:creationId xmlns:p14="http://schemas.microsoft.com/office/powerpoint/2010/main" val="4030940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fld id="{F8630202-0797-4FF0-BF2F-30B13EADA8C0}" type="slidenum">
              <a:rPr lang="en-US" smtClean="0"/>
              <a:t>44</a:t>
            </a:fld>
            <a:endParaRPr lang="en-US"/>
          </a:p>
        </p:txBody>
      </p:sp>
    </p:spTree>
    <p:extLst>
      <p:ext uri="{BB962C8B-B14F-4D97-AF65-F5344CB8AC3E}">
        <p14:creationId xmlns:p14="http://schemas.microsoft.com/office/powerpoint/2010/main" val="3055360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316123-9FD7-4A03-BDF0-F276D40442A1}" type="slidenum">
              <a:rPr lang="en-US" smtClean="0"/>
              <a:t>47</a:t>
            </a:fld>
            <a:endParaRPr lang="en-US"/>
          </a:p>
        </p:txBody>
      </p:sp>
    </p:spTree>
    <p:extLst>
      <p:ext uri="{BB962C8B-B14F-4D97-AF65-F5344CB8AC3E}">
        <p14:creationId xmlns:p14="http://schemas.microsoft.com/office/powerpoint/2010/main" val="4064074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316123-9FD7-4A03-BDF0-F276D40442A1}" type="slidenum">
              <a:rPr lang="en-US" smtClean="0"/>
              <a:t>49</a:t>
            </a:fld>
            <a:endParaRPr lang="en-US"/>
          </a:p>
        </p:txBody>
      </p:sp>
    </p:spTree>
    <p:extLst>
      <p:ext uri="{BB962C8B-B14F-4D97-AF65-F5344CB8AC3E}">
        <p14:creationId xmlns:p14="http://schemas.microsoft.com/office/powerpoint/2010/main" val="2085895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8630202-0797-4FF0-BF2F-30B13EADA8C0}" type="slidenum">
              <a:rPr lang="en-US" smtClean="0"/>
              <a:t>51</a:t>
            </a:fld>
            <a:endParaRPr lang="en-US"/>
          </a:p>
        </p:txBody>
      </p:sp>
    </p:spTree>
    <p:extLst>
      <p:ext uri="{BB962C8B-B14F-4D97-AF65-F5344CB8AC3E}">
        <p14:creationId xmlns:p14="http://schemas.microsoft.com/office/powerpoint/2010/main" val="577350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8630202-0797-4FF0-BF2F-30B13EADA8C0}" type="slidenum">
              <a:rPr lang="en-US" smtClean="0"/>
              <a:t>52</a:t>
            </a:fld>
            <a:endParaRPr lang="en-US"/>
          </a:p>
        </p:txBody>
      </p:sp>
    </p:spTree>
    <p:extLst>
      <p:ext uri="{BB962C8B-B14F-4D97-AF65-F5344CB8AC3E}">
        <p14:creationId xmlns:p14="http://schemas.microsoft.com/office/powerpoint/2010/main" val="3354917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8630202-0797-4FF0-BF2F-30B13EADA8C0}" type="slidenum">
              <a:rPr lang="en-US" smtClean="0"/>
              <a:t>54</a:t>
            </a:fld>
            <a:endParaRPr lang="en-US"/>
          </a:p>
        </p:txBody>
      </p:sp>
    </p:spTree>
    <p:extLst>
      <p:ext uri="{BB962C8B-B14F-4D97-AF65-F5344CB8AC3E}">
        <p14:creationId xmlns:p14="http://schemas.microsoft.com/office/powerpoint/2010/main" val="182212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316123-9FD7-4A03-BDF0-F276D40442A1}" type="slidenum">
              <a:rPr lang="en-US" smtClean="0"/>
              <a:t>55</a:t>
            </a:fld>
            <a:endParaRPr lang="en-US"/>
          </a:p>
        </p:txBody>
      </p:sp>
    </p:spTree>
    <p:extLst>
      <p:ext uri="{BB962C8B-B14F-4D97-AF65-F5344CB8AC3E}">
        <p14:creationId xmlns:p14="http://schemas.microsoft.com/office/powerpoint/2010/main" val="59577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316123-9FD7-4A03-BDF0-F276D40442A1}" type="slidenum">
              <a:rPr lang="en-US" smtClean="0"/>
              <a:t>57</a:t>
            </a:fld>
            <a:endParaRPr lang="en-US"/>
          </a:p>
        </p:txBody>
      </p:sp>
    </p:spTree>
    <p:extLst>
      <p:ext uri="{BB962C8B-B14F-4D97-AF65-F5344CB8AC3E}">
        <p14:creationId xmlns:p14="http://schemas.microsoft.com/office/powerpoint/2010/main" val="1102043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316123-9FD7-4A03-BDF0-F276D40442A1}" type="slidenum">
              <a:rPr lang="en-US" smtClean="0"/>
              <a:t>58</a:t>
            </a:fld>
            <a:endParaRPr lang="en-US"/>
          </a:p>
        </p:txBody>
      </p:sp>
    </p:spTree>
    <p:extLst>
      <p:ext uri="{BB962C8B-B14F-4D97-AF65-F5344CB8AC3E}">
        <p14:creationId xmlns:p14="http://schemas.microsoft.com/office/powerpoint/2010/main" val="1223469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LAUREN</a:t>
            </a:r>
          </a:p>
          <a:p>
            <a:r>
              <a:rPr lang="en-US"/>
              <a:t>We’ve increased total familiarity with Wild Alaska Pollock by 6 percentage points since we started tracking familiarity back in 2019. We specifically saw an increase in familiarity among Millennials (up 10ppts), low income (up 10ppt) and those who think fish sustainability is important (up 5ppt) compared to last year. </a:t>
            </a:r>
          </a:p>
          <a:p>
            <a:endParaRPr lang="en-US"/>
          </a:p>
          <a:p>
            <a:r>
              <a:rPr lang="en-US"/>
              <a:t>The last spike in familiarity we had was in 2022—which is also a year where we had a very active influencer campaign, with one of the waves launching right before the survey was fielded. </a:t>
            </a:r>
          </a:p>
          <a:p>
            <a:endParaRPr lang="en-US"/>
          </a:p>
          <a:p>
            <a:r>
              <a:rPr lang="en-US"/>
              <a:t>Similarly, we saw that positive opinion of Wild Alaska Pollock is up this year, by 3 percentage points. While positive opinion is up—there’s opportunity to continue pushing consumers down the purchase funnel as growth in familiarity is outpacing positive opinion. We see that the more people know about Wild Alaska Pollock, the more positive opinion they have of it. 72% of those who know a lot about Wild Alaska Pollock have an excellence or very good opinion of it vs. 48% who know “some” and 26% who know “a little”.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30202-0797-4FF0-BF2F-30B13EADA8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490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316123-9FD7-4A03-BDF0-F276D40442A1}" type="slidenum">
              <a:rPr lang="en-US" smtClean="0"/>
              <a:t>59</a:t>
            </a:fld>
            <a:endParaRPr lang="en-US"/>
          </a:p>
        </p:txBody>
      </p:sp>
    </p:spTree>
    <p:extLst>
      <p:ext uri="{BB962C8B-B14F-4D97-AF65-F5344CB8AC3E}">
        <p14:creationId xmlns:p14="http://schemas.microsoft.com/office/powerpoint/2010/main" val="426690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316123-9FD7-4A03-BDF0-F276D40442A1}" type="slidenum">
              <a:rPr lang="en-US" smtClean="0"/>
              <a:t>61</a:t>
            </a:fld>
            <a:endParaRPr lang="en-US"/>
          </a:p>
        </p:txBody>
      </p:sp>
    </p:spTree>
    <p:extLst>
      <p:ext uri="{BB962C8B-B14F-4D97-AF65-F5344CB8AC3E}">
        <p14:creationId xmlns:p14="http://schemas.microsoft.com/office/powerpoint/2010/main" val="1031075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316123-9FD7-4A03-BDF0-F276D40442A1}" type="slidenum">
              <a:rPr lang="en-US" smtClean="0"/>
              <a:t>66</a:t>
            </a:fld>
            <a:endParaRPr lang="en-US"/>
          </a:p>
        </p:txBody>
      </p:sp>
    </p:spTree>
    <p:extLst>
      <p:ext uri="{BB962C8B-B14F-4D97-AF65-F5344CB8AC3E}">
        <p14:creationId xmlns:p14="http://schemas.microsoft.com/office/powerpoint/2010/main" val="1229321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07000"/>
              </a:lnSpc>
              <a:spcBef>
                <a:spcPts val="0"/>
              </a:spcBef>
              <a:spcAft>
                <a:spcPts val="0"/>
              </a:spcAft>
              <a:buFont typeface="Courier New" panose="02070309020205020404" pitchFamily="49" charset="0"/>
              <a:buNone/>
              <a:tabLst>
                <a:tab pos="2216150" algn="l"/>
              </a:tabLst>
            </a:pPr>
            <a:r>
              <a:rPr lang="en-US" sz="1100" b="1">
                <a:effectLst/>
                <a:latin typeface="Aptos" panose="020B0004020202020204" pitchFamily="34" charset="0"/>
                <a:ea typeface="Aptos" panose="020B0004020202020204" pitchFamily="34" charset="0"/>
                <a:cs typeface="Arial" panose="020B0604020202020204" pitchFamily="34" charset="0"/>
              </a:rPr>
              <a:t>LAUREN</a:t>
            </a:r>
          </a:p>
          <a:p>
            <a:pPr marL="457200" marR="0" lvl="1" indent="0">
              <a:lnSpc>
                <a:spcPct val="107000"/>
              </a:lnSpc>
              <a:spcBef>
                <a:spcPts val="0"/>
              </a:spcBef>
              <a:spcAft>
                <a:spcPts val="0"/>
              </a:spcAft>
              <a:buFont typeface="Courier New" panose="02070309020205020404" pitchFamily="49" charset="0"/>
              <a:buNone/>
              <a:tabLst>
                <a:tab pos="2216150" algn="l"/>
              </a:tabLst>
            </a:pPr>
            <a:r>
              <a:rPr lang="en-US" sz="1100">
                <a:effectLst/>
                <a:latin typeface="Aptos" panose="020B0004020202020204" pitchFamily="34" charset="0"/>
                <a:ea typeface="Aptos" panose="020B0004020202020204" pitchFamily="34" charset="0"/>
                <a:cs typeface="Arial" panose="020B0604020202020204" pitchFamily="34" charset="0"/>
              </a:rPr>
              <a:t>We look to other, more established white fish species as a point of reference for how we’re growing credibility for Wild Alaska Pollock. Last year, for the first time, Wild Alaska Pollock outpaced Haddock on familiarity, positive opinion and intent to eat. We’ve continued to maintain that position this year. </a:t>
            </a:r>
          </a:p>
          <a:p>
            <a:pPr marL="457200" marR="0" lvl="1" indent="0">
              <a:lnSpc>
                <a:spcPct val="107000"/>
              </a:lnSpc>
              <a:spcBef>
                <a:spcPts val="0"/>
              </a:spcBef>
              <a:spcAft>
                <a:spcPts val="0"/>
              </a:spcAft>
              <a:buFont typeface="Courier New" panose="02070309020205020404" pitchFamily="49" charset="0"/>
              <a:buNone/>
              <a:tabLst>
                <a:tab pos="2216150" algn="l"/>
              </a:tabLst>
            </a:pPr>
            <a:endParaRPr lang="en-US" sz="1100">
              <a:effectLst/>
              <a:latin typeface="Aptos" panose="020B0004020202020204" pitchFamily="34" charset="0"/>
              <a:ea typeface="Aptos" panose="020B0004020202020204" pitchFamily="34" charset="0"/>
              <a:cs typeface="Arial" panose="020B0604020202020204" pitchFamily="34" charset="0"/>
            </a:endParaRPr>
          </a:p>
          <a:p>
            <a:pPr marL="457200" marR="0" lvl="1" indent="0">
              <a:lnSpc>
                <a:spcPct val="107000"/>
              </a:lnSpc>
              <a:spcBef>
                <a:spcPts val="0"/>
              </a:spcBef>
              <a:spcAft>
                <a:spcPts val="0"/>
              </a:spcAft>
              <a:buFont typeface="Courier New" panose="02070309020205020404" pitchFamily="49" charset="0"/>
              <a:buNone/>
              <a:tabLst>
                <a:tab pos="2216150" algn="l"/>
              </a:tabLst>
            </a:pPr>
            <a:r>
              <a:rPr lang="en-US" sz="1100">
                <a:effectLst/>
                <a:latin typeface="Aptos" panose="020B0004020202020204" pitchFamily="34" charset="0"/>
                <a:ea typeface="Aptos" panose="020B0004020202020204" pitchFamily="34" charset="0"/>
                <a:cs typeface="Arial" panose="020B0604020202020204" pitchFamily="34" charset="0"/>
              </a:rPr>
              <a:t>This year, we also are starting to close the gap between Wild Alaska Pollock and Cod &amp; Tilapia on positive opinion and intent to eat. </a:t>
            </a:r>
          </a:p>
          <a:p>
            <a:pPr marL="457200" marR="0" lvl="1" indent="0">
              <a:lnSpc>
                <a:spcPct val="107000"/>
              </a:lnSpc>
              <a:spcBef>
                <a:spcPts val="0"/>
              </a:spcBef>
              <a:spcAft>
                <a:spcPts val="0"/>
              </a:spcAft>
              <a:buFont typeface="Courier New" panose="02070309020205020404" pitchFamily="49" charset="0"/>
              <a:buNone/>
              <a:tabLst>
                <a:tab pos="2216150" algn="l"/>
              </a:tabLst>
            </a:pPr>
            <a:endParaRPr lang="en-US" sz="1100">
              <a:effectLst/>
              <a:latin typeface="Aptos" panose="020B0004020202020204" pitchFamily="34" charset="0"/>
              <a:ea typeface="Aptos" panose="020B0004020202020204" pitchFamily="34" charset="0"/>
              <a:cs typeface="Arial" panose="020B0604020202020204" pitchFamily="34" charset="0"/>
            </a:endParaRPr>
          </a:p>
          <a:p>
            <a:pPr marL="457200" marR="0" lvl="1" indent="0">
              <a:lnSpc>
                <a:spcPct val="107000"/>
              </a:lnSpc>
              <a:spcBef>
                <a:spcPts val="0"/>
              </a:spcBef>
              <a:spcAft>
                <a:spcPts val="0"/>
              </a:spcAft>
              <a:buFont typeface="Courier New" panose="02070309020205020404" pitchFamily="49" charset="0"/>
              <a:buNone/>
              <a:tabLst>
                <a:tab pos="2216150" algn="l"/>
              </a:tabLst>
            </a:pPr>
            <a:r>
              <a:rPr lang="en-US" sz="1100">
                <a:effectLst/>
                <a:latin typeface="Aptos" panose="020B0004020202020204" pitchFamily="34" charset="0"/>
                <a:ea typeface="Aptos" panose="020B0004020202020204" pitchFamily="34" charset="0"/>
                <a:cs typeface="Arial" panose="020B0604020202020204" pitchFamily="34" charset="0"/>
              </a:rPr>
              <a:t>For positive opinion, Wild Alaska Pollock is 10 percentage points behind Cod and 2 percentage points behind Tilapia. Last year we were 12 percentage points and 7 percentage points behind on each. </a:t>
            </a:r>
          </a:p>
          <a:p>
            <a:pPr marL="457200" marR="0" lvl="1" indent="0">
              <a:lnSpc>
                <a:spcPct val="107000"/>
              </a:lnSpc>
              <a:spcBef>
                <a:spcPts val="0"/>
              </a:spcBef>
              <a:spcAft>
                <a:spcPts val="0"/>
              </a:spcAft>
              <a:buFont typeface="Courier New" panose="02070309020205020404" pitchFamily="49" charset="0"/>
              <a:buNone/>
              <a:tabLst>
                <a:tab pos="2216150" algn="l"/>
              </a:tabLst>
            </a:pPr>
            <a:endParaRPr lang="en-US" sz="1100">
              <a:effectLst/>
              <a:latin typeface="Aptos" panose="020B0004020202020204" pitchFamily="34" charset="0"/>
              <a:ea typeface="Aptos" panose="020B0004020202020204" pitchFamily="34" charset="0"/>
              <a:cs typeface="Arial" panose="020B0604020202020204" pitchFamily="34" charset="0"/>
            </a:endParaRPr>
          </a:p>
          <a:p>
            <a:pPr marL="457200" marR="0" lvl="1" indent="0">
              <a:lnSpc>
                <a:spcPct val="107000"/>
              </a:lnSpc>
              <a:spcBef>
                <a:spcPts val="0"/>
              </a:spcBef>
              <a:spcAft>
                <a:spcPts val="0"/>
              </a:spcAft>
              <a:buFont typeface="Courier New" panose="02070309020205020404" pitchFamily="49" charset="0"/>
              <a:buNone/>
              <a:tabLst>
                <a:tab pos="2216150" algn="l"/>
              </a:tabLst>
            </a:pPr>
            <a:r>
              <a:rPr lang="en-US" sz="1100">
                <a:effectLst/>
                <a:latin typeface="Aptos" panose="020B0004020202020204" pitchFamily="34" charset="0"/>
                <a:ea typeface="Aptos" panose="020B0004020202020204" pitchFamily="34" charset="0"/>
                <a:cs typeface="Arial" panose="020B0604020202020204" pitchFamily="34" charset="0"/>
              </a:rPr>
              <a:t>For intent to eat, Wild Alaska Pollock is 9 percentage points behind Cod and 7 percentage points behind Tilapia. Last year we were 10 percentage points and 11 percentage points behind on each.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16123-9FD7-4A03-BDF0-F276D4044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349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MARY ELIZABETH</a:t>
            </a:r>
          </a:p>
        </p:txBody>
      </p:sp>
      <p:sp>
        <p:nvSpPr>
          <p:cNvPr id="4" name="Slide Number Placeholder 3"/>
          <p:cNvSpPr>
            <a:spLocks noGrp="1"/>
          </p:cNvSpPr>
          <p:nvPr>
            <p:ph type="sldNum" sz="quarter" idx="5"/>
          </p:nvPr>
        </p:nvSpPr>
        <p:spPr/>
        <p:txBody>
          <a:bodyPr/>
          <a:lstStyle/>
          <a:p>
            <a:fld id="{C5D9CDF2-5D95-461B-B85F-29B3E522AB27}" type="slidenum">
              <a:rPr lang="en-US" smtClean="0"/>
              <a:t>7</a:t>
            </a:fld>
            <a:endParaRPr lang="en-US"/>
          </a:p>
        </p:txBody>
      </p:sp>
    </p:spTree>
    <p:extLst>
      <p:ext uri="{BB962C8B-B14F-4D97-AF65-F5344CB8AC3E}">
        <p14:creationId xmlns:p14="http://schemas.microsoft.com/office/powerpoint/2010/main" val="1796934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MARY ELIZABETH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mn-lt"/>
                <a:cs typeface="+mn-lt"/>
              </a:rPr>
              <a:t>Origin story is one of the key attributes the Wild Alaska Pollock industry has worked to communicate. It’s in the name itself (“wild Alaska”)! Particularly this year, GAPP supported a significant policy change as the Biden administration closed a loophole that previously allowed lower-quality Russian-harvested seafood to reach U.S. consumers, safeguarding demand for domestically sourced seafood.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mn-lt"/>
                <a:cs typeface="+mn-lt"/>
              </a:rPr>
              <a:t>We continue to see the importance of this work in the consumer data. Likelihood to purchase fish from the United States continues to be significantly higher than other countries. We also see that fish eaters think it’s important that the fish they purchase be a product of the U.S. and for a third of fish eaters, it’s important that their fish be a product of Alaska specifically.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16123-9FD7-4A03-BDF0-F276D4044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100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MARY ELIZABETH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Similarly, the industry has emphasized the unique sustainability story of Wild Alaska Pollock over the last few years and this remains a priority among fish eaters.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a:effectLst/>
                <a:latin typeface="Arial" panose="020B0604020202020204" pitchFamily="34" charset="0"/>
              </a:rPr>
              <a:t>Two-thirds of fish eaters say sustainability is important when purchasing or ordering fish. But we know sustainability can mean a lot of different things to different people. For fish eaters, it means being safe for the ocean, ensuring supply for future generations, wild-caught and fishery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a:effectLst/>
                <a:latin typeface="Arial" panose="020B0604020202020204" pitchFamily="34" charset="0"/>
              </a:rPr>
              <a:t>Wild Caught continues to be a term that works really hard for us. It not only refers to the origin of the fish, but consumers think this term indicates sustainability as well. Through advanced statistical analysis we were able to see that it’s not only important to consumes, but it’s a statistical driver of purchase intent.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16123-9FD7-4A03-BDF0-F276D4044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875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MARY ELIZABETH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We also tested some messaging this year which reinforced the impact that sustainability has on consumers when it comes to fish purchases.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Our message about sustainability [READ MESSAGE] drove the highest ratings for believability and having a positive impact on perceptions of Wild Alaska Pollock fishermen. Leading us to believe that sustainable management messaging helps fish eaters feel good about Wild Alaska Pollock. </a:t>
            </a:r>
          </a:p>
          <a:p>
            <a:endParaRPr lang="en-US" b="1" i="0"/>
          </a:p>
          <a:p>
            <a:r>
              <a:rPr lang="en-US" b="0" i="0"/>
              <a:t>But then how do we drive them further down the funnel to purchase?</a:t>
            </a:r>
            <a:endParaRPr lang="en-US" b="0" i="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16123-9FD7-4A03-BDF0-F276D4044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0047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E45E-BCD4-31DC-F102-30D951BC34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B7942B-8BBE-4285-25FE-2BDA239D98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9A17F4-038E-6FBB-F34F-FB63FD61DADC}"/>
              </a:ext>
            </a:extLst>
          </p:cNvPr>
          <p:cNvSpPr>
            <a:spLocks noGrp="1"/>
          </p:cNvSpPr>
          <p:nvPr>
            <p:ph type="dt" sz="half" idx="10"/>
          </p:nvPr>
        </p:nvSpPr>
        <p:spPr/>
        <p:txBody>
          <a:bodyPr/>
          <a:lstStyle/>
          <a:p>
            <a:fld id="{AB482AEF-26BE-4428-9DB9-7400760EFAFA}" type="datetimeFigureOut">
              <a:rPr lang="en-US" smtClean="0"/>
              <a:t>10/11/2024</a:t>
            </a:fld>
            <a:endParaRPr lang="en-US"/>
          </a:p>
        </p:txBody>
      </p:sp>
      <p:sp>
        <p:nvSpPr>
          <p:cNvPr id="5" name="Footer Placeholder 4">
            <a:extLst>
              <a:ext uri="{FF2B5EF4-FFF2-40B4-BE49-F238E27FC236}">
                <a16:creationId xmlns:a16="http://schemas.microsoft.com/office/drawing/2014/main" id="{FA84ADE5-E460-30A9-C695-5DFDF4821E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740F2-0858-0A63-4260-05653803E618}"/>
              </a:ext>
            </a:extLst>
          </p:cNvPr>
          <p:cNvSpPr>
            <a:spLocks noGrp="1"/>
          </p:cNvSpPr>
          <p:nvPr>
            <p:ph type="sldNum" sz="quarter" idx="12"/>
          </p:nvPr>
        </p:nvSpPr>
        <p:spPr/>
        <p:txBody>
          <a:bodyPr/>
          <a:lstStyle/>
          <a:p>
            <a:fld id="{FA7E8ED1-7C6C-4F2C-8C92-388428D25548}" type="slidenum">
              <a:rPr lang="en-US" smtClean="0"/>
              <a:t>‹#›</a:t>
            </a:fld>
            <a:endParaRPr lang="en-US"/>
          </a:p>
        </p:txBody>
      </p:sp>
      <p:pic>
        <p:nvPicPr>
          <p:cNvPr id="8" name="Picture 7">
            <a:extLst>
              <a:ext uri="{FF2B5EF4-FFF2-40B4-BE49-F238E27FC236}">
                <a16:creationId xmlns:a16="http://schemas.microsoft.com/office/drawing/2014/main" id="{A5058906-E3C7-3F76-7FA3-5F018A96DB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9631" cy="6858000"/>
          </a:xfrm>
          <a:prstGeom prst="rect">
            <a:avLst/>
          </a:prstGeom>
        </p:spPr>
      </p:pic>
    </p:spTree>
    <p:extLst>
      <p:ext uri="{BB962C8B-B14F-4D97-AF65-F5344CB8AC3E}">
        <p14:creationId xmlns:p14="http://schemas.microsoft.com/office/powerpoint/2010/main" val="1881284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D512D6-F424-78B5-4018-20DAC84573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1">
            <a:extLst>
              <a:ext uri="{FF2B5EF4-FFF2-40B4-BE49-F238E27FC236}">
                <a16:creationId xmlns:a16="http://schemas.microsoft.com/office/drawing/2014/main" id="{E602E784-63F1-AFB5-6569-90EB9959C752}"/>
              </a:ext>
            </a:extLst>
          </p:cNvPr>
          <p:cNvSpPr>
            <a:spLocks noGrp="1"/>
          </p:cNvSpPr>
          <p:nvPr>
            <p:ph type="title"/>
          </p:nvPr>
        </p:nvSpPr>
        <p:spPr>
          <a:xfrm>
            <a:off x="838199" y="365125"/>
            <a:ext cx="11096625" cy="1325563"/>
          </a:xfrm>
        </p:spPr>
        <p:txBody>
          <a:bodyPr anchor="t">
            <a:normAutofit/>
          </a:bodyPr>
          <a:lstStyle>
            <a:lvl1pPr>
              <a:defRPr sz="3200"/>
            </a:lvl1pPr>
          </a:lstStyle>
          <a:p>
            <a:r>
              <a:rPr lang="en-US"/>
              <a:t>Click to edit Master title style</a:t>
            </a:r>
          </a:p>
        </p:txBody>
      </p:sp>
      <p:sp>
        <p:nvSpPr>
          <p:cNvPr id="5" name="Slide Number Placeholder 4">
            <a:extLst>
              <a:ext uri="{FF2B5EF4-FFF2-40B4-BE49-F238E27FC236}">
                <a16:creationId xmlns:a16="http://schemas.microsoft.com/office/drawing/2014/main" id="{6F49221C-6A8F-77BA-8AF0-F319272F5C8A}"/>
              </a:ext>
            </a:extLst>
          </p:cNvPr>
          <p:cNvSpPr>
            <a:spLocks noGrp="1"/>
          </p:cNvSpPr>
          <p:nvPr>
            <p:ph type="sldNum" sz="quarter" idx="12"/>
          </p:nvPr>
        </p:nvSpPr>
        <p:spPr>
          <a:xfrm>
            <a:off x="8535783" y="6397915"/>
            <a:ext cx="2743200" cy="365125"/>
          </a:xfrm>
        </p:spPr>
        <p:txBody>
          <a:bodyPr/>
          <a:lstStyle/>
          <a:p>
            <a:fld id="{FA7E8ED1-7C6C-4F2C-8C92-388428D25548}" type="slidenum">
              <a:rPr lang="en-US" smtClean="0"/>
              <a:t>‹#›</a:t>
            </a:fld>
            <a:endParaRPr lang="en-US"/>
          </a:p>
        </p:txBody>
      </p:sp>
    </p:spTree>
    <p:extLst>
      <p:ext uri="{BB962C8B-B14F-4D97-AF65-F5344CB8AC3E}">
        <p14:creationId xmlns:p14="http://schemas.microsoft.com/office/powerpoint/2010/main" val="2777555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1AF5CA-0835-000D-D72B-BB92959B2A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Slide Number Placeholder 4">
            <a:extLst>
              <a:ext uri="{FF2B5EF4-FFF2-40B4-BE49-F238E27FC236}">
                <a16:creationId xmlns:a16="http://schemas.microsoft.com/office/drawing/2014/main" id="{6F49221C-6A8F-77BA-8AF0-F319272F5C8A}"/>
              </a:ext>
            </a:extLst>
          </p:cNvPr>
          <p:cNvSpPr>
            <a:spLocks noGrp="1"/>
          </p:cNvSpPr>
          <p:nvPr>
            <p:ph type="sldNum" sz="quarter" idx="12"/>
          </p:nvPr>
        </p:nvSpPr>
        <p:spPr>
          <a:xfrm>
            <a:off x="8535783" y="6397915"/>
            <a:ext cx="2743200" cy="365125"/>
          </a:xfrm>
        </p:spPr>
        <p:txBody>
          <a:bodyPr/>
          <a:lstStyle/>
          <a:p>
            <a:fld id="{FA7E8ED1-7C6C-4F2C-8C92-388428D25548}" type="slidenum">
              <a:rPr lang="en-US" smtClean="0"/>
              <a:t>‹#›</a:t>
            </a:fld>
            <a:endParaRPr lang="en-US"/>
          </a:p>
        </p:txBody>
      </p:sp>
      <p:sp>
        <p:nvSpPr>
          <p:cNvPr id="7" name="Title 1">
            <a:extLst>
              <a:ext uri="{FF2B5EF4-FFF2-40B4-BE49-F238E27FC236}">
                <a16:creationId xmlns:a16="http://schemas.microsoft.com/office/drawing/2014/main" id="{C4E774A6-C579-4D64-B300-B885D8AC8F84}"/>
              </a:ext>
            </a:extLst>
          </p:cNvPr>
          <p:cNvSpPr>
            <a:spLocks noGrp="1"/>
          </p:cNvSpPr>
          <p:nvPr>
            <p:ph type="title"/>
          </p:nvPr>
        </p:nvSpPr>
        <p:spPr>
          <a:xfrm>
            <a:off x="838200" y="365125"/>
            <a:ext cx="10515600" cy="1325563"/>
          </a:xfrm>
        </p:spPr>
        <p:txBody>
          <a:bodyPr anchor="t">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950776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5ABF90-95DE-2E68-277B-DB9176B7C6DB}"/>
              </a:ext>
            </a:extLst>
          </p:cNvPr>
          <p:cNvSpPr>
            <a:spLocks noGrp="1"/>
          </p:cNvSpPr>
          <p:nvPr>
            <p:ph type="sldNum" sz="quarter" idx="12"/>
          </p:nvPr>
        </p:nvSpPr>
        <p:spPr>
          <a:xfrm>
            <a:off x="8519157" y="6389602"/>
            <a:ext cx="2743200" cy="365125"/>
          </a:xfrm>
        </p:spPr>
        <p:txBody>
          <a:bodyPr/>
          <a:lstStyle/>
          <a:p>
            <a:fld id="{FA7E8ED1-7C6C-4F2C-8C92-388428D25548}" type="slidenum">
              <a:rPr lang="en-US" smtClean="0"/>
              <a:t>‹#›</a:t>
            </a:fld>
            <a:endParaRPr lang="en-US"/>
          </a:p>
        </p:txBody>
      </p:sp>
      <p:sp>
        <p:nvSpPr>
          <p:cNvPr id="2" name="TextBox 1">
            <a:extLst>
              <a:ext uri="{FF2B5EF4-FFF2-40B4-BE49-F238E27FC236}">
                <a16:creationId xmlns:a16="http://schemas.microsoft.com/office/drawing/2014/main" id="{9ECFE87D-BBF5-E6DE-836D-082B84F536E7}"/>
              </a:ext>
            </a:extLst>
          </p:cNvPr>
          <p:cNvSpPr txBox="1"/>
          <p:nvPr userDrawn="1"/>
        </p:nvSpPr>
        <p:spPr>
          <a:xfrm>
            <a:off x="627962" y="649994"/>
            <a:ext cx="5960125" cy="769441"/>
          </a:xfrm>
          <a:prstGeom prst="rect">
            <a:avLst/>
          </a:prstGeom>
          <a:noFill/>
        </p:spPr>
        <p:txBody>
          <a:bodyPr wrap="square" rtlCol="0">
            <a:spAutoFit/>
          </a:bodyPr>
          <a:lstStyle/>
          <a:p>
            <a:r>
              <a:rPr lang="en-US" sz="4400">
                <a:solidFill>
                  <a:schemeClr val="bg1"/>
                </a:solidFill>
                <a:latin typeface="Arial Black" panose="020B0A04020102020204" pitchFamily="34" charset="0"/>
              </a:rPr>
              <a:t>Title Space</a:t>
            </a:r>
          </a:p>
        </p:txBody>
      </p:sp>
      <p:pic>
        <p:nvPicPr>
          <p:cNvPr id="5" name="Picture 4">
            <a:extLst>
              <a:ext uri="{FF2B5EF4-FFF2-40B4-BE49-F238E27FC236}">
                <a16:creationId xmlns:a16="http://schemas.microsoft.com/office/drawing/2014/main" id="{DAC6B22B-1F63-695D-1A7A-E8392AF903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145FE34E-8773-1BA6-2D3B-1309BECF23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98680" y="161008"/>
            <a:ext cx="977971" cy="977971"/>
          </a:xfrm>
          <a:prstGeom prst="rect">
            <a:avLst/>
          </a:prstGeom>
        </p:spPr>
      </p:pic>
      <p:sp>
        <p:nvSpPr>
          <p:cNvPr id="9" name="Title 8">
            <a:extLst>
              <a:ext uri="{FF2B5EF4-FFF2-40B4-BE49-F238E27FC236}">
                <a16:creationId xmlns:a16="http://schemas.microsoft.com/office/drawing/2014/main" id="{61269522-D502-CC0E-01CA-9F51CEF2496F}"/>
              </a:ext>
            </a:extLst>
          </p:cNvPr>
          <p:cNvSpPr>
            <a:spLocks noGrp="1"/>
          </p:cNvSpPr>
          <p:nvPr>
            <p:ph type="title" hasCustomPrompt="1"/>
          </p:nvPr>
        </p:nvSpPr>
        <p:spPr>
          <a:xfrm>
            <a:off x="757358" y="407190"/>
            <a:ext cx="10515600" cy="1325563"/>
          </a:xfrm>
        </p:spPr>
        <p:txBody>
          <a:bodyPr/>
          <a:lstStyle>
            <a:lvl1pPr>
              <a:defRPr>
                <a:solidFill>
                  <a:schemeClr val="bg1"/>
                </a:solidFill>
                <a:latin typeface="+mj-lt"/>
              </a:defRPr>
            </a:lvl1pPr>
          </a:lstStyle>
          <a:p>
            <a:r>
              <a:rPr lang="en-US"/>
              <a:t>Title Space</a:t>
            </a:r>
          </a:p>
        </p:txBody>
      </p:sp>
    </p:spTree>
    <p:extLst>
      <p:ext uri="{BB962C8B-B14F-4D97-AF65-F5344CB8AC3E}">
        <p14:creationId xmlns:p14="http://schemas.microsoft.com/office/powerpoint/2010/main" val="495430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96A4D4-2C41-D009-7F0C-E1455D30E2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1">
            <a:extLst>
              <a:ext uri="{FF2B5EF4-FFF2-40B4-BE49-F238E27FC236}">
                <a16:creationId xmlns:a16="http://schemas.microsoft.com/office/drawing/2014/main" id="{2FEBCE36-368E-212B-3148-13E5AEF896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24BE96-67BC-6BCB-5151-1E4424E9FBA5}"/>
              </a:ext>
            </a:extLst>
          </p:cNvPr>
          <p:cNvSpPr>
            <a:spLocks noGrp="1"/>
          </p:cNvSpPr>
          <p:nvPr>
            <p:ph idx="1"/>
          </p:nvPr>
        </p:nvSpPr>
        <p:spPr>
          <a:xfrm>
            <a:off x="6095999" y="1015971"/>
            <a:ext cx="4472249" cy="4324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DD2266-0ACA-C0E2-1DA1-FC88E8634E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7F2EFA7-D9EC-2071-E9A6-1786927E42C9}"/>
              </a:ext>
            </a:extLst>
          </p:cNvPr>
          <p:cNvSpPr>
            <a:spLocks noGrp="1"/>
          </p:cNvSpPr>
          <p:nvPr>
            <p:ph type="sldNum" sz="quarter" idx="12"/>
          </p:nvPr>
        </p:nvSpPr>
        <p:spPr>
          <a:xfrm>
            <a:off x="8427719" y="6389602"/>
            <a:ext cx="2743200" cy="365125"/>
          </a:xfrm>
        </p:spPr>
        <p:txBody>
          <a:bodyPr/>
          <a:lstStyle/>
          <a:p>
            <a:fld id="{FA7E8ED1-7C6C-4F2C-8C92-388428D25548}" type="slidenum">
              <a:rPr lang="en-US" smtClean="0"/>
              <a:t>‹#›</a:t>
            </a:fld>
            <a:endParaRPr lang="en-US"/>
          </a:p>
        </p:txBody>
      </p:sp>
    </p:spTree>
    <p:extLst>
      <p:ext uri="{BB962C8B-B14F-4D97-AF65-F5344CB8AC3E}">
        <p14:creationId xmlns:p14="http://schemas.microsoft.com/office/powerpoint/2010/main" val="253254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57B77D-D79B-6F8E-DB28-A55E080B77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1">
            <a:extLst>
              <a:ext uri="{FF2B5EF4-FFF2-40B4-BE49-F238E27FC236}">
                <a16:creationId xmlns:a16="http://schemas.microsoft.com/office/drawing/2014/main" id="{50F91472-DFBE-0C3A-8688-3AF7E372C6A1}"/>
              </a:ext>
            </a:extLst>
          </p:cNvPr>
          <p:cNvSpPr>
            <a:spLocks noGrp="1"/>
          </p:cNvSpPr>
          <p:nvPr>
            <p:ph type="title"/>
          </p:nvPr>
        </p:nvSpPr>
        <p:spPr>
          <a:xfrm>
            <a:off x="839788" y="856210"/>
            <a:ext cx="3932237" cy="1201189"/>
          </a:xfrm>
        </p:spPr>
        <p:txBody>
          <a:bodyPr anchor="b">
            <a:normAutofit/>
          </a:bodyPr>
          <a:lstStyle>
            <a:lvl1pPr>
              <a:defRPr sz="2800">
                <a:solidFill>
                  <a:schemeClr val="tx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C3190CE-CC0E-32A4-E5AD-A17D76C24C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DEE576-D3A7-D7FD-278F-51466F3F2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0F35DB9-7CD0-3300-F3D8-5533E4ABDFD6}"/>
              </a:ext>
            </a:extLst>
          </p:cNvPr>
          <p:cNvSpPr>
            <a:spLocks noGrp="1"/>
          </p:cNvSpPr>
          <p:nvPr>
            <p:ph type="sldNum" sz="quarter" idx="12"/>
          </p:nvPr>
        </p:nvSpPr>
        <p:spPr>
          <a:xfrm>
            <a:off x="8494222" y="6422854"/>
            <a:ext cx="2743200" cy="365125"/>
          </a:xfrm>
        </p:spPr>
        <p:txBody>
          <a:bodyPr/>
          <a:lstStyle/>
          <a:p>
            <a:fld id="{FA7E8ED1-7C6C-4F2C-8C92-388428D25548}" type="slidenum">
              <a:rPr lang="en-US" smtClean="0"/>
              <a:t>‹#›</a:t>
            </a:fld>
            <a:endParaRPr lang="en-US"/>
          </a:p>
        </p:txBody>
      </p:sp>
    </p:spTree>
    <p:extLst>
      <p:ext uri="{BB962C8B-B14F-4D97-AF65-F5344CB8AC3E}">
        <p14:creationId xmlns:p14="http://schemas.microsoft.com/office/powerpoint/2010/main" val="1637536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F9C12-291E-D990-D0B2-A698825D21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0ABA7E-E106-52AA-DE8A-0F048B19C4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C9C97-D430-824F-860F-F7F6F656ED4C}"/>
              </a:ext>
            </a:extLst>
          </p:cNvPr>
          <p:cNvSpPr>
            <a:spLocks noGrp="1"/>
          </p:cNvSpPr>
          <p:nvPr>
            <p:ph type="dt" sz="half" idx="10"/>
          </p:nvPr>
        </p:nvSpPr>
        <p:spPr/>
        <p:txBody>
          <a:bodyPr/>
          <a:lstStyle/>
          <a:p>
            <a:fld id="{AB482AEF-26BE-4428-9DB9-7400760EFAFA}" type="datetimeFigureOut">
              <a:rPr lang="en-US" smtClean="0"/>
              <a:t>10/11/2024</a:t>
            </a:fld>
            <a:endParaRPr lang="en-US"/>
          </a:p>
        </p:txBody>
      </p:sp>
      <p:sp>
        <p:nvSpPr>
          <p:cNvPr id="5" name="Footer Placeholder 4">
            <a:extLst>
              <a:ext uri="{FF2B5EF4-FFF2-40B4-BE49-F238E27FC236}">
                <a16:creationId xmlns:a16="http://schemas.microsoft.com/office/drawing/2014/main" id="{DF02FB9A-15F3-0174-BA4F-195DE3A98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5C6B1-B6F3-90F6-88A8-635743199C02}"/>
              </a:ext>
            </a:extLst>
          </p:cNvPr>
          <p:cNvSpPr>
            <a:spLocks noGrp="1"/>
          </p:cNvSpPr>
          <p:nvPr>
            <p:ph type="sldNum" sz="quarter" idx="12"/>
          </p:nvPr>
        </p:nvSpPr>
        <p:spPr/>
        <p:txBody>
          <a:bodyPr/>
          <a:lstStyle/>
          <a:p>
            <a:fld id="{FA7E8ED1-7C6C-4F2C-8C92-388428D25548}" type="slidenum">
              <a:rPr lang="en-US" smtClean="0"/>
              <a:t>‹#›</a:t>
            </a:fld>
            <a:endParaRPr lang="en-US"/>
          </a:p>
        </p:txBody>
      </p:sp>
    </p:spTree>
    <p:extLst>
      <p:ext uri="{BB962C8B-B14F-4D97-AF65-F5344CB8AC3E}">
        <p14:creationId xmlns:p14="http://schemas.microsoft.com/office/powerpoint/2010/main" val="3263968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C168E3-DB37-2D89-13CC-12F0619FD1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4BD8F9-FC02-B0F6-E5EA-EB52A983DC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04C76A-BC3D-692F-8653-10491EF36C74}"/>
              </a:ext>
            </a:extLst>
          </p:cNvPr>
          <p:cNvSpPr>
            <a:spLocks noGrp="1"/>
          </p:cNvSpPr>
          <p:nvPr>
            <p:ph type="dt" sz="half" idx="10"/>
          </p:nvPr>
        </p:nvSpPr>
        <p:spPr/>
        <p:txBody>
          <a:bodyPr/>
          <a:lstStyle/>
          <a:p>
            <a:fld id="{AB482AEF-26BE-4428-9DB9-7400760EFAFA}" type="datetimeFigureOut">
              <a:rPr lang="en-US" smtClean="0"/>
              <a:t>10/11/2024</a:t>
            </a:fld>
            <a:endParaRPr lang="en-US"/>
          </a:p>
        </p:txBody>
      </p:sp>
      <p:sp>
        <p:nvSpPr>
          <p:cNvPr id="5" name="Footer Placeholder 4">
            <a:extLst>
              <a:ext uri="{FF2B5EF4-FFF2-40B4-BE49-F238E27FC236}">
                <a16:creationId xmlns:a16="http://schemas.microsoft.com/office/drawing/2014/main" id="{FE03C96E-3EE1-533C-B441-153A5C11E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20021-9FD9-3350-0D2F-AB49D3D97334}"/>
              </a:ext>
            </a:extLst>
          </p:cNvPr>
          <p:cNvSpPr>
            <a:spLocks noGrp="1"/>
          </p:cNvSpPr>
          <p:nvPr>
            <p:ph type="sldNum" sz="quarter" idx="12"/>
          </p:nvPr>
        </p:nvSpPr>
        <p:spPr/>
        <p:txBody>
          <a:bodyPr/>
          <a:lstStyle/>
          <a:p>
            <a:fld id="{FA7E8ED1-7C6C-4F2C-8C92-388428D25548}" type="slidenum">
              <a:rPr lang="en-US" smtClean="0"/>
              <a:t>‹#›</a:t>
            </a:fld>
            <a:endParaRPr lang="en-US"/>
          </a:p>
        </p:txBody>
      </p:sp>
    </p:spTree>
    <p:extLst>
      <p:ext uri="{BB962C8B-B14F-4D97-AF65-F5344CB8AC3E}">
        <p14:creationId xmlns:p14="http://schemas.microsoft.com/office/powerpoint/2010/main" val="2231716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5ABF90-95DE-2E68-277B-DB9176B7C6DB}"/>
              </a:ext>
            </a:extLst>
          </p:cNvPr>
          <p:cNvSpPr>
            <a:spLocks noGrp="1"/>
          </p:cNvSpPr>
          <p:nvPr>
            <p:ph type="sldNum" sz="quarter" idx="12"/>
          </p:nvPr>
        </p:nvSpPr>
        <p:spPr>
          <a:xfrm>
            <a:off x="8519157" y="6389602"/>
            <a:ext cx="2743200" cy="365125"/>
          </a:xfrm>
        </p:spPr>
        <p:txBody>
          <a:bodyPr/>
          <a:lstStyle/>
          <a:p>
            <a:fld id="{FA7E8ED1-7C6C-4F2C-8C92-388428D25548}" type="slidenum">
              <a:rPr lang="en-US" smtClean="0"/>
              <a:t>‹#›</a:t>
            </a:fld>
            <a:endParaRPr lang="en-US"/>
          </a:p>
        </p:txBody>
      </p:sp>
      <p:pic>
        <p:nvPicPr>
          <p:cNvPr id="7" name="Picture 6">
            <a:extLst>
              <a:ext uri="{FF2B5EF4-FFF2-40B4-BE49-F238E27FC236}">
                <a16:creationId xmlns:a16="http://schemas.microsoft.com/office/drawing/2014/main" id="{7861D7F7-778F-0CC0-470F-CC959A44B5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ECFE87D-BBF5-E6DE-836D-082B84F536E7}"/>
              </a:ext>
            </a:extLst>
          </p:cNvPr>
          <p:cNvSpPr txBox="1"/>
          <p:nvPr userDrawn="1"/>
        </p:nvSpPr>
        <p:spPr>
          <a:xfrm>
            <a:off x="627962" y="649994"/>
            <a:ext cx="5960125" cy="769441"/>
          </a:xfrm>
          <a:prstGeom prst="rect">
            <a:avLst/>
          </a:prstGeom>
          <a:noFill/>
        </p:spPr>
        <p:txBody>
          <a:bodyPr wrap="square" rtlCol="0">
            <a:spAutoFit/>
          </a:bodyPr>
          <a:lstStyle/>
          <a:p>
            <a:r>
              <a:rPr lang="en-US" sz="4400">
                <a:solidFill>
                  <a:schemeClr val="bg1"/>
                </a:solidFill>
                <a:latin typeface="Arial Black" panose="020B0A04020102020204" pitchFamily="34" charset="0"/>
              </a:rPr>
              <a:t>Title Space</a:t>
            </a:r>
          </a:p>
        </p:txBody>
      </p:sp>
    </p:spTree>
    <p:extLst>
      <p:ext uri="{BB962C8B-B14F-4D97-AF65-F5344CB8AC3E}">
        <p14:creationId xmlns:p14="http://schemas.microsoft.com/office/powerpoint/2010/main" val="956463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E45E-BCD4-31DC-F102-30D951BC34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B7942B-8BBE-4285-25FE-2BDA239D98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9A17F4-038E-6FBB-F34F-FB63FD61DADC}"/>
              </a:ext>
            </a:extLst>
          </p:cNvPr>
          <p:cNvSpPr>
            <a:spLocks noGrp="1"/>
          </p:cNvSpPr>
          <p:nvPr>
            <p:ph type="dt" sz="half" idx="10"/>
          </p:nvPr>
        </p:nvSpPr>
        <p:spPr/>
        <p:txBody>
          <a:bodyPr/>
          <a:lstStyle/>
          <a:p>
            <a:fld id="{AB482AEF-26BE-4428-9DB9-7400760EFAFA}" type="datetimeFigureOut">
              <a:rPr lang="en-US" smtClean="0"/>
              <a:t>10/11/2024</a:t>
            </a:fld>
            <a:endParaRPr lang="en-US"/>
          </a:p>
        </p:txBody>
      </p:sp>
      <p:sp>
        <p:nvSpPr>
          <p:cNvPr id="5" name="Footer Placeholder 4">
            <a:extLst>
              <a:ext uri="{FF2B5EF4-FFF2-40B4-BE49-F238E27FC236}">
                <a16:creationId xmlns:a16="http://schemas.microsoft.com/office/drawing/2014/main" id="{FA84ADE5-E460-30A9-C695-5DFDF4821E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740F2-0858-0A63-4260-05653803E618}"/>
              </a:ext>
            </a:extLst>
          </p:cNvPr>
          <p:cNvSpPr>
            <a:spLocks noGrp="1"/>
          </p:cNvSpPr>
          <p:nvPr>
            <p:ph type="sldNum" sz="quarter" idx="12"/>
          </p:nvPr>
        </p:nvSpPr>
        <p:spPr/>
        <p:txBody>
          <a:bodyPr/>
          <a:lstStyle/>
          <a:p>
            <a:fld id="{FA7E8ED1-7C6C-4F2C-8C92-388428D25548}" type="slidenum">
              <a:rPr lang="en-US" smtClean="0"/>
              <a:t>‹#›</a:t>
            </a:fld>
            <a:endParaRPr lang="en-US"/>
          </a:p>
        </p:txBody>
      </p:sp>
      <p:pic>
        <p:nvPicPr>
          <p:cNvPr id="8" name="Picture 7">
            <a:extLst>
              <a:ext uri="{FF2B5EF4-FFF2-40B4-BE49-F238E27FC236}">
                <a16:creationId xmlns:a16="http://schemas.microsoft.com/office/drawing/2014/main" id="{A5058906-E3C7-3F76-7FA3-5F018A96DB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9631" cy="6858000"/>
          </a:xfrm>
          <a:prstGeom prst="rect">
            <a:avLst/>
          </a:prstGeom>
        </p:spPr>
      </p:pic>
      <p:sp>
        <p:nvSpPr>
          <p:cNvPr id="7" name="Rectangle 6">
            <a:extLst>
              <a:ext uri="{FF2B5EF4-FFF2-40B4-BE49-F238E27FC236}">
                <a16:creationId xmlns:a16="http://schemas.microsoft.com/office/drawing/2014/main" id="{A0F7C835-D52C-47DF-BBA8-FFACE27529BC}"/>
              </a:ext>
            </a:extLst>
          </p:cNvPr>
          <p:cNvSpPr/>
          <p:nvPr userDrawn="1"/>
        </p:nvSpPr>
        <p:spPr>
          <a:xfrm>
            <a:off x="666750" y="600075"/>
            <a:ext cx="8429625" cy="5057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E940651-AF49-45B5-9753-2B83D69941AE}"/>
              </a:ext>
            </a:extLst>
          </p:cNvPr>
          <p:cNvPicPr>
            <a:picLocks noChangeAspect="1"/>
          </p:cNvPicPr>
          <p:nvPr userDrawn="1"/>
        </p:nvPicPr>
        <p:blipFill>
          <a:blip r:embed="rId3"/>
          <a:stretch>
            <a:fillRect/>
          </a:stretch>
        </p:blipFill>
        <p:spPr>
          <a:xfrm>
            <a:off x="5181600" y="3124200"/>
            <a:ext cx="3914775" cy="2559661"/>
          </a:xfrm>
          <a:prstGeom prst="rect">
            <a:avLst/>
          </a:prstGeom>
        </p:spPr>
      </p:pic>
    </p:spTree>
    <p:extLst>
      <p:ext uri="{BB962C8B-B14F-4D97-AF65-F5344CB8AC3E}">
        <p14:creationId xmlns:p14="http://schemas.microsoft.com/office/powerpoint/2010/main" val="154195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AA34D9-3EDC-C9CC-71BF-BC2045AE41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1">
            <a:extLst>
              <a:ext uri="{FF2B5EF4-FFF2-40B4-BE49-F238E27FC236}">
                <a16:creationId xmlns:a16="http://schemas.microsoft.com/office/drawing/2014/main" id="{9C6EA808-7DE9-5F3F-EECC-12457F1506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0AE9EF-6720-0DF3-E23B-81730E8A34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5A1E5304-1AE0-9B2C-4519-C95AF2722721}"/>
              </a:ext>
            </a:extLst>
          </p:cNvPr>
          <p:cNvSpPr>
            <a:spLocks noGrp="1"/>
          </p:cNvSpPr>
          <p:nvPr>
            <p:ph type="sldNum" sz="quarter" idx="12"/>
          </p:nvPr>
        </p:nvSpPr>
        <p:spPr>
          <a:xfrm>
            <a:off x="8610600" y="6439480"/>
            <a:ext cx="2743200" cy="365125"/>
          </a:xfrm>
        </p:spPr>
        <p:txBody>
          <a:bodyPr/>
          <a:lstStyle/>
          <a:p>
            <a:fld id="{FA7E8ED1-7C6C-4F2C-8C92-388428D25548}" type="slidenum">
              <a:rPr lang="en-US" smtClean="0"/>
              <a:t>‹#›</a:t>
            </a:fld>
            <a:endParaRPr lang="en-US"/>
          </a:p>
        </p:txBody>
      </p:sp>
    </p:spTree>
    <p:extLst>
      <p:ext uri="{BB962C8B-B14F-4D97-AF65-F5344CB8AC3E}">
        <p14:creationId xmlns:p14="http://schemas.microsoft.com/office/powerpoint/2010/main" val="2369994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1EA7C1D-44F3-1650-7BAA-BB78A17487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5A1E5304-1AE0-9B2C-4519-C95AF2722721}"/>
              </a:ext>
            </a:extLst>
          </p:cNvPr>
          <p:cNvSpPr>
            <a:spLocks noGrp="1"/>
          </p:cNvSpPr>
          <p:nvPr>
            <p:ph type="sldNum" sz="quarter" idx="12"/>
          </p:nvPr>
        </p:nvSpPr>
        <p:spPr>
          <a:xfrm>
            <a:off x="8610600" y="6439480"/>
            <a:ext cx="2743200" cy="365125"/>
          </a:xfrm>
        </p:spPr>
        <p:txBody>
          <a:bodyPr/>
          <a:lstStyle/>
          <a:p>
            <a:fld id="{FA7E8ED1-7C6C-4F2C-8C92-388428D25548}" type="slidenum">
              <a:rPr lang="en-US" smtClean="0"/>
              <a:t>‹#›</a:t>
            </a:fld>
            <a:endParaRPr lang="en-US"/>
          </a:p>
        </p:txBody>
      </p:sp>
      <p:sp>
        <p:nvSpPr>
          <p:cNvPr id="7" name="Title 1">
            <a:extLst>
              <a:ext uri="{FF2B5EF4-FFF2-40B4-BE49-F238E27FC236}">
                <a16:creationId xmlns:a16="http://schemas.microsoft.com/office/drawing/2014/main" id="{2C31C9D1-3F36-4C81-B05A-7FAAF3BAB9BE}"/>
              </a:ext>
            </a:extLst>
          </p:cNvPr>
          <p:cNvSpPr>
            <a:spLocks noGrp="1"/>
          </p:cNvSpPr>
          <p:nvPr>
            <p:ph type="title"/>
          </p:nvPr>
        </p:nvSpPr>
        <p:spPr>
          <a:xfrm>
            <a:off x="330201" y="951722"/>
            <a:ext cx="11366499" cy="1325563"/>
          </a:xfrm>
        </p:spPr>
        <p:txBody>
          <a:bodyPr anchor="t">
            <a:normAutofit/>
          </a:bodyPr>
          <a:lstStyle>
            <a:lvl1pPr>
              <a:defRPr sz="3200">
                <a:solidFill>
                  <a:srgbClr val="000006"/>
                </a:solidFill>
                <a:latin typeface="Arial" panose="020B0604020202020204" pitchFamily="34" charset="0"/>
                <a:cs typeface="Arial" panose="020B0604020202020204" pitchFamily="34" charset="0"/>
              </a:defRPr>
            </a:lvl1pPr>
          </a:lstStyle>
          <a:p>
            <a:r>
              <a:rPr lang="en-US"/>
              <a:t>Click to edit Master title style</a:t>
            </a:r>
          </a:p>
        </p:txBody>
      </p:sp>
      <p:pic>
        <p:nvPicPr>
          <p:cNvPr id="15" name="Picture 14">
            <a:extLst>
              <a:ext uri="{FF2B5EF4-FFF2-40B4-BE49-F238E27FC236}">
                <a16:creationId xmlns:a16="http://schemas.microsoft.com/office/drawing/2014/main" id="{138F59B2-F499-8ED8-5858-EA0F77A86B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028" y="105531"/>
            <a:ext cx="629576" cy="629576"/>
          </a:xfrm>
          <a:prstGeom prst="rect">
            <a:avLst/>
          </a:prstGeom>
        </p:spPr>
      </p:pic>
    </p:spTree>
    <p:extLst>
      <p:ext uri="{BB962C8B-B14F-4D97-AF65-F5344CB8AC3E}">
        <p14:creationId xmlns:p14="http://schemas.microsoft.com/office/powerpoint/2010/main" val="3494768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A1E5304-1AE0-9B2C-4519-C95AF2722721}"/>
              </a:ext>
            </a:extLst>
          </p:cNvPr>
          <p:cNvSpPr>
            <a:spLocks noGrp="1"/>
          </p:cNvSpPr>
          <p:nvPr>
            <p:ph type="sldNum" sz="quarter" idx="12"/>
          </p:nvPr>
        </p:nvSpPr>
        <p:spPr>
          <a:xfrm>
            <a:off x="8610600" y="6439480"/>
            <a:ext cx="2743200" cy="365125"/>
          </a:xfrm>
        </p:spPr>
        <p:txBody>
          <a:bodyPr/>
          <a:lstStyle/>
          <a:p>
            <a:fld id="{FA7E8ED1-7C6C-4F2C-8C92-388428D25548}" type="slidenum">
              <a:rPr lang="en-US" smtClean="0"/>
              <a:t>‹#›</a:t>
            </a:fld>
            <a:endParaRPr lang="en-US"/>
          </a:p>
        </p:txBody>
      </p:sp>
      <p:sp>
        <p:nvSpPr>
          <p:cNvPr id="14" name="Arrow: Pentagon 13">
            <a:extLst>
              <a:ext uri="{FF2B5EF4-FFF2-40B4-BE49-F238E27FC236}">
                <a16:creationId xmlns:a16="http://schemas.microsoft.com/office/drawing/2014/main" id="{2C529764-ABEE-4208-8176-92CA04D47B38}"/>
              </a:ext>
            </a:extLst>
          </p:cNvPr>
          <p:cNvSpPr/>
          <p:nvPr userDrawn="1"/>
        </p:nvSpPr>
        <p:spPr>
          <a:xfrm rot="5400000">
            <a:off x="6006388" y="651081"/>
            <a:ext cx="6804607" cy="5566612"/>
          </a:xfrm>
          <a:prstGeom prst="homePlate">
            <a:avLst>
              <a:gd name="adj" fmla="val 25333"/>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Pentagon 14">
            <a:extLst>
              <a:ext uri="{FF2B5EF4-FFF2-40B4-BE49-F238E27FC236}">
                <a16:creationId xmlns:a16="http://schemas.microsoft.com/office/drawing/2014/main" id="{AFE331EF-5FF6-4E94-8164-3461354DAEE4}"/>
              </a:ext>
            </a:extLst>
          </p:cNvPr>
          <p:cNvSpPr/>
          <p:nvPr userDrawn="1"/>
        </p:nvSpPr>
        <p:spPr>
          <a:xfrm rot="5400000">
            <a:off x="6448919" y="681786"/>
            <a:ext cx="5919539" cy="5566612"/>
          </a:xfrm>
          <a:prstGeom prst="homePlate">
            <a:avLst>
              <a:gd name="adj" fmla="val 25333"/>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Pentagon 15">
            <a:extLst>
              <a:ext uri="{FF2B5EF4-FFF2-40B4-BE49-F238E27FC236}">
                <a16:creationId xmlns:a16="http://schemas.microsoft.com/office/drawing/2014/main" id="{3FCA5DC9-78AE-4296-84FB-E5DBA6A3E8BA}"/>
              </a:ext>
            </a:extLst>
          </p:cNvPr>
          <p:cNvSpPr/>
          <p:nvPr userDrawn="1"/>
        </p:nvSpPr>
        <p:spPr>
          <a:xfrm rot="5400000">
            <a:off x="6304541" y="320842"/>
            <a:ext cx="6208300" cy="5566612"/>
          </a:xfrm>
          <a:prstGeom prst="homePlate">
            <a:avLst>
              <a:gd name="adj" fmla="val 25333"/>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F16A839-6D67-966B-D3C4-1E45D46DB9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525C843-C5A5-F23D-A8CD-1FC05D06A7C2}"/>
              </a:ext>
            </a:extLst>
          </p:cNvPr>
          <p:cNvSpPr/>
          <p:nvPr userDrawn="1"/>
        </p:nvSpPr>
        <p:spPr>
          <a:xfrm>
            <a:off x="0" y="0"/>
            <a:ext cx="602757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5" name="Title 4">
            <a:extLst>
              <a:ext uri="{FF2B5EF4-FFF2-40B4-BE49-F238E27FC236}">
                <a16:creationId xmlns:a16="http://schemas.microsoft.com/office/drawing/2014/main" id="{DF9F7884-CA3E-0295-D422-BC9CE093D7D6}"/>
              </a:ext>
            </a:extLst>
          </p:cNvPr>
          <p:cNvSpPr>
            <a:spLocks noGrp="1"/>
          </p:cNvSpPr>
          <p:nvPr>
            <p:ph type="title"/>
          </p:nvPr>
        </p:nvSpPr>
        <p:spPr>
          <a:xfrm>
            <a:off x="510396" y="261608"/>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97528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2B9C93B1-9957-4951-A24F-74C011E4BB4E}"/>
              </a:ext>
            </a:extLst>
          </p:cNvPr>
          <p:cNvSpPr/>
          <p:nvPr userDrawn="1"/>
        </p:nvSpPr>
        <p:spPr>
          <a:xfrm rot="5400000">
            <a:off x="-619000" y="651081"/>
            <a:ext cx="6804607" cy="5566612"/>
          </a:xfrm>
          <a:prstGeom prst="homePlate">
            <a:avLst>
              <a:gd name="adj" fmla="val 25333"/>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Pentagon 9">
            <a:extLst>
              <a:ext uri="{FF2B5EF4-FFF2-40B4-BE49-F238E27FC236}">
                <a16:creationId xmlns:a16="http://schemas.microsoft.com/office/drawing/2014/main" id="{38A77965-F5C5-41B2-A9BD-EC41C34B6AAA}"/>
              </a:ext>
            </a:extLst>
          </p:cNvPr>
          <p:cNvSpPr/>
          <p:nvPr userDrawn="1"/>
        </p:nvSpPr>
        <p:spPr>
          <a:xfrm rot="5400000">
            <a:off x="-176469" y="681786"/>
            <a:ext cx="5919539" cy="5566612"/>
          </a:xfrm>
          <a:prstGeom prst="homePlate">
            <a:avLst>
              <a:gd name="adj" fmla="val 25333"/>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9F5C46D5-33E0-4BDA-9E65-F4698B676BC0}"/>
              </a:ext>
            </a:extLst>
          </p:cNvPr>
          <p:cNvSpPr/>
          <p:nvPr userDrawn="1"/>
        </p:nvSpPr>
        <p:spPr>
          <a:xfrm rot="5400000">
            <a:off x="-320847" y="320842"/>
            <a:ext cx="6208300" cy="5566612"/>
          </a:xfrm>
          <a:prstGeom prst="homePlate">
            <a:avLst>
              <a:gd name="adj" fmla="val 25333"/>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A1E5304-1AE0-9B2C-4519-C95AF2722721}"/>
              </a:ext>
            </a:extLst>
          </p:cNvPr>
          <p:cNvSpPr>
            <a:spLocks noGrp="1"/>
          </p:cNvSpPr>
          <p:nvPr>
            <p:ph type="sldNum" sz="quarter" idx="12"/>
          </p:nvPr>
        </p:nvSpPr>
        <p:spPr>
          <a:xfrm>
            <a:off x="8610600" y="6439480"/>
            <a:ext cx="2743200" cy="365125"/>
          </a:xfrm>
        </p:spPr>
        <p:txBody>
          <a:bodyPr/>
          <a:lstStyle/>
          <a:p>
            <a:fld id="{FA7E8ED1-7C6C-4F2C-8C92-388428D25548}" type="slidenum">
              <a:rPr lang="en-US" smtClean="0"/>
              <a:t>‹#›</a:t>
            </a:fld>
            <a:endParaRPr lang="en-US"/>
          </a:p>
        </p:txBody>
      </p:sp>
      <p:pic>
        <p:nvPicPr>
          <p:cNvPr id="3" name="Picture 2">
            <a:extLst>
              <a:ext uri="{FF2B5EF4-FFF2-40B4-BE49-F238E27FC236}">
                <a16:creationId xmlns:a16="http://schemas.microsoft.com/office/drawing/2014/main" id="{ABC755F2-0601-2FF2-B221-2EF42479E5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Top Corners Rounded 3">
            <a:extLst>
              <a:ext uri="{FF2B5EF4-FFF2-40B4-BE49-F238E27FC236}">
                <a16:creationId xmlns:a16="http://schemas.microsoft.com/office/drawing/2014/main" id="{B0A0D0CF-4A57-08A5-1A10-24B2DDDE4BB3}"/>
              </a:ext>
            </a:extLst>
          </p:cNvPr>
          <p:cNvSpPr/>
          <p:nvPr userDrawn="1"/>
        </p:nvSpPr>
        <p:spPr>
          <a:xfrm rot="10800000">
            <a:off x="5247861" y="-7"/>
            <a:ext cx="6023111" cy="6444867"/>
          </a:xfrm>
          <a:prstGeom prst="round2SameRect">
            <a:avLst>
              <a:gd name="adj1" fmla="val 2680"/>
              <a:gd name="adj2" fmla="val 0"/>
            </a:avLst>
          </a:prstGeom>
          <a:solidFill>
            <a:schemeClr val="bg1"/>
          </a:solidFill>
          <a:ln cap="rnd">
            <a:noFill/>
          </a:ln>
          <a:effectLst>
            <a:outerShdw blurRad="50800" dist="38100" dir="2700000" algn="tl"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92037B2-DE17-4F7E-498B-F809FC2887F5}"/>
              </a:ext>
            </a:extLst>
          </p:cNvPr>
          <p:cNvSpPr>
            <a:spLocks noGrp="1"/>
          </p:cNvSpPr>
          <p:nvPr>
            <p:ph type="title"/>
          </p:nvPr>
        </p:nvSpPr>
        <p:spPr>
          <a:xfrm>
            <a:off x="627963" y="347782"/>
            <a:ext cx="10515600" cy="1325563"/>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76514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3F668C3-84BE-C67F-1003-ABBAB1892ACD}"/>
              </a:ext>
            </a:extLst>
          </p:cNvPr>
          <p:cNvSpPr>
            <a:spLocks noGrp="1"/>
          </p:cNvSpPr>
          <p:nvPr>
            <p:ph type="sldNum" sz="quarter" idx="12"/>
          </p:nvPr>
        </p:nvSpPr>
        <p:spPr>
          <a:xfrm>
            <a:off x="8610600" y="6472727"/>
            <a:ext cx="2743200" cy="365125"/>
          </a:xfrm>
        </p:spPr>
        <p:txBody>
          <a:bodyPr/>
          <a:lstStyle/>
          <a:p>
            <a:fld id="{FA7E8ED1-7C6C-4F2C-8C92-388428D25548}" type="slidenum">
              <a:rPr lang="en-US" smtClean="0"/>
              <a:t>‹#›</a:t>
            </a:fld>
            <a:endParaRPr lang="en-US"/>
          </a:p>
        </p:txBody>
      </p:sp>
      <p:sp>
        <p:nvSpPr>
          <p:cNvPr id="5" name="Rectangle 4">
            <a:extLst>
              <a:ext uri="{FF2B5EF4-FFF2-40B4-BE49-F238E27FC236}">
                <a16:creationId xmlns:a16="http://schemas.microsoft.com/office/drawing/2014/main" id="{206E2471-9D64-BDBB-C812-9910A75415EB}"/>
              </a:ext>
            </a:extLst>
          </p:cNvPr>
          <p:cNvSpPr/>
          <p:nvPr userDrawn="1"/>
        </p:nvSpPr>
        <p:spPr>
          <a:xfrm>
            <a:off x="0" y="0"/>
            <a:ext cx="602757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15" name="Picture 14">
            <a:extLst>
              <a:ext uri="{FF2B5EF4-FFF2-40B4-BE49-F238E27FC236}">
                <a16:creationId xmlns:a16="http://schemas.microsoft.com/office/drawing/2014/main" id="{F87258C4-7DD0-2C4C-4524-C2859900D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989EBBCB-7857-47A4-470A-C11928454AFD}"/>
              </a:ext>
            </a:extLst>
          </p:cNvPr>
          <p:cNvSpPr/>
          <p:nvPr userDrawn="1"/>
        </p:nvSpPr>
        <p:spPr>
          <a:xfrm>
            <a:off x="0" y="0"/>
            <a:ext cx="602757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8" name="Title 17">
            <a:extLst>
              <a:ext uri="{FF2B5EF4-FFF2-40B4-BE49-F238E27FC236}">
                <a16:creationId xmlns:a16="http://schemas.microsoft.com/office/drawing/2014/main" id="{5EF59967-921F-8FA6-6764-BB95D0085E1F}"/>
              </a:ext>
            </a:extLst>
          </p:cNvPr>
          <p:cNvSpPr>
            <a:spLocks noGrp="1"/>
          </p:cNvSpPr>
          <p:nvPr>
            <p:ph type="title"/>
          </p:nvPr>
        </p:nvSpPr>
        <p:spPr>
          <a:xfrm>
            <a:off x="346495" y="218476"/>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150961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1201B7-17A0-9F01-A2A2-E6EEA1A6AD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1">
            <a:extLst>
              <a:ext uri="{FF2B5EF4-FFF2-40B4-BE49-F238E27FC236}">
                <a16:creationId xmlns:a16="http://schemas.microsoft.com/office/drawing/2014/main" id="{8E5376C5-065C-F882-96F2-D1EDAEC147D1}"/>
              </a:ext>
            </a:extLst>
          </p:cNvPr>
          <p:cNvSpPr>
            <a:spLocks noGrp="1"/>
          </p:cNvSpPr>
          <p:nvPr>
            <p:ph type="title" hasCustomPrompt="1"/>
          </p:nvPr>
        </p:nvSpPr>
        <p:spPr>
          <a:xfrm>
            <a:off x="490451" y="269528"/>
            <a:ext cx="6342610" cy="2930872"/>
          </a:xfrm>
        </p:spPr>
        <p:txBody>
          <a:bodyPr/>
          <a:lstStyle>
            <a:lvl1pPr>
              <a:defRPr/>
            </a:lvl1pPr>
          </a:lstStyle>
          <a:p>
            <a:r>
              <a:rPr lang="en-US"/>
              <a:t>Title style</a:t>
            </a:r>
          </a:p>
        </p:txBody>
      </p:sp>
      <p:sp>
        <p:nvSpPr>
          <p:cNvPr id="4" name="Content Placeholder 3">
            <a:extLst>
              <a:ext uri="{FF2B5EF4-FFF2-40B4-BE49-F238E27FC236}">
                <a16:creationId xmlns:a16="http://schemas.microsoft.com/office/drawing/2014/main" id="{F5D235B1-FB2C-9701-9B3D-4A868037455B}"/>
              </a:ext>
            </a:extLst>
          </p:cNvPr>
          <p:cNvSpPr>
            <a:spLocks noGrp="1"/>
          </p:cNvSpPr>
          <p:nvPr>
            <p:ph sz="half" idx="2"/>
          </p:nvPr>
        </p:nvSpPr>
        <p:spPr>
          <a:xfrm>
            <a:off x="7327769" y="972589"/>
            <a:ext cx="4197184" cy="515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3F668C3-84BE-C67F-1003-ABBAB1892ACD}"/>
              </a:ext>
            </a:extLst>
          </p:cNvPr>
          <p:cNvSpPr>
            <a:spLocks noGrp="1"/>
          </p:cNvSpPr>
          <p:nvPr>
            <p:ph type="sldNum" sz="quarter" idx="12"/>
          </p:nvPr>
        </p:nvSpPr>
        <p:spPr>
          <a:xfrm>
            <a:off x="8610600" y="6472727"/>
            <a:ext cx="2743200" cy="365125"/>
          </a:xfrm>
        </p:spPr>
        <p:txBody>
          <a:bodyPr/>
          <a:lstStyle/>
          <a:p>
            <a:fld id="{FA7E8ED1-7C6C-4F2C-8C92-388428D25548}" type="slidenum">
              <a:rPr lang="en-US" smtClean="0"/>
              <a:t>‹#›</a:t>
            </a:fld>
            <a:endParaRPr lang="en-US"/>
          </a:p>
        </p:txBody>
      </p:sp>
    </p:spTree>
    <p:extLst>
      <p:ext uri="{BB962C8B-B14F-4D97-AF65-F5344CB8AC3E}">
        <p14:creationId xmlns:p14="http://schemas.microsoft.com/office/powerpoint/2010/main" val="2480969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8E4C56-040B-57D6-D8A8-311099199F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1">
            <a:extLst>
              <a:ext uri="{FF2B5EF4-FFF2-40B4-BE49-F238E27FC236}">
                <a16:creationId xmlns:a16="http://schemas.microsoft.com/office/drawing/2014/main" id="{3E4422E1-9972-D571-3944-6929AEE279DF}"/>
              </a:ext>
            </a:extLst>
          </p:cNvPr>
          <p:cNvSpPr>
            <a:spLocks noGrp="1"/>
          </p:cNvSpPr>
          <p:nvPr>
            <p:ph type="title"/>
          </p:nvPr>
        </p:nvSpPr>
        <p:spPr>
          <a:xfrm>
            <a:off x="6783185" y="390698"/>
            <a:ext cx="4738457" cy="1299990"/>
          </a:xfrm>
        </p:spPr>
        <p:txBody>
          <a:bodyPr>
            <a:noAutofit/>
          </a:bodyPr>
          <a:lstStyle>
            <a:lvl1pPr>
              <a:defRPr sz="3200"/>
            </a:lvl1pPr>
          </a:lstStyle>
          <a:p>
            <a:r>
              <a:rPr lang="en-US"/>
              <a:t>Click to edit Master title style</a:t>
            </a:r>
          </a:p>
        </p:txBody>
      </p:sp>
      <p:sp>
        <p:nvSpPr>
          <p:cNvPr id="3" name="Text Placeholder 2">
            <a:extLst>
              <a:ext uri="{FF2B5EF4-FFF2-40B4-BE49-F238E27FC236}">
                <a16:creationId xmlns:a16="http://schemas.microsoft.com/office/drawing/2014/main" id="{08083EEC-1B30-C6A6-6E9D-986EC7C1DFFF}"/>
              </a:ext>
            </a:extLst>
          </p:cNvPr>
          <p:cNvSpPr>
            <a:spLocks noGrp="1"/>
          </p:cNvSpPr>
          <p:nvPr>
            <p:ph type="body" idx="1"/>
          </p:nvPr>
        </p:nvSpPr>
        <p:spPr>
          <a:xfrm>
            <a:off x="1082964" y="1343721"/>
            <a:ext cx="4996872" cy="5765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B2EAE9-D428-D9AA-89B1-BAAFC5E4718C}"/>
              </a:ext>
            </a:extLst>
          </p:cNvPr>
          <p:cNvSpPr>
            <a:spLocks noGrp="1"/>
          </p:cNvSpPr>
          <p:nvPr>
            <p:ph sz="half" idx="2"/>
          </p:nvPr>
        </p:nvSpPr>
        <p:spPr>
          <a:xfrm>
            <a:off x="1082964" y="1920243"/>
            <a:ext cx="4996872" cy="2578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563962-4A7D-C895-D395-1D56BEFEF808}"/>
              </a:ext>
            </a:extLst>
          </p:cNvPr>
          <p:cNvSpPr>
            <a:spLocks noGrp="1"/>
          </p:cNvSpPr>
          <p:nvPr>
            <p:ph type="body" sz="quarter" idx="3"/>
          </p:nvPr>
        </p:nvSpPr>
        <p:spPr>
          <a:xfrm>
            <a:off x="6783185" y="1857375"/>
            <a:ext cx="4738458" cy="6476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C04B9F-4444-4591-3B50-EB82C1556BEE}"/>
              </a:ext>
            </a:extLst>
          </p:cNvPr>
          <p:cNvSpPr>
            <a:spLocks noGrp="1"/>
          </p:cNvSpPr>
          <p:nvPr>
            <p:ph sz="quarter" idx="4"/>
          </p:nvPr>
        </p:nvSpPr>
        <p:spPr>
          <a:xfrm>
            <a:off x="6783185" y="2568633"/>
            <a:ext cx="4738457" cy="3241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AD349CA2-9B52-D1A0-F0B3-E2F3CDBE23E3}"/>
              </a:ext>
            </a:extLst>
          </p:cNvPr>
          <p:cNvSpPr>
            <a:spLocks noGrp="1"/>
          </p:cNvSpPr>
          <p:nvPr>
            <p:ph type="sldNum" sz="quarter" idx="12"/>
          </p:nvPr>
        </p:nvSpPr>
        <p:spPr>
          <a:xfrm>
            <a:off x="8510848" y="6467302"/>
            <a:ext cx="2743200" cy="365125"/>
          </a:xfrm>
        </p:spPr>
        <p:txBody>
          <a:bodyPr/>
          <a:lstStyle/>
          <a:p>
            <a:fld id="{FA7E8ED1-7C6C-4F2C-8C92-388428D25548}" type="slidenum">
              <a:rPr lang="en-US" smtClean="0"/>
              <a:t>‹#›</a:t>
            </a:fld>
            <a:endParaRPr lang="en-US"/>
          </a:p>
        </p:txBody>
      </p:sp>
    </p:spTree>
    <p:extLst>
      <p:ext uri="{BB962C8B-B14F-4D97-AF65-F5344CB8AC3E}">
        <p14:creationId xmlns:p14="http://schemas.microsoft.com/office/powerpoint/2010/main" val="3452622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739B6-94F6-2784-9481-03F168755F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D27CDC-B5EF-F8F7-6C5B-E2EEF51A74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26826-D9EF-7A63-B60C-9FCCE4BB4F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82AEF-26BE-4428-9DB9-7400760EFAFA}" type="datetimeFigureOut">
              <a:rPr lang="en-US" smtClean="0"/>
              <a:t>10/11/2024</a:t>
            </a:fld>
            <a:endParaRPr lang="en-US"/>
          </a:p>
        </p:txBody>
      </p:sp>
      <p:sp>
        <p:nvSpPr>
          <p:cNvPr id="5" name="Footer Placeholder 4">
            <a:extLst>
              <a:ext uri="{FF2B5EF4-FFF2-40B4-BE49-F238E27FC236}">
                <a16:creationId xmlns:a16="http://schemas.microsoft.com/office/drawing/2014/main" id="{FC0FEEBB-E91E-EEDB-2ACD-023D42B9CB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685F38-AB02-2736-545B-2A23C9A89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E8ED1-7C6C-4F2C-8C92-388428D25548}" type="slidenum">
              <a:rPr lang="en-US" smtClean="0"/>
              <a:t>‹#›</a:t>
            </a:fld>
            <a:endParaRPr lang="en-US"/>
          </a:p>
        </p:txBody>
      </p:sp>
      <p:sp>
        <p:nvSpPr>
          <p:cNvPr id="8" name="TextBox 7">
            <a:extLst>
              <a:ext uri="{FF2B5EF4-FFF2-40B4-BE49-F238E27FC236}">
                <a16:creationId xmlns:a16="http://schemas.microsoft.com/office/drawing/2014/main" id="{59B63803-8AE0-9C1C-18DB-B76F7F08C3C6}"/>
              </a:ext>
            </a:extLst>
          </p:cNvPr>
          <p:cNvSpPr txBox="1"/>
          <p:nvPr userDrawn="1">
            <p:extLst>
              <p:ext uri="{1162E1C5-73C7-4A58-AE30-91384D911F3F}">
                <p184:classification xmlns:p184="http://schemas.microsoft.com/office/powerpoint/2018/4/main" val="ftr"/>
              </p:ext>
            </p:extLst>
          </p:nvPr>
        </p:nvSpPr>
        <p:spPr>
          <a:xfrm>
            <a:off x="4633087" y="6642100"/>
            <a:ext cx="29543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Confidential - Not for Public Consumption or Distribution</a:t>
            </a:r>
          </a:p>
        </p:txBody>
      </p:sp>
    </p:spTree>
    <p:extLst>
      <p:ext uri="{BB962C8B-B14F-4D97-AF65-F5344CB8AC3E}">
        <p14:creationId xmlns:p14="http://schemas.microsoft.com/office/powerpoint/2010/main" val="175636190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1" r:id="rId3"/>
    <p:sldLayoutId id="2147483663" r:id="rId4"/>
    <p:sldLayoutId id="2147483665" r:id="rId5"/>
    <p:sldLayoutId id="2147483664" r:id="rId6"/>
    <p:sldLayoutId id="2147483652" r:id="rId7"/>
    <p:sldLayoutId id="2147483660" r:id="rId8"/>
    <p:sldLayoutId id="2147483653" r:id="rId9"/>
    <p:sldLayoutId id="2147483654" r:id="rId10"/>
    <p:sldLayoutId id="2147483661" r:id="rId11"/>
    <p:sldLayoutId id="2147483655" r:id="rId12"/>
    <p:sldLayoutId id="2147483656" r:id="rId13"/>
    <p:sldLayoutId id="2147483657" r:id="rId14"/>
    <p:sldLayoutId id="2147483658" r:id="rId15"/>
    <p:sldLayoutId id="2147483659"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chart" Target="../charts/chart5.xml"/><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33.sv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3.sv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chart" Target="../charts/chart10.xml"/><Relationship Id="rId7" Type="http://schemas.openxmlformats.org/officeDocument/2006/relationships/image" Target="../media/image33.sv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44.png"/><Relationship Id="rId4" Type="http://schemas.openxmlformats.org/officeDocument/2006/relationships/chart" Target="../charts/char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chart" Target="../charts/chart13.xml"/><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chart" Target="../charts/chart15.xml"/><Relationship Id="rId4" Type="http://schemas.openxmlformats.org/officeDocument/2006/relationships/chart" Target="../charts/chart14.xml"/></Relationships>
</file>

<file path=ppt/slides/_rels/slide2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3.sv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chart" Target="../charts/chart20.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14/relationships/chartEx" Target="../charts/chartEx5.xml"/><Relationship Id="rId7" Type="http://schemas.microsoft.com/office/2014/relationships/chartEx" Target="../charts/chartEx7.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7.png"/><Relationship Id="rId5" Type="http://schemas.microsoft.com/office/2014/relationships/chartEx" Target="../charts/chartEx6.xml"/><Relationship Id="rId10" Type="http://schemas.openxmlformats.org/officeDocument/2006/relationships/image" Target="../media/image49.png"/><Relationship Id="rId4" Type="http://schemas.openxmlformats.org/officeDocument/2006/relationships/image" Target="../media/image46.png"/><Relationship Id="rId9" Type="http://schemas.microsoft.com/office/2014/relationships/chartEx" Target="../charts/chartEx8.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chart" Target="../charts/chart21.xml"/><Relationship Id="rId7" Type="http://schemas.openxmlformats.org/officeDocument/2006/relationships/image" Target="../media/image33.sv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44.png"/><Relationship Id="rId4" Type="http://schemas.openxmlformats.org/officeDocument/2006/relationships/chart" Target="../charts/chart22.xml"/></Relationships>
</file>

<file path=ppt/slides/_rels/slide3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hart" Target="../charts/chart25.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hart" Target="../charts/chart26.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hart" Target="../charts/chart27.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3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3.sv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chart" Target="../charts/chart30.xml"/><Relationship Id="rId7"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chart" Target="../charts/chart32.xml"/><Relationship Id="rId4" Type="http://schemas.openxmlformats.org/officeDocument/2006/relationships/chart" Target="../charts/chart31.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hart" Target="../charts/chart33.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46.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4.xml"/><Relationship Id="rId5" Type="http://schemas.openxmlformats.org/officeDocument/2006/relationships/image" Target="../media/image33.sv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33.sv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sv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chart" Target="../charts/chart39.xml"/></Relationships>
</file>

<file path=ppt/slides/_rels/slide52.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33.sv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32.png"/><Relationship Id="rId3" Type="http://schemas.microsoft.com/office/2014/relationships/chartEx" Target="../charts/chartEx9.xml"/><Relationship Id="rId7" Type="http://schemas.microsoft.com/office/2014/relationships/chartEx" Target="../charts/chartEx11.xml"/><Relationship Id="rId12"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57.png"/><Relationship Id="rId11" Type="http://schemas.microsoft.com/office/2014/relationships/chartEx" Target="../charts/chartEx13.xml"/><Relationship Id="rId5" Type="http://schemas.microsoft.com/office/2014/relationships/chartEx" Target="../charts/chartEx10.xml"/><Relationship Id="rId10" Type="http://schemas.openxmlformats.org/officeDocument/2006/relationships/image" Target="../media/image59.png"/><Relationship Id="rId4" Type="http://schemas.openxmlformats.org/officeDocument/2006/relationships/image" Target="../media/image56.png"/><Relationship Id="rId9" Type="http://schemas.microsoft.com/office/2014/relationships/chartEx" Target="../charts/chartEx12.xml"/><Relationship Id="rId14" Type="http://schemas.openxmlformats.org/officeDocument/2006/relationships/image" Target="../media/image33.svg"/></Relationships>
</file>

<file path=ppt/slides/_rels/slide55.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33.svg"/><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5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33.sv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14/relationships/chartEx" Target="../charts/chartEx1.xml"/><Relationship Id="rId7" Type="http://schemas.microsoft.com/office/2014/relationships/chartEx" Target="../charts/chartEx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14/relationships/chartEx" Target="../charts/chartEx2.xml"/><Relationship Id="rId10" Type="http://schemas.openxmlformats.org/officeDocument/2006/relationships/image" Target="../media/image31.png"/><Relationship Id="rId4" Type="http://schemas.openxmlformats.org/officeDocument/2006/relationships/image" Target="../media/image28.png"/><Relationship Id="rId9" Type="http://schemas.microsoft.com/office/2014/relationships/chartEx" Target="../charts/chartEx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chart" Target="../charts/chart44.xml"/></Relationships>
</file>

<file path=ppt/slides/_rels/slide62.xml.rels><?xml version="1.0" encoding="UTF-8" standalone="yes"?>
<Relationships xmlns="http://schemas.openxmlformats.org/package/2006/relationships"><Relationship Id="rId3" Type="http://schemas.openxmlformats.org/officeDocument/2006/relationships/chart" Target="../charts/chart46.xml"/><Relationship Id="rId7" Type="http://schemas.openxmlformats.org/officeDocument/2006/relationships/image" Target="../media/image33.svg"/><Relationship Id="rId2" Type="http://schemas.openxmlformats.org/officeDocument/2006/relationships/chart" Target="../charts/chart45.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chart" Target="../charts/chart48.xml"/><Relationship Id="rId4" Type="http://schemas.openxmlformats.org/officeDocument/2006/relationships/chart" Target="../charts/chart4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8" Type="http://schemas.openxmlformats.org/officeDocument/2006/relationships/chart" Target="../charts/chart51.xml"/><Relationship Id="rId13" Type="http://schemas.openxmlformats.org/officeDocument/2006/relationships/image" Target="../media/image32.png"/><Relationship Id="rId3" Type="http://schemas.openxmlformats.org/officeDocument/2006/relationships/image" Target="../media/image62.svg"/><Relationship Id="rId7" Type="http://schemas.openxmlformats.org/officeDocument/2006/relationships/chart" Target="../charts/chart50.xml"/><Relationship Id="rId12" Type="http://schemas.openxmlformats.org/officeDocument/2006/relationships/image" Target="../media/image68.sv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chart" Target="../charts/chart49.xml"/><Relationship Id="rId11" Type="http://schemas.openxmlformats.org/officeDocument/2006/relationships/image" Target="../media/image67.png"/><Relationship Id="rId5" Type="http://schemas.openxmlformats.org/officeDocument/2006/relationships/image" Target="../media/image64.svg"/><Relationship Id="rId10" Type="http://schemas.openxmlformats.org/officeDocument/2006/relationships/image" Target="../media/image66.svg"/><Relationship Id="rId4" Type="http://schemas.openxmlformats.org/officeDocument/2006/relationships/image" Target="../media/image63.png"/><Relationship Id="rId9" Type="http://schemas.openxmlformats.org/officeDocument/2006/relationships/image" Target="../media/image65.png"/><Relationship Id="rId14" Type="http://schemas.openxmlformats.org/officeDocument/2006/relationships/image" Target="../media/image33.sv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chart" Target="../charts/chart2.xml"/><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chart" Target="../charts/chart3.xml"/><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chart" Target="../charts/chart4.xml"/><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B6032D-0D66-30DB-4B0F-D20A490C6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Sequence 01_1">
            <a:hlinkClick r:id="" action="ppaction://media"/>
            <a:extLst>
              <a:ext uri="{FF2B5EF4-FFF2-40B4-BE49-F238E27FC236}">
                <a16:creationId xmlns:a16="http://schemas.microsoft.com/office/drawing/2014/main" id="{369A74D8-EE77-16DB-4389-7EE9539289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976" y="12954"/>
            <a:ext cx="1686757" cy="1686757"/>
          </a:xfrm>
          <a:prstGeom prst="rect">
            <a:avLst/>
          </a:prstGeom>
        </p:spPr>
      </p:pic>
      <p:sp>
        <p:nvSpPr>
          <p:cNvPr id="9" name="Rectangle 8">
            <a:extLst>
              <a:ext uri="{FF2B5EF4-FFF2-40B4-BE49-F238E27FC236}">
                <a16:creationId xmlns:a16="http://schemas.microsoft.com/office/drawing/2014/main" id="{49085C21-4A2F-F3C7-7D24-E94858C23BCD}"/>
              </a:ext>
            </a:extLst>
          </p:cNvPr>
          <p:cNvSpPr/>
          <p:nvPr/>
        </p:nvSpPr>
        <p:spPr>
          <a:xfrm>
            <a:off x="0" y="0"/>
            <a:ext cx="12192000" cy="6858000"/>
          </a:xfrm>
          <a:prstGeom prst="rect">
            <a:avLst/>
          </a:prstGeom>
          <a:gradFill>
            <a:gsLst>
              <a:gs pos="0">
                <a:schemeClr val="tx1">
                  <a:alpha val="28000"/>
                </a:schemeClr>
              </a:gs>
              <a:gs pos="100000">
                <a:schemeClr val="tx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D4F142-569E-B631-2CF7-6FE2DD45D8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432A7A1-50DA-A900-D66F-DFFD7152D351}"/>
              </a:ext>
            </a:extLst>
          </p:cNvPr>
          <p:cNvSpPr txBox="1"/>
          <p:nvPr/>
        </p:nvSpPr>
        <p:spPr>
          <a:xfrm>
            <a:off x="927354" y="1572768"/>
            <a:ext cx="9189720" cy="2308324"/>
          </a:xfrm>
          <a:prstGeom prst="rect">
            <a:avLst/>
          </a:prstGeom>
          <a:noFill/>
        </p:spPr>
        <p:txBody>
          <a:bodyPr wrap="square" rtlCol="0">
            <a:spAutoFit/>
          </a:bodyPr>
          <a:lstStyle/>
          <a:p>
            <a:pPr algn="ctr"/>
            <a:r>
              <a:rPr lang="en-US" sz="4800" b="1">
                <a:solidFill>
                  <a:schemeClr val="bg1"/>
                </a:solidFill>
              </a:rPr>
              <a:t>Driving Demand of </a:t>
            </a:r>
          </a:p>
          <a:p>
            <a:pPr algn="ctr"/>
            <a:r>
              <a:rPr lang="en-US" sz="4800" b="1">
                <a:solidFill>
                  <a:schemeClr val="bg1"/>
                </a:solidFill>
              </a:rPr>
              <a:t>Wild Alaska Pollock </a:t>
            </a:r>
          </a:p>
          <a:p>
            <a:pPr algn="ctr"/>
            <a:r>
              <a:rPr lang="en-US" sz="4800" b="1">
                <a:solidFill>
                  <a:schemeClr val="bg1"/>
                </a:solidFill>
              </a:rPr>
              <a:t>6.0</a:t>
            </a:r>
          </a:p>
        </p:txBody>
      </p:sp>
    </p:spTree>
    <p:extLst>
      <p:ext uri="{BB962C8B-B14F-4D97-AF65-F5344CB8AC3E}">
        <p14:creationId xmlns:p14="http://schemas.microsoft.com/office/powerpoint/2010/main" val="259526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5CE1C54-9A19-47F3-8949-9770B4040B22}"/>
              </a:ext>
            </a:extLst>
          </p:cNvPr>
          <p:cNvSpPr txBox="1"/>
          <p:nvPr/>
        </p:nvSpPr>
        <p:spPr>
          <a:xfrm>
            <a:off x="0" y="6396335"/>
            <a:ext cx="7753350"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Calibri" panose="020F0502020204030204" pitchFamily="34" charset="0"/>
                <a:cs typeface="Arial" panose="020B0604020202020204" pitchFamily="34" charset="0"/>
              </a:rPr>
              <a:t>F7. How believable do you feel each of the following statements are? Base: </a:t>
            </a:r>
            <a:r>
              <a:rPr kumimoji="0" lang="en-US" sz="800" b="0" i="0" u="none" strike="noStrike" kern="1200" cap="none" spc="0" normalizeH="0" baseline="0" noProof="0">
                <a:ln>
                  <a:noFill/>
                </a:ln>
                <a:solidFill>
                  <a:srgbClr val="A5A5A5"/>
                </a:solidFill>
                <a:effectLst/>
                <a:uLnTx/>
                <a:uFillTx/>
                <a:latin typeface="Arial"/>
                <a:ea typeface="Calibri" panose="020F0502020204030204" pitchFamily="34" charset="0"/>
                <a:cs typeface="Calibri" panose="020F0502020204030204" pitchFamily="34" charset="0"/>
              </a:rPr>
              <a:t>Fish Eaters (n=704)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Calibri"/>
              </a:rPr>
              <a:t>F8. How do each of the following statements impact your perception of Wild Alaska Pollock fishermen? Base: Fish Eaters (n=704)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Calibri"/>
              </a:rPr>
              <a:t>F9. How do each of the following statements impact your: 1) Intent to purchase Wild Alaska Pollock 2) Intent to eat Wild Alaska Pollock? Base: Fish Eaters (n=704)</a:t>
            </a:r>
          </a:p>
        </p:txBody>
      </p:sp>
      <p:sp>
        <p:nvSpPr>
          <p:cNvPr id="2" name="Title 6">
            <a:extLst>
              <a:ext uri="{FF2B5EF4-FFF2-40B4-BE49-F238E27FC236}">
                <a16:creationId xmlns:a16="http://schemas.microsoft.com/office/drawing/2014/main" id="{3E6EEC4D-E51C-ADAF-9675-0E020791F7B6}"/>
              </a:ext>
            </a:extLst>
          </p:cNvPr>
          <p:cNvSpPr txBox="1">
            <a:spLocks/>
          </p:cNvSpPr>
          <p:nvPr/>
        </p:nvSpPr>
        <p:spPr>
          <a:xfrm>
            <a:off x="181279" y="1131586"/>
            <a:ext cx="12010721"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0006"/>
                </a:solidFill>
                <a:effectLst/>
                <a:uLnTx/>
                <a:uFillTx/>
                <a:latin typeface="Arial"/>
                <a:ea typeface="+mj-ea"/>
                <a:cs typeface="+mj-cs"/>
              </a:rPr>
              <a:t>Sustainable management messaging makes fish eaters feel good about Wild Alaska Pollock</a:t>
            </a:r>
          </a:p>
        </p:txBody>
      </p:sp>
      <p:sp>
        <p:nvSpPr>
          <p:cNvPr id="34" name="Arrow: Chevron 33">
            <a:extLst>
              <a:ext uri="{FF2B5EF4-FFF2-40B4-BE49-F238E27FC236}">
                <a16:creationId xmlns:a16="http://schemas.microsoft.com/office/drawing/2014/main" id="{0496A270-FD42-4BEA-A9C0-202D08BD361A}"/>
              </a:ext>
            </a:extLst>
          </p:cNvPr>
          <p:cNvSpPr/>
          <p:nvPr/>
        </p:nvSpPr>
        <p:spPr>
          <a:xfrm rot="5400000">
            <a:off x="503613" y="2622307"/>
            <a:ext cx="1743077" cy="2387746"/>
          </a:xfrm>
          <a:prstGeom prst="chevron">
            <a:avLst>
              <a:gd name="adj" fmla="val 3360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Arial"/>
              <a:ea typeface="+mn-ea"/>
              <a:cs typeface="+mn-cs"/>
            </a:endParaRPr>
          </a:p>
        </p:txBody>
      </p:sp>
      <p:sp>
        <p:nvSpPr>
          <p:cNvPr id="35" name="TextBox 34">
            <a:extLst>
              <a:ext uri="{FF2B5EF4-FFF2-40B4-BE49-F238E27FC236}">
                <a16:creationId xmlns:a16="http://schemas.microsoft.com/office/drawing/2014/main" id="{DD1F9B46-0AF2-1752-5FA8-3F41CA61CCF5}"/>
              </a:ext>
            </a:extLst>
          </p:cNvPr>
          <p:cNvSpPr txBox="1"/>
          <p:nvPr/>
        </p:nvSpPr>
        <p:spPr>
          <a:xfrm>
            <a:off x="227387" y="3789861"/>
            <a:ext cx="22955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PERCEPTION</a:t>
            </a:r>
          </a:p>
        </p:txBody>
      </p:sp>
      <p:sp>
        <p:nvSpPr>
          <p:cNvPr id="36" name="TextBox 35">
            <a:extLst>
              <a:ext uri="{FF2B5EF4-FFF2-40B4-BE49-F238E27FC236}">
                <a16:creationId xmlns:a16="http://schemas.microsoft.com/office/drawing/2014/main" id="{EF6E90B6-CFDE-47FB-7A36-08261DF9B553}"/>
              </a:ext>
            </a:extLst>
          </p:cNvPr>
          <p:cNvSpPr txBox="1"/>
          <p:nvPr/>
        </p:nvSpPr>
        <p:spPr>
          <a:xfrm>
            <a:off x="2869626" y="3186127"/>
            <a:ext cx="339035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4546A"/>
                </a:solidFill>
                <a:effectLst/>
                <a:uLnTx/>
                <a:uFillTx/>
                <a:latin typeface="Arial"/>
                <a:ea typeface="+mn-ea"/>
                <a:cs typeface="+mn-cs"/>
              </a:rPr>
              <a:t>It is imperative that we preserve the sustainable management of Alaska’s pollock fishery to protect both our oceans and our economic interests.</a:t>
            </a:r>
          </a:p>
        </p:txBody>
      </p:sp>
      <p:grpSp>
        <p:nvGrpSpPr>
          <p:cNvPr id="49" name="Group 48">
            <a:extLst>
              <a:ext uri="{FF2B5EF4-FFF2-40B4-BE49-F238E27FC236}">
                <a16:creationId xmlns:a16="http://schemas.microsoft.com/office/drawing/2014/main" id="{BBCEDE80-76A0-9DAA-F137-5FBAE5039064}"/>
              </a:ext>
            </a:extLst>
          </p:cNvPr>
          <p:cNvGrpSpPr/>
          <p:nvPr/>
        </p:nvGrpSpPr>
        <p:grpSpPr>
          <a:xfrm>
            <a:off x="6379319" y="3121160"/>
            <a:ext cx="5281009" cy="1465351"/>
            <a:chOff x="4376625" y="2357818"/>
            <a:chExt cx="5281009" cy="1465351"/>
          </a:xfrm>
        </p:grpSpPr>
        <p:sp>
          <p:nvSpPr>
            <p:cNvPr id="50" name="Rectangle: Rounded Corners 49">
              <a:extLst>
                <a:ext uri="{FF2B5EF4-FFF2-40B4-BE49-F238E27FC236}">
                  <a16:creationId xmlns:a16="http://schemas.microsoft.com/office/drawing/2014/main" id="{0645BA14-ED4A-B5AF-906E-D762289C7972}"/>
                </a:ext>
              </a:extLst>
            </p:cNvPr>
            <p:cNvSpPr/>
            <p:nvPr/>
          </p:nvSpPr>
          <p:spPr>
            <a:xfrm>
              <a:off x="4404228" y="2357819"/>
              <a:ext cx="3694206" cy="584775"/>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Black"/>
                  <a:ea typeface="+mn-ea"/>
                  <a:cs typeface="+mn-cs"/>
                </a:rPr>
                <a:t>Believable</a:t>
              </a:r>
            </a:p>
          </p:txBody>
        </p:sp>
        <p:grpSp>
          <p:nvGrpSpPr>
            <p:cNvPr id="51" name="Group 50">
              <a:extLst>
                <a:ext uri="{FF2B5EF4-FFF2-40B4-BE49-F238E27FC236}">
                  <a16:creationId xmlns:a16="http://schemas.microsoft.com/office/drawing/2014/main" id="{BAC8652E-8C3E-7639-0DD1-1442BCF62B32}"/>
                </a:ext>
              </a:extLst>
            </p:cNvPr>
            <p:cNvGrpSpPr/>
            <p:nvPr/>
          </p:nvGrpSpPr>
          <p:grpSpPr>
            <a:xfrm>
              <a:off x="8195944" y="2441678"/>
              <a:ext cx="488196" cy="380804"/>
              <a:chOff x="7297725" y="3311081"/>
              <a:chExt cx="997527" cy="748146"/>
            </a:xfrm>
            <a:solidFill>
              <a:srgbClr val="8FAADC"/>
            </a:solidFill>
          </p:grpSpPr>
          <p:sp>
            <p:nvSpPr>
              <p:cNvPr id="58" name="Chevron 23">
                <a:extLst>
                  <a:ext uri="{FF2B5EF4-FFF2-40B4-BE49-F238E27FC236}">
                    <a16:creationId xmlns:a16="http://schemas.microsoft.com/office/drawing/2014/main" id="{D5653F3A-6AE1-2440-7907-FD2E51EDF2B6}"/>
                  </a:ext>
                </a:extLst>
              </p:cNvPr>
              <p:cNvSpPr/>
              <p:nvPr/>
            </p:nvSpPr>
            <p:spPr>
              <a:xfrm>
                <a:off x="7547106" y="3311081"/>
                <a:ext cx="748146" cy="748146"/>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Larsseit Alt" panose="00000500000000000000"/>
                  <a:ea typeface="+mn-ea"/>
                  <a:cs typeface="Arial" panose="020B0604020202020204" pitchFamily="34" charset="0"/>
                </a:endParaRPr>
              </a:p>
            </p:txBody>
          </p:sp>
          <p:sp>
            <p:nvSpPr>
              <p:cNvPr id="59" name="Chevron 24">
                <a:extLst>
                  <a:ext uri="{FF2B5EF4-FFF2-40B4-BE49-F238E27FC236}">
                    <a16:creationId xmlns:a16="http://schemas.microsoft.com/office/drawing/2014/main" id="{899CFDE1-6363-B5A9-9B0E-A981AD0367ED}"/>
                  </a:ext>
                </a:extLst>
              </p:cNvPr>
              <p:cNvSpPr/>
              <p:nvPr/>
            </p:nvSpPr>
            <p:spPr>
              <a:xfrm>
                <a:off x="7297725" y="3427979"/>
                <a:ext cx="514350" cy="514350"/>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5A5A5"/>
                  </a:solidFill>
                  <a:effectLst/>
                  <a:uLnTx/>
                  <a:uFillTx/>
                  <a:latin typeface="Larsseit Alt" panose="00000500000000000000"/>
                  <a:ea typeface="+mn-ea"/>
                  <a:cs typeface="Arial" panose="020B0604020202020204" pitchFamily="34" charset="0"/>
                </a:endParaRPr>
              </a:p>
            </p:txBody>
          </p:sp>
        </p:grpSp>
        <p:sp>
          <p:nvSpPr>
            <p:cNvPr id="52" name="Rectangle: Rounded Corners 51">
              <a:extLst>
                <a:ext uri="{FF2B5EF4-FFF2-40B4-BE49-F238E27FC236}">
                  <a16:creationId xmlns:a16="http://schemas.microsoft.com/office/drawing/2014/main" id="{F1B0E347-196D-D276-26D2-5E541CD83BCC}"/>
                </a:ext>
              </a:extLst>
            </p:cNvPr>
            <p:cNvSpPr/>
            <p:nvPr/>
          </p:nvSpPr>
          <p:spPr>
            <a:xfrm>
              <a:off x="4376625" y="3084505"/>
              <a:ext cx="3721809" cy="73866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Black"/>
                  <a:ea typeface="+mn-ea"/>
                  <a:cs typeface="+mn-cs"/>
                </a:rPr>
                <a:t>Positive Impact on Perception of Wild Alaska Pollock Fishermen</a:t>
              </a:r>
            </a:p>
          </p:txBody>
        </p:sp>
        <p:grpSp>
          <p:nvGrpSpPr>
            <p:cNvPr id="53" name="Group 52">
              <a:extLst>
                <a:ext uri="{FF2B5EF4-FFF2-40B4-BE49-F238E27FC236}">
                  <a16:creationId xmlns:a16="http://schemas.microsoft.com/office/drawing/2014/main" id="{2086485D-59F5-5C00-45D6-36DE113CC006}"/>
                </a:ext>
              </a:extLst>
            </p:cNvPr>
            <p:cNvGrpSpPr/>
            <p:nvPr/>
          </p:nvGrpSpPr>
          <p:grpSpPr>
            <a:xfrm>
              <a:off x="8199813" y="3303661"/>
              <a:ext cx="488196" cy="380804"/>
              <a:chOff x="7297725" y="3311081"/>
              <a:chExt cx="997527" cy="748146"/>
            </a:xfrm>
            <a:solidFill>
              <a:schemeClr val="accent6">
                <a:lumMod val="75000"/>
              </a:schemeClr>
            </a:solidFill>
          </p:grpSpPr>
          <p:sp>
            <p:nvSpPr>
              <p:cNvPr id="56" name="Chevron 23">
                <a:extLst>
                  <a:ext uri="{FF2B5EF4-FFF2-40B4-BE49-F238E27FC236}">
                    <a16:creationId xmlns:a16="http://schemas.microsoft.com/office/drawing/2014/main" id="{C86EA1AC-8682-7172-7C44-10B676FB2E16}"/>
                  </a:ext>
                </a:extLst>
              </p:cNvPr>
              <p:cNvSpPr/>
              <p:nvPr/>
            </p:nvSpPr>
            <p:spPr>
              <a:xfrm>
                <a:off x="7547106" y="3311081"/>
                <a:ext cx="748146" cy="748146"/>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Larsseit Alt" panose="00000500000000000000"/>
                  <a:ea typeface="+mn-ea"/>
                  <a:cs typeface="Arial" panose="020B0604020202020204" pitchFamily="34" charset="0"/>
                </a:endParaRPr>
              </a:p>
            </p:txBody>
          </p:sp>
          <p:sp>
            <p:nvSpPr>
              <p:cNvPr id="57" name="Chevron 24">
                <a:extLst>
                  <a:ext uri="{FF2B5EF4-FFF2-40B4-BE49-F238E27FC236}">
                    <a16:creationId xmlns:a16="http://schemas.microsoft.com/office/drawing/2014/main" id="{7E4A50BA-0AE2-B121-2BC9-7E9F30250F79}"/>
                  </a:ext>
                </a:extLst>
              </p:cNvPr>
              <p:cNvSpPr/>
              <p:nvPr/>
            </p:nvSpPr>
            <p:spPr>
              <a:xfrm>
                <a:off x="7297725" y="3427979"/>
                <a:ext cx="514350" cy="514350"/>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5A5A5"/>
                  </a:solidFill>
                  <a:effectLst/>
                  <a:uLnTx/>
                  <a:uFillTx/>
                  <a:latin typeface="Larsseit Alt" panose="00000500000000000000"/>
                  <a:ea typeface="+mn-ea"/>
                  <a:cs typeface="Arial" panose="020B0604020202020204" pitchFamily="34" charset="0"/>
                </a:endParaRPr>
              </a:p>
            </p:txBody>
          </p:sp>
        </p:grpSp>
        <p:sp>
          <p:nvSpPr>
            <p:cNvPr id="54" name="Rectangle: Rounded Corners 53">
              <a:extLst>
                <a:ext uri="{FF2B5EF4-FFF2-40B4-BE49-F238E27FC236}">
                  <a16:creationId xmlns:a16="http://schemas.microsoft.com/office/drawing/2014/main" id="{3CD41EDA-7F67-84B8-7D7B-2976642922DD}"/>
                </a:ext>
              </a:extLst>
            </p:cNvPr>
            <p:cNvSpPr/>
            <p:nvPr/>
          </p:nvSpPr>
          <p:spPr>
            <a:xfrm>
              <a:off x="8810058" y="2357818"/>
              <a:ext cx="847576" cy="584775"/>
            </a:xfrm>
            <a:prstGeom prst="roundRect">
              <a:avLst/>
            </a:prstGeom>
            <a:pattFill prst="pct20">
              <a:fgClr>
                <a:schemeClr val="accent1"/>
              </a:fgClr>
              <a:bgClr>
                <a:schemeClr val="bg1"/>
              </a:bgClr>
            </a:patt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a:ea typeface="+mn-ea"/>
                  <a:cs typeface="+mn-cs"/>
                </a:rPr>
                <a:t>55%</a:t>
              </a:r>
              <a:endParaRPr kumimoji="0" lang="en-US" sz="1800" b="0" i="0" u="none" strike="noStrike" kern="1200" cap="none" spc="0" normalizeH="0" baseline="0" noProof="0">
                <a:ln>
                  <a:noFill/>
                </a:ln>
                <a:solidFill>
                  <a:srgbClr val="44546A"/>
                </a:solidFill>
                <a:effectLst/>
                <a:uLnTx/>
                <a:uFillTx/>
                <a:latin typeface="Arial"/>
                <a:ea typeface="+mn-ea"/>
                <a:cs typeface="+mn-cs"/>
              </a:endParaRPr>
            </a:p>
          </p:txBody>
        </p:sp>
        <p:sp>
          <p:nvSpPr>
            <p:cNvPr id="55" name="Rectangle: Rounded Corners 54">
              <a:extLst>
                <a:ext uri="{FF2B5EF4-FFF2-40B4-BE49-F238E27FC236}">
                  <a16:creationId xmlns:a16="http://schemas.microsoft.com/office/drawing/2014/main" id="{6A4F5783-BE3E-0355-2955-713C914FB725}"/>
                </a:ext>
              </a:extLst>
            </p:cNvPr>
            <p:cNvSpPr/>
            <p:nvPr/>
          </p:nvSpPr>
          <p:spPr>
            <a:xfrm>
              <a:off x="8810058" y="3162547"/>
              <a:ext cx="847576" cy="584775"/>
            </a:xfrm>
            <a:prstGeom prst="roundRect">
              <a:avLst/>
            </a:prstGeom>
            <a:pattFill prst="pct20">
              <a:fgClr>
                <a:schemeClr val="accent1"/>
              </a:fgClr>
              <a:bgClr>
                <a:schemeClr val="bg1"/>
              </a:bgClr>
            </a:patt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a:ea typeface="+mn-ea"/>
                  <a:cs typeface="+mn-cs"/>
                </a:rPr>
                <a:t>58%</a:t>
              </a:r>
              <a:endParaRPr kumimoji="0" lang="en-US" sz="1800" b="0" i="0" u="none" strike="noStrike" kern="1200" cap="none" spc="0" normalizeH="0" baseline="0" noProof="0">
                <a:ln>
                  <a:noFill/>
                </a:ln>
                <a:solidFill>
                  <a:srgbClr val="44546A"/>
                </a:solidFill>
                <a:effectLst/>
                <a:uLnTx/>
                <a:uFillTx/>
                <a:latin typeface="Arial"/>
                <a:ea typeface="+mn-ea"/>
                <a:cs typeface="+mn-cs"/>
              </a:endParaRPr>
            </a:p>
          </p:txBody>
        </p:sp>
      </p:grpSp>
      <p:grpSp>
        <p:nvGrpSpPr>
          <p:cNvPr id="3" name="Group 2">
            <a:extLst>
              <a:ext uri="{FF2B5EF4-FFF2-40B4-BE49-F238E27FC236}">
                <a16:creationId xmlns:a16="http://schemas.microsoft.com/office/drawing/2014/main" id="{1E2193F9-69E9-E7F2-DEC9-4BA48C1BA0C1}"/>
              </a:ext>
            </a:extLst>
          </p:cNvPr>
          <p:cNvGrpSpPr/>
          <p:nvPr/>
        </p:nvGrpSpPr>
        <p:grpSpPr>
          <a:xfrm>
            <a:off x="11528225" y="264779"/>
            <a:ext cx="356433" cy="356433"/>
            <a:chOff x="11358084" y="75366"/>
            <a:chExt cx="534194" cy="534194"/>
          </a:xfrm>
        </p:grpSpPr>
        <p:sp>
          <p:nvSpPr>
            <p:cNvPr id="4" name="Oval 3">
              <a:extLst>
                <a:ext uri="{FF2B5EF4-FFF2-40B4-BE49-F238E27FC236}">
                  <a16:creationId xmlns:a16="http://schemas.microsoft.com/office/drawing/2014/main" id="{AF232E32-4859-FD21-D820-16279C9DEF28}"/>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Graphic 4" descr="Competition with solid fill">
              <a:extLst>
                <a:ext uri="{FF2B5EF4-FFF2-40B4-BE49-F238E27FC236}">
                  <a16:creationId xmlns:a16="http://schemas.microsoft.com/office/drawing/2014/main" id="{D7863D58-B542-D5DF-AF5B-C2E3BAC401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4105439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5CE1C54-9A19-47F3-8949-9770B4040B22}"/>
              </a:ext>
            </a:extLst>
          </p:cNvPr>
          <p:cNvSpPr txBox="1"/>
          <p:nvPr/>
        </p:nvSpPr>
        <p:spPr>
          <a:xfrm>
            <a:off x="0" y="6399317"/>
            <a:ext cx="7934325"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Calibri" panose="020F0502020204030204" pitchFamily="34" charset="0"/>
                <a:cs typeface="Arial" panose="020B0604020202020204" pitchFamily="34" charset="0"/>
              </a:rPr>
              <a:t>F7. How believable do you feel each of the following statements are? Base: </a:t>
            </a:r>
            <a:r>
              <a:rPr kumimoji="0" lang="en-US" sz="800" b="0" i="0" u="none" strike="noStrike" kern="1200" cap="none" spc="0" normalizeH="0" baseline="0" noProof="0">
                <a:ln>
                  <a:noFill/>
                </a:ln>
                <a:solidFill>
                  <a:srgbClr val="A5A5A5"/>
                </a:solidFill>
                <a:effectLst/>
                <a:uLnTx/>
                <a:uFillTx/>
                <a:latin typeface="Arial"/>
                <a:ea typeface="Calibri" panose="020F0502020204030204" pitchFamily="34" charset="0"/>
                <a:cs typeface="Calibri" panose="020F0502020204030204" pitchFamily="34" charset="0"/>
              </a:rPr>
              <a:t>Fish Eaters (n=704)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Calibri"/>
              </a:rPr>
              <a:t>F8. How do each of the following statements impact your perception of Wild Alaska Pollock fishermen? Base: Fish Eaters (n=704)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Calibri"/>
              </a:rPr>
              <a:t>F9. How do each of the following statements impact your: 1) Intent to purchase Wild Alaska Pollock 2) Intent to eat Wild Alaska Pollock? Base: Fish Eaters (n=704)</a:t>
            </a:r>
          </a:p>
        </p:txBody>
      </p:sp>
      <p:sp>
        <p:nvSpPr>
          <p:cNvPr id="2" name="Title 6">
            <a:extLst>
              <a:ext uri="{FF2B5EF4-FFF2-40B4-BE49-F238E27FC236}">
                <a16:creationId xmlns:a16="http://schemas.microsoft.com/office/drawing/2014/main" id="{3E6EEC4D-E51C-ADAF-9675-0E020791F7B6}"/>
              </a:ext>
            </a:extLst>
          </p:cNvPr>
          <p:cNvSpPr txBox="1">
            <a:spLocks/>
          </p:cNvSpPr>
          <p:nvPr/>
        </p:nvSpPr>
        <p:spPr>
          <a:xfrm>
            <a:off x="90639" y="913694"/>
            <a:ext cx="12010721"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0006"/>
                </a:solidFill>
                <a:effectLst/>
                <a:uLnTx/>
                <a:uFillTx/>
                <a:latin typeface="Arial"/>
                <a:ea typeface="+mj-ea"/>
                <a:cs typeface="+mj-cs"/>
              </a:rPr>
              <a:t>While talking about economic impacts at the local level drives purchase</a:t>
            </a:r>
          </a:p>
        </p:txBody>
      </p:sp>
      <p:sp>
        <p:nvSpPr>
          <p:cNvPr id="3" name="Arrow: Chevron 2">
            <a:extLst>
              <a:ext uri="{FF2B5EF4-FFF2-40B4-BE49-F238E27FC236}">
                <a16:creationId xmlns:a16="http://schemas.microsoft.com/office/drawing/2014/main" id="{3FA1FCF3-BA09-C079-1C04-286888F5B13C}"/>
              </a:ext>
            </a:extLst>
          </p:cNvPr>
          <p:cNvSpPr/>
          <p:nvPr/>
        </p:nvSpPr>
        <p:spPr>
          <a:xfrm rot="5400000">
            <a:off x="526907" y="1606921"/>
            <a:ext cx="1743077" cy="2387746"/>
          </a:xfrm>
          <a:prstGeom prst="chevron">
            <a:avLst>
              <a:gd name="adj" fmla="val 3360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Arial"/>
              <a:ea typeface="+mn-ea"/>
              <a:cs typeface="+mn-cs"/>
            </a:endParaRPr>
          </a:p>
        </p:txBody>
      </p:sp>
      <p:sp>
        <p:nvSpPr>
          <p:cNvPr id="4" name="TextBox 3">
            <a:extLst>
              <a:ext uri="{FF2B5EF4-FFF2-40B4-BE49-F238E27FC236}">
                <a16:creationId xmlns:a16="http://schemas.microsoft.com/office/drawing/2014/main" id="{D0B3B56A-6EA7-2B62-7147-0861D72DCB3B}"/>
              </a:ext>
            </a:extLst>
          </p:cNvPr>
          <p:cNvSpPr txBox="1"/>
          <p:nvPr/>
        </p:nvSpPr>
        <p:spPr>
          <a:xfrm>
            <a:off x="250681" y="2774475"/>
            <a:ext cx="22955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PERCEPTION</a:t>
            </a:r>
          </a:p>
        </p:txBody>
      </p:sp>
      <p:sp>
        <p:nvSpPr>
          <p:cNvPr id="5" name="TextBox 4">
            <a:extLst>
              <a:ext uri="{FF2B5EF4-FFF2-40B4-BE49-F238E27FC236}">
                <a16:creationId xmlns:a16="http://schemas.microsoft.com/office/drawing/2014/main" id="{95EBBCD5-2DED-28CF-A7F2-C59E93F925F4}"/>
              </a:ext>
            </a:extLst>
          </p:cNvPr>
          <p:cNvSpPr txBox="1"/>
          <p:nvPr/>
        </p:nvSpPr>
        <p:spPr>
          <a:xfrm>
            <a:off x="2892920" y="2170741"/>
            <a:ext cx="339035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4546A"/>
                </a:solidFill>
                <a:effectLst/>
                <a:uLnTx/>
                <a:uFillTx/>
                <a:latin typeface="Arial"/>
                <a:ea typeface="+mn-ea"/>
                <a:cs typeface="+mn-cs"/>
              </a:rPr>
              <a:t>It is imperative that we preserve the sustainable management of Alaska’s pollock fishery to protect both our oceans and our economic interests.</a:t>
            </a:r>
          </a:p>
        </p:txBody>
      </p:sp>
      <p:grpSp>
        <p:nvGrpSpPr>
          <p:cNvPr id="21" name="Group 20">
            <a:extLst>
              <a:ext uri="{FF2B5EF4-FFF2-40B4-BE49-F238E27FC236}">
                <a16:creationId xmlns:a16="http://schemas.microsoft.com/office/drawing/2014/main" id="{3D9C5A55-5B91-48BD-4911-B4D0D4ACB858}"/>
              </a:ext>
            </a:extLst>
          </p:cNvPr>
          <p:cNvGrpSpPr/>
          <p:nvPr/>
        </p:nvGrpSpPr>
        <p:grpSpPr>
          <a:xfrm>
            <a:off x="6402613" y="2105774"/>
            <a:ext cx="5281009" cy="1465351"/>
            <a:chOff x="4376625" y="2357818"/>
            <a:chExt cx="5281009" cy="1465351"/>
          </a:xfrm>
        </p:grpSpPr>
        <p:sp>
          <p:nvSpPr>
            <p:cNvPr id="6" name="Rectangle: Rounded Corners 5">
              <a:extLst>
                <a:ext uri="{FF2B5EF4-FFF2-40B4-BE49-F238E27FC236}">
                  <a16:creationId xmlns:a16="http://schemas.microsoft.com/office/drawing/2014/main" id="{5890915B-67F2-E898-0F6A-D8B0BD14A397}"/>
                </a:ext>
              </a:extLst>
            </p:cNvPr>
            <p:cNvSpPr/>
            <p:nvPr/>
          </p:nvSpPr>
          <p:spPr>
            <a:xfrm>
              <a:off x="4404228" y="2357819"/>
              <a:ext cx="3694206" cy="584775"/>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Black"/>
                  <a:ea typeface="+mn-ea"/>
                  <a:cs typeface="+mn-cs"/>
                </a:rPr>
                <a:t>Believable</a:t>
              </a:r>
            </a:p>
          </p:txBody>
        </p:sp>
        <p:grpSp>
          <p:nvGrpSpPr>
            <p:cNvPr id="7" name="Group 6">
              <a:extLst>
                <a:ext uri="{FF2B5EF4-FFF2-40B4-BE49-F238E27FC236}">
                  <a16:creationId xmlns:a16="http://schemas.microsoft.com/office/drawing/2014/main" id="{406A956E-0376-30A2-545F-7FDCA4B9EDDF}"/>
                </a:ext>
              </a:extLst>
            </p:cNvPr>
            <p:cNvGrpSpPr/>
            <p:nvPr/>
          </p:nvGrpSpPr>
          <p:grpSpPr>
            <a:xfrm>
              <a:off x="8195944" y="2441678"/>
              <a:ext cx="488196" cy="380804"/>
              <a:chOff x="7297725" y="3311081"/>
              <a:chExt cx="997527" cy="748146"/>
            </a:xfrm>
            <a:solidFill>
              <a:srgbClr val="8FAADC"/>
            </a:solidFill>
          </p:grpSpPr>
          <p:sp>
            <p:nvSpPr>
              <p:cNvPr id="8" name="Chevron 23">
                <a:extLst>
                  <a:ext uri="{FF2B5EF4-FFF2-40B4-BE49-F238E27FC236}">
                    <a16:creationId xmlns:a16="http://schemas.microsoft.com/office/drawing/2014/main" id="{185B428F-3673-4E4E-75DA-874C94F9A1E7}"/>
                  </a:ext>
                </a:extLst>
              </p:cNvPr>
              <p:cNvSpPr/>
              <p:nvPr/>
            </p:nvSpPr>
            <p:spPr>
              <a:xfrm>
                <a:off x="7547106" y="3311081"/>
                <a:ext cx="748146" cy="748146"/>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Larsseit Alt" panose="00000500000000000000"/>
                  <a:ea typeface="+mn-ea"/>
                  <a:cs typeface="Arial" panose="020B0604020202020204" pitchFamily="34" charset="0"/>
                </a:endParaRPr>
              </a:p>
            </p:txBody>
          </p:sp>
          <p:sp>
            <p:nvSpPr>
              <p:cNvPr id="9" name="Chevron 24">
                <a:extLst>
                  <a:ext uri="{FF2B5EF4-FFF2-40B4-BE49-F238E27FC236}">
                    <a16:creationId xmlns:a16="http://schemas.microsoft.com/office/drawing/2014/main" id="{3B79E83F-7AFE-DF29-249C-040E727B4840}"/>
                  </a:ext>
                </a:extLst>
              </p:cNvPr>
              <p:cNvSpPr/>
              <p:nvPr/>
            </p:nvSpPr>
            <p:spPr>
              <a:xfrm>
                <a:off x="7297725" y="3427979"/>
                <a:ext cx="514350" cy="514350"/>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5A5A5"/>
                  </a:solidFill>
                  <a:effectLst/>
                  <a:uLnTx/>
                  <a:uFillTx/>
                  <a:latin typeface="Larsseit Alt" panose="00000500000000000000"/>
                  <a:ea typeface="+mn-ea"/>
                  <a:cs typeface="Arial" panose="020B0604020202020204" pitchFamily="34" charset="0"/>
                </a:endParaRPr>
              </a:p>
            </p:txBody>
          </p:sp>
        </p:grpSp>
        <p:sp>
          <p:nvSpPr>
            <p:cNvPr id="10" name="Rectangle: Rounded Corners 9">
              <a:extLst>
                <a:ext uri="{FF2B5EF4-FFF2-40B4-BE49-F238E27FC236}">
                  <a16:creationId xmlns:a16="http://schemas.microsoft.com/office/drawing/2014/main" id="{EED1B8DC-3F52-2AEA-7622-1F50069CB6F3}"/>
                </a:ext>
              </a:extLst>
            </p:cNvPr>
            <p:cNvSpPr/>
            <p:nvPr/>
          </p:nvSpPr>
          <p:spPr>
            <a:xfrm>
              <a:off x="4376625" y="3084505"/>
              <a:ext cx="3721809" cy="73866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Black"/>
                  <a:ea typeface="+mn-ea"/>
                  <a:cs typeface="+mn-cs"/>
                </a:rPr>
                <a:t>Positive Impact on Perception of Wild Alaska Pollock Fishermen</a:t>
              </a:r>
            </a:p>
          </p:txBody>
        </p:sp>
        <p:grpSp>
          <p:nvGrpSpPr>
            <p:cNvPr id="11" name="Group 10">
              <a:extLst>
                <a:ext uri="{FF2B5EF4-FFF2-40B4-BE49-F238E27FC236}">
                  <a16:creationId xmlns:a16="http://schemas.microsoft.com/office/drawing/2014/main" id="{133EBD55-177D-AA9C-00DD-34C9D67B65B3}"/>
                </a:ext>
              </a:extLst>
            </p:cNvPr>
            <p:cNvGrpSpPr/>
            <p:nvPr/>
          </p:nvGrpSpPr>
          <p:grpSpPr>
            <a:xfrm>
              <a:off x="8199813" y="3303661"/>
              <a:ext cx="488196" cy="380804"/>
              <a:chOff x="7297725" y="3311081"/>
              <a:chExt cx="997527" cy="748146"/>
            </a:xfrm>
            <a:solidFill>
              <a:schemeClr val="accent6">
                <a:lumMod val="75000"/>
              </a:schemeClr>
            </a:solidFill>
          </p:grpSpPr>
          <p:sp>
            <p:nvSpPr>
              <p:cNvPr id="12" name="Chevron 23">
                <a:extLst>
                  <a:ext uri="{FF2B5EF4-FFF2-40B4-BE49-F238E27FC236}">
                    <a16:creationId xmlns:a16="http://schemas.microsoft.com/office/drawing/2014/main" id="{89035F6E-0102-EE2C-82CB-C1E1BEF8E710}"/>
                  </a:ext>
                </a:extLst>
              </p:cNvPr>
              <p:cNvSpPr/>
              <p:nvPr/>
            </p:nvSpPr>
            <p:spPr>
              <a:xfrm>
                <a:off x="7547106" y="3311081"/>
                <a:ext cx="748146" cy="748146"/>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Larsseit Alt" panose="00000500000000000000"/>
                  <a:ea typeface="+mn-ea"/>
                  <a:cs typeface="Arial" panose="020B0604020202020204" pitchFamily="34" charset="0"/>
                </a:endParaRPr>
              </a:p>
            </p:txBody>
          </p:sp>
          <p:sp>
            <p:nvSpPr>
              <p:cNvPr id="13" name="Chevron 24">
                <a:extLst>
                  <a:ext uri="{FF2B5EF4-FFF2-40B4-BE49-F238E27FC236}">
                    <a16:creationId xmlns:a16="http://schemas.microsoft.com/office/drawing/2014/main" id="{DAAA3D1E-16F9-8442-F6DB-2E95E7E48FD4}"/>
                  </a:ext>
                </a:extLst>
              </p:cNvPr>
              <p:cNvSpPr/>
              <p:nvPr/>
            </p:nvSpPr>
            <p:spPr>
              <a:xfrm>
                <a:off x="7297725" y="3427979"/>
                <a:ext cx="514350" cy="514350"/>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5A5A5"/>
                  </a:solidFill>
                  <a:effectLst/>
                  <a:uLnTx/>
                  <a:uFillTx/>
                  <a:latin typeface="Larsseit Alt" panose="00000500000000000000"/>
                  <a:ea typeface="+mn-ea"/>
                  <a:cs typeface="Arial" panose="020B0604020202020204" pitchFamily="34" charset="0"/>
                </a:endParaRPr>
              </a:p>
            </p:txBody>
          </p:sp>
        </p:grpSp>
        <p:sp>
          <p:nvSpPr>
            <p:cNvPr id="14" name="Rectangle: Rounded Corners 13">
              <a:extLst>
                <a:ext uri="{FF2B5EF4-FFF2-40B4-BE49-F238E27FC236}">
                  <a16:creationId xmlns:a16="http://schemas.microsoft.com/office/drawing/2014/main" id="{FCAC1258-A948-70DC-8C05-2A3339D8A8C8}"/>
                </a:ext>
              </a:extLst>
            </p:cNvPr>
            <p:cNvSpPr/>
            <p:nvPr/>
          </p:nvSpPr>
          <p:spPr>
            <a:xfrm>
              <a:off x="8810058" y="2357818"/>
              <a:ext cx="847576" cy="584775"/>
            </a:xfrm>
            <a:prstGeom prst="roundRect">
              <a:avLst/>
            </a:prstGeom>
            <a:pattFill prst="pct20">
              <a:fgClr>
                <a:schemeClr val="accent1"/>
              </a:fgClr>
              <a:bgClr>
                <a:schemeClr val="bg1"/>
              </a:bgClr>
            </a:patt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a:ea typeface="+mn-ea"/>
                  <a:cs typeface="+mn-cs"/>
                </a:rPr>
                <a:t>55%</a:t>
              </a:r>
              <a:endParaRPr kumimoji="0" lang="en-US" sz="1800" b="0" i="0" u="none" strike="noStrike" kern="1200" cap="none" spc="0" normalizeH="0" baseline="0" noProof="0">
                <a:ln>
                  <a:noFill/>
                </a:ln>
                <a:solidFill>
                  <a:srgbClr val="44546A"/>
                </a:solidFill>
                <a:effectLst/>
                <a:uLnTx/>
                <a:uFillTx/>
                <a:latin typeface="Arial"/>
                <a:ea typeface="+mn-ea"/>
                <a:cs typeface="+mn-cs"/>
              </a:endParaRPr>
            </a:p>
          </p:txBody>
        </p:sp>
        <p:sp>
          <p:nvSpPr>
            <p:cNvPr id="15" name="Rectangle: Rounded Corners 14">
              <a:extLst>
                <a:ext uri="{FF2B5EF4-FFF2-40B4-BE49-F238E27FC236}">
                  <a16:creationId xmlns:a16="http://schemas.microsoft.com/office/drawing/2014/main" id="{CC89799B-3D28-F787-8C0B-39E826E0028F}"/>
                </a:ext>
              </a:extLst>
            </p:cNvPr>
            <p:cNvSpPr/>
            <p:nvPr/>
          </p:nvSpPr>
          <p:spPr>
            <a:xfrm>
              <a:off x="8810058" y="3162547"/>
              <a:ext cx="847576" cy="584775"/>
            </a:xfrm>
            <a:prstGeom prst="roundRect">
              <a:avLst/>
            </a:prstGeom>
            <a:pattFill prst="pct20">
              <a:fgClr>
                <a:schemeClr val="accent1"/>
              </a:fgClr>
              <a:bgClr>
                <a:schemeClr val="bg1"/>
              </a:bgClr>
            </a:patt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a:ea typeface="+mn-ea"/>
                  <a:cs typeface="+mn-cs"/>
                </a:rPr>
                <a:t>58%</a:t>
              </a:r>
              <a:endParaRPr kumimoji="0" lang="en-US" sz="1800" b="0" i="0" u="none" strike="noStrike" kern="1200" cap="none" spc="0" normalizeH="0" baseline="0" noProof="0">
                <a:ln>
                  <a:noFill/>
                </a:ln>
                <a:solidFill>
                  <a:srgbClr val="44546A"/>
                </a:solidFill>
                <a:effectLst/>
                <a:uLnTx/>
                <a:uFillTx/>
                <a:latin typeface="Arial"/>
                <a:ea typeface="+mn-ea"/>
                <a:cs typeface="+mn-cs"/>
              </a:endParaRPr>
            </a:p>
          </p:txBody>
        </p:sp>
      </p:grpSp>
      <p:sp>
        <p:nvSpPr>
          <p:cNvPr id="17" name="Arrow: Chevron 16">
            <a:extLst>
              <a:ext uri="{FF2B5EF4-FFF2-40B4-BE49-F238E27FC236}">
                <a16:creationId xmlns:a16="http://schemas.microsoft.com/office/drawing/2014/main" id="{572E2A5B-F89B-6BB1-C62C-073648A4CA71}"/>
              </a:ext>
            </a:extLst>
          </p:cNvPr>
          <p:cNvSpPr/>
          <p:nvPr/>
        </p:nvSpPr>
        <p:spPr>
          <a:xfrm rot="5400000">
            <a:off x="526907" y="4050443"/>
            <a:ext cx="1743077" cy="2387746"/>
          </a:xfrm>
          <a:prstGeom prst="chevron">
            <a:avLst>
              <a:gd name="adj" fmla="val 3360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Arial"/>
              <a:ea typeface="+mn-ea"/>
              <a:cs typeface="+mn-cs"/>
            </a:endParaRPr>
          </a:p>
        </p:txBody>
      </p:sp>
      <p:sp>
        <p:nvSpPr>
          <p:cNvPr id="18" name="TextBox 17">
            <a:extLst>
              <a:ext uri="{FF2B5EF4-FFF2-40B4-BE49-F238E27FC236}">
                <a16:creationId xmlns:a16="http://schemas.microsoft.com/office/drawing/2014/main" id="{FA5A4B0E-EBBB-4A2B-CE90-401305B9CE83}"/>
              </a:ext>
            </a:extLst>
          </p:cNvPr>
          <p:cNvSpPr txBox="1"/>
          <p:nvPr/>
        </p:nvSpPr>
        <p:spPr>
          <a:xfrm>
            <a:off x="250681" y="5217997"/>
            <a:ext cx="22955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PURCHASE</a:t>
            </a:r>
          </a:p>
        </p:txBody>
      </p:sp>
      <p:sp>
        <p:nvSpPr>
          <p:cNvPr id="20" name="TextBox 19">
            <a:extLst>
              <a:ext uri="{FF2B5EF4-FFF2-40B4-BE49-F238E27FC236}">
                <a16:creationId xmlns:a16="http://schemas.microsoft.com/office/drawing/2014/main" id="{73092AC8-4C39-D27F-3065-03E17B4A8B48}"/>
              </a:ext>
            </a:extLst>
          </p:cNvPr>
          <p:cNvSpPr txBox="1"/>
          <p:nvPr/>
        </p:nvSpPr>
        <p:spPr>
          <a:xfrm>
            <a:off x="2592319" y="3752058"/>
            <a:ext cx="3690955"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4546A"/>
                </a:solidFill>
                <a:effectLst/>
                <a:uLnTx/>
                <a:uFillTx/>
                <a:latin typeface="Arial"/>
                <a:ea typeface="+mn-ea"/>
                <a:cs typeface="+mn-cs"/>
              </a:rPr>
              <a:t>The Alaska pollock fishery provides vital economic support for Alaska’s rural communities, including shoreside processing jobs, port and support business employment, and tax revenue.</a:t>
            </a:r>
          </a:p>
        </p:txBody>
      </p:sp>
      <p:sp>
        <p:nvSpPr>
          <p:cNvPr id="23" name="TextBox 22">
            <a:extLst>
              <a:ext uri="{FF2B5EF4-FFF2-40B4-BE49-F238E27FC236}">
                <a16:creationId xmlns:a16="http://schemas.microsoft.com/office/drawing/2014/main" id="{78A7BA7E-8C88-6188-BC83-BC9FCDF72100}"/>
              </a:ext>
            </a:extLst>
          </p:cNvPr>
          <p:cNvSpPr txBox="1"/>
          <p:nvPr/>
        </p:nvSpPr>
        <p:spPr>
          <a:xfrm>
            <a:off x="2543497" y="5029712"/>
            <a:ext cx="3737068" cy="16004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4546A"/>
                </a:solidFill>
                <a:effectLst/>
                <a:uLnTx/>
                <a:uFillTx/>
                <a:latin typeface="Arial"/>
                <a:ea typeface="+mn-ea"/>
                <a:cs typeface="+mn-cs"/>
              </a:rPr>
              <a:t>The Alaska pollock fishery is a vital and valued economic partner for 65 coastal Alaska communities. Through the CDQ program, we help support education, training, and employment opportunities, as well as investments to improve infrastructure.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srgbClr val="44546A"/>
              </a:solidFill>
              <a:effectLst/>
              <a:uLnTx/>
              <a:uFillTx/>
              <a:latin typeface="Arial"/>
              <a:ea typeface="+mn-ea"/>
              <a:cs typeface="+mn-cs"/>
            </a:endParaRPr>
          </a:p>
        </p:txBody>
      </p:sp>
      <p:sp>
        <p:nvSpPr>
          <p:cNvPr id="24" name="Rectangle: Rounded Corners 23">
            <a:extLst>
              <a:ext uri="{FF2B5EF4-FFF2-40B4-BE49-F238E27FC236}">
                <a16:creationId xmlns:a16="http://schemas.microsoft.com/office/drawing/2014/main" id="{F37B17D7-D30C-8949-F879-A04BB4160314}"/>
              </a:ext>
            </a:extLst>
          </p:cNvPr>
          <p:cNvSpPr/>
          <p:nvPr/>
        </p:nvSpPr>
        <p:spPr>
          <a:xfrm>
            <a:off x="6402612" y="3970870"/>
            <a:ext cx="3721809" cy="73866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Black"/>
                <a:ea typeface="+mn-ea"/>
                <a:cs typeface="+mn-cs"/>
              </a:rPr>
              <a:t>More Likely to Purchase Wild Alaska Pollock</a:t>
            </a:r>
          </a:p>
        </p:txBody>
      </p:sp>
      <p:sp>
        <p:nvSpPr>
          <p:cNvPr id="28" name="Rectangle: Rounded Corners 27">
            <a:extLst>
              <a:ext uri="{FF2B5EF4-FFF2-40B4-BE49-F238E27FC236}">
                <a16:creationId xmlns:a16="http://schemas.microsoft.com/office/drawing/2014/main" id="{47067029-0419-A705-5FAB-683790688BF2}"/>
              </a:ext>
            </a:extLst>
          </p:cNvPr>
          <p:cNvSpPr/>
          <p:nvPr/>
        </p:nvSpPr>
        <p:spPr>
          <a:xfrm>
            <a:off x="6402614" y="5296898"/>
            <a:ext cx="3721808" cy="738664"/>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Black"/>
                <a:ea typeface="+mn-ea"/>
                <a:cs typeface="+mn-cs"/>
              </a:rPr>
              <a:t>More Likely to Eat Wild Alaska Pollock</a:t>
            </a:r>
          </a:p>
        </p:txBody>
      </p:sp>
      <p:grpSp>
        <p:nvGrpSpPr>
          <p:cNvPr id="29" name="Group 28">
            <a:extLst>
              <a:ext uri="{FF2B5EF4-FFF2-40B4-BE49-F238E27FC236}">
                <a16:creationId xmlns:a16="http://schemas.microsoft.com/office/drawing/2014/main" id="{82A26903-B01A-D372-44D0-D85421E8D876}"/>
              </a:ext>
            </a:extLst>
          </p:cNvPr>
          <p:cNvGrpSpPr/>
          <p:nvPr/>
        </p:nvGrpSpPr>
        <p:grpSpPr>
          <a:xfrm>
            <a:off x="10221931" y="4106269"/>
            <a:ext cx="488196" cy="380804"/>
            <a:chOff x="7297725" y="3311081"/>
            <a:chExt cx="997527" cy="748146"/>
          </a:xfrm>
          <a:solidFill>
            <a:schemeClr val="accent5">
              <a:lumMod val="75000"/>
            </a:schemeClr>
          </a:solidFill>
        </p:grpSpPr>
        <p:sp>
          <p:nvSpPr>
            <p:cNvPr id="30" name="Chevron 23">
              <a:extLst>
                <a:ext uri="{FF2B5EF4-FFF2-40B4-BE49-F238E27FC236}">
                  <a16:creationId xmlns:a16="http://schemas.microsoft.com/office/drawing/2014/main" id="{73A89E9D-434D-6C9C-95CE-A9AD0B334293}"/>
                </a:ext>
              </a:extLst>
            </p:cNvPr>
            <p:cNvSpPr/>
            <p:nvPr/>
          </p:nvSpPr>
          <p:spPr>
            <a:xfrm>
              <a:off x="7547106" y="3311081"/>
              <a:ext cx="748146" cy="748146"/>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Larsseit Alt" panose="00000500000000000000"/>
                <a:ea typeface="+mn-ea"/>
                <a:cs typeface="Arial" panose="020B0604020202020204" pitchFamily="34" charset="0"/>
              </a:endParaRPr>
            </a:p>
          </p:txBody>
        </p:sp>
        <p:sp>
          <p:nvSpPr>
            <p:cNvPr id="31" name="Chevron 24">
              <a:extLst>
                <a:ext uri="{FF2B5EF4-FFF2-40B4-BE49-F238E27FC236}">
                  <a16:creationId xmlns:a16="http://schemas.microsoft.com/office/drawing/2014/main" id="{01CE794B-59C9-0ED3-3A28-7D10A0C75374}"/>
                </a:ext>
              </a:extLst>
            </p:cNvPr>
            <p:cNvSpPr/>
            <p:nvPr/>
          </p:nvSpPr>
          <p:spPr>
            <a:xfrm>
              <a:off x="7297725" y="3427979"/>
              <a:ext cx="514350" cy="514350"/>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5A5A5"/>
                </a:solidFill>
                <a:effectLst/>
                <a:uLnTx/>
                <a:uFillTx/>
                <a:latin typeface="Larsseit Alt" panose="00000500000000000000"/>
                <a:ea typeface="+mn-ea"/>
                <a:cs typeface="Arial" panose="020B0604020202020204" pitchFamily="34" charset="0"/>
              </a:endParaRPr>
            </a:p>
          </p:txBody>
        </p:sp>
      </p:grpSp>
      <p:grpSp>
        <p:nvGrpSpPr>
          <p:cNvPr id="32" name="Group 31">
            <a:extLst>
              <a:ext uri="{FF2B5EF4-FFF2-40B4-BE49-F238E27FC236}">
                <a16:creationId xmlns:a16="http://schemas.microsoft.com/office/drawing/2014/main" id="{BEFB66BC-9E27-2D84-9EFA-0343ABB69077}"/>
              </a:ext>
            </a:extLst>
          </p:cNvPr>
          <p:cNvGrpSpPr/>
          <p:nvPr/>
        </p:nvGrpSpPr>
        <p:grpSpPr>
          <a:xfrm>
            <a:off x="10221932" y="5466798"/>
            <a:ext cx="488196" cy="380804"/>
            <a:chOff x="7297725" y="3311081"/>
            <a:chExt cx="997527" cy="748146"/>
          </a:xfrm>
          <a:solidFill>
            <a:schemeClr val="accent5">
              <a:lumMod val="50000"/>
            </a:schemeClr>
          </a:solidFill>
        </p:grpSpPr>
        <p:sp>
          <p:nvSpPr>
            <p:cNvPr id="33" name="Chevron 23">
              <a:extLst>
                <a:ext uri="{FF2B5EF4-FFF2-40B4-BE49-F238E27FC236}">
                  <a16:creationId xmlns:a16="http://schemas.microsoft.com/office/drawing/2014/main" id="{0931BCA9-51D3-C66B-0446-E07D7EDA165E}"/>
                </a:ext>
              </a:extLst>
            </p:cNvPr>
            <p:cNvSpPr/>
            <p:nvPr/>
          </p:nvSpPr>
          <p:spPr>
            <a:xfrm>
              <a:off x="7547106" y="3311081"/>
              <a:ext cx="748146" cy="748146"/>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Larsseit Alt" panose="00000500000000000000"/>
                <a:ea typeface="+mn-ea"/>
                <a:cs typeface="Arial" panose="020B0604020202020204" pitchFamily="34" charset="0"/>
              </a:endParaRPr>
            </a:p>
          </p:txBody>
        </p:sp>
        <p:sp>
          <p:nvSpPr>
            <p:cNvPr id="34" name="Chevron 24">
              <a:extLst>
                <a:ext uri="{FF2B5EF4-FFF2-40B4-BE49-F238E27FC236}">
                  <a16:creationId xmlns:a16="http://schemas.microsoft.com/office/drawing/2014/main" id="{0C283F3A-B621-D5EF-4E32-2C86D087E5BC}"/>
                </a:ext>
              </a:extLst>
            </p:cNvPr>
            <p:cNvSpPr/>
            <p:nvPr/>
          </p:nvSpPr>
          <p:spPr>
            <a:xfrm>
              <a:off x="7297725" y="3427979"/>
              <a:ext cx="514350" cy="514350"/>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5A5A5"/>
                </a:solidFill>
                <a:effectLst/>
                <a:uLnTx/>
                <a:uFillTx/>
                <a:latin typeface="Larsseit Alt" panose="00000500000000000000"/>
                <a:ea typeface="+mn-ea"/>
                <a:cs typeface="Arial" panose="020B0604020202020204" pitchFamily="34" charset="0"/>
              </a:endParaRPr>
            </a:p>
          </p:txBody>
        </p:sp>
      </p:grpSp>
      <p:sp>
        <p:nvSpPr>
          <p:cNvPr id="35" name="Rectangle: Rounded Corners 34">
            <a:extLst>
              <a:ext uri="{FF2B5EF4-FFF2-40B4-BE49-F238E27FC236}">
                <a16:creationId xmlns:a16="http://schemas.microsoft.com/office/drawing/2014/main" id="{FA977CE7-229D-1B7F-FF9C-EBA3F40688C1}"/>
              </a:ext>
            </a:extLst>
          </p:cNvPr>
          <p:cNvSpPr/>
          <p:nvPr/>
        </p:nvSpPr>
        <p:spPr>
          <a:xfrm>
            <a:off x="10832176" y="3970870"/>
            <a:ext cx="847576" cy="579388"/>
          </a:xfrm>
          <a:prstGeom prst="roundRect">
            <a:avLst/>
          </a:prstGeom>
          <a:pattFill prst="pct20">
            <a:fgClr>
              <a:schemeClr val="accent1"/>
            </a:fgClr>
            <a:bgClr>
              <a:schemeClr val="bg1"/>
            </a:bgClr>
          </a:patt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a:ea typeface="+mn-ea"/>
                <a:cs typeface="+mn-cs"/>
              </a:rPr>
              <a:t>59%</a:t>
            </a:r>
            <a:endParaRPr kumimoji="0" lang="en-US" sz="1800" b="0" i="0" u="none" strike="noStrike" kern="1200" cap="none" spc="0" normalizeH="0" baseline="0" noProof="0">
              <a:ln>
                <a:noFill/>
              </a:ln>
              <a:solidFill>
                <a:srgbClr val="44546A"/>
              </a:solidFill>
              <a:effectLst/>
              <a:uLnTx/>
              <a:uFillTx/>
              <a:latin typeface="Arial"/>
              <a:ea typeface="+mn-ea"/>
              <a:cs typeface="+mn-cs"/>
            </a:endParaRPr>
          </a:p>
        </p:txBody>
      </p:sp>
      <p:sp>
        <p:nvSpPr>
          <p:cNvPr id="36" name="Rectangle: Rounded Corners 35">
            <a:extLst>
              <a:ext uri="{FF2B5EF4-FFF2-40B4-BE49-F238E27FC236}">
                <a16:creationId xmlns:a16="http://schemas.microsoft.com/office/drawing/2014/main" id="{B3BA1693-8A1D-77C7-F218-02BC7FD92E35}"/>
              </a:ext>
            </a:extLst>
          </p:cNvPr>
          <p:cNvSpPr/>
          <p:nvPr/>
        </p:nvSpPr>
        <p:spPr>
          <a:xfrm>
            <a:off x="10832177" y="5365478"/>
            <a:ext cx="847576" cy="552429"/>
          </a:xfrm>
          <a:prstGeom prst="roundRect">
            <a:avLst/>
          </a:prstGeom>
          <a:pattFill prst="pct20">
            <a:fgClr>
              <a:schemeClr val="accent1"/>
            </a:fgClr>
            <a:bgClr>
              <a:schemeClr val="bg1"/>
            </a:bgClr>
          </a:patt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Black"/>
                <a:ea typeface="+mn-ea"/>
                <a:cs typeface="+mn-cs"/>
              </a:rPr>
              <a:t>56%</a:t>
            </a:r>
            <a:endParaRPr kumimoji="0" lang="en-US" sz="1800" b="0" i="0" u="none" strike="noStrike" kern="1200" cap="none" spc="0" normalizeH="0" baseline="0" noProof="0">
              <a:ln>
                <a:noFill/>
              </a:ln>
              <a:solidFill>
                <a:srgbClr val="44546A"/>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58E0F64E-E7BF-F072-A369-28D9B2621D43}"/>
              </a:ext>
            </a:extLst>
          </p:cNvPr>
          <p:cNvGrpSpPr/>
          <p:nvPr/>
        </p:nvGrpSpPr>
        <p:grpSpPr>
          <a:xfrm>
            <a:off x="11528225" y="264779"/>
            <a:ext cx="356433" cy="356433"/>
            <a:chOff x="11358084" y="75366"/>
            <a:chExt cx="534194" cy="534194"/>
          </a:xfrm>
        </p:grpSpPr>
        <p:sp>
          <p:nvSpPr>
            <p:cNvPr id="22" name="Oval 21">
              <a:extLst>
                <a:ext uri="{FF2B5EF4-FFF2-40B4-BE49-F238E27FC236}">
                  <a16:creationId xmlns:a16="http://schemas.microsoft.com/office/drawing/2014/main" id="{BF5C55B0-ABDF-463A-FF22-0D1AB29D45B1}"/>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Competition with solid fill">
              <a:extLst>
                <a:ext uri="{FF2B5EF4-FFF2-40B4-BE49-F238E27FC236}">
                  <a16:creationId xmlns:a16="http://schemas.microsoft.com/office/drawing/2014/main" id="{50CEF236-72EA-2F55-246B-82504BF854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3898799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18409C-E93C-9F58-E1F3-3869F65AFA80}"/>
              </a:ext>
            </a:extLst>
          </p:cNvPr>
          <p:cNvSpPr txBox="1"/>
          <p:nvPr/>
        </p:nvSpPr>
        <p:spPr>
          <a:xfrm>
            <a:off x="265511" y="2918530"/>
            <a:ext cx="76591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Arial Black"/>
                <a:ea typeface="+mn-ea"/>
                <a:cs typeface="+mn-cs"/>
              </a:rPr>
              <a:t>Opportunities</a:t>
            </a:r>
          </a:p>
        </p:txBody>
      </p:sp>
    </p:spTree>
    <p:extLst>
      <p:ext uri="{BB962C8B-B14F-4D97-AF65-F5344CB8AC3E}">
        <p14:creationId xmlns:p14="http://schemas.microsoft.com/office/powerpoint/2010/main" val="1501671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27679" y="1013286"/>
            <a:ext cx="11621504" cy="1325563"/>
          </a:xfrm>
        </p:spPr>
        <p:txBody>
          <a:bodyPr>
            <a:normAutofit/>
          </a:bodyPr>
          <a:lstStyle/>
          <a:p>
            <a:r>
              <a:rPr lang="en-US" b="1">
                <a:latin typeface="+mn-lt"/>
              </a:rPr>
              <a:t>Consumers are becoming more price sensitive, and fish has an inherent connotation as expensive. </a:t>
            </a:r>
          </a:p>
        </p:txBody>
      </p:sp>
      <p:grpSp>
        <p:nvGrpSpPr>
          <p:cNvPr id="3" name="Group 2">
            <a:extLst>
              <a:ext uri="{FF2B5EF4-FFF2-40B4-BE49-F238E27FC236}">
                <a16:creationId xmlns:a16="http://schemas.microsoft.com/office/drawing/2014/main" id="{DCA46D74-31B0-1404-E64D-0CBF6064134A}"/>
              </a:ext>
            </a:extLst>
          </p:cNvPr>
          <p:cNvGrpSpPr/>
          <p:nvPr/>
        </p:nvGrpSpPr>
        <p:grpSpPr>
          <a:xfrm>
            <a:off x="11528225" y="264779"/>
            <a:ext cx="356433" cy="356433"/>
            <a:chOff x="11358084" y="75366"/>
            <a:chExt cx="534194" cy="534194"/>
          </a:xfrm>
        </p:grpSpPr>
        <p:sp>
          <p:nvSpPr>
            <p:cNvPr id="4" name="Oval 3">
              <a:extLst>
                <a:ext uri="{FF2B5EF4-FFF2-40B4-BE49-F238E27FC236}">
                  <a16:creationId xmlns:a16="http://schemas.microsoft.com/office/drawing/2014/main" id="{E6F847A5-8993-54DE-0891-2F9A8C50545F}"/>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Graphic 5" descr="Competition with solid fill">
              <a:extLst>
                <a:ext uri="{FF2B5EF4-FFF2-40B4-BE49-F238E27FC236}">
                  <a16:creationId xmlns:a16="http://schemas.microsoft.com/office/drawing/2014/main" id="{61480E38-B8EA-4665-8390-8664AB5710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3887" y="151169"/>
              <a:ext cx="427912" cy="427912"/>
            </a:xfrm>
            <a:prstGeom prst="rect">
              <a:avLst/>
            </a:prstGeom>
          </p:spPr>
        </p:pic>
      </p:grpSp>
      <p:sp>
        <p:nvSpPr>
          <p:cNvPr id="9" name="TextBox 8">
            <a:extLst>
              <a:ext uri="{FF2B5EF4-FFF2-40B4-BE49-F238E27FC236}">
                <a16:creationId xmlns:a16="http://schemas.microsoft.com/office/drawing/2014/main" id="{8567F226-BD31-2123-1A21-1E8472B67E9E}"/>
              </a:ext>
            </a:extLst>
          </p:cNvPr>
          <p:cNvSpPr txBox="1"/>
          <p:nvPr/>
        </p:nvSpPr>
        <p:spPr>
          <a:xfrm>
            <a:off x="1549658" y="2241370"/>
            <a:ext cx="2586810" cy="1261884"/>
          </a:xfrm>
          <a:prstGeom prst="rect">
            <a:avLst/>
          </a:prstGeom>
          <a:noFill/>
        </p:spPr>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4546A"/>
                </a:solidFill>
                <a:effectLst/>
                <a:uLnTx/>
                <a:uFillTx/>
                <a:latin typeface="Arial Black"/>
                <a:ea typeface="Helvetica Neue"/>
                <a:cs typeface="Helvetica Neue"/>
                <a:sym typeface="Helvetica Neue"/>
              </a:rPr>
              <a:t>74%</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Have noticed a price increase in fish </a:t>
            </a:r>
            <a:endParaRPr kumimoji="0" 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2AE27E54-CDE0-CFA7-4A44-ABFA586D26A1}"/>
              </a:ext>
            </a:extLst>
          </p:cNvPr>
          <p:cNvSpPr/>
          <p:nvPr/>
        </p:nvSpPr>
        <p:spPr>
          <a:xfrm>
            <a:off x="667222" y="3578417"/>
            <a:ext cx="4351682" cy="421086"/>
          </a:xfrm>
          <a:prstGeom prst="rect">
            <a:avLst/>
          </a:prstGeom>
          <a:solidFill>
            <a:srgbClr val="19BBD1"/>
          </a:solidFill>
          <a:ln w="57150">
            <a:solidFill>
              <a:srgbClr val="19B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#4 behind beef, dairy &amp; chicken </a:t>
            </a:r>
          </a:p>
        </p:txBody>
      </p:sp>
      <p:sp>
        <p:nvSpPr>
          <p:cNvPr id="11" name="TextBox 10">
            <a:extLst>
              <a:ext uri="{FF2B5EF4-FFF2-40B4-BE49-F238E27FC236}">
                <a16:creationId xmlns:a16="http://schemas.microsoft.com/office/drawing/2014/main" id="{F37E16B5-E893-E7F4-145F-9441E0984008}"/>
              </a:ext>
            </a:extLst>
          </p:cNvPr>
          <p:cNvSpPr txBox="1"/>
          <p:nvPr/>
        </p:nvSpPr>
        <p:spPr>
          <a:xfrm>
            <a:off x="889517" y="4334796"/>
            <a:ext cx="3907092" cy="1261884"/>
          </a:xfrm>
          <a:prstGeom prst="rect">
            <a:avLst/>
          </a:prstGeom>
          <a:noFill/>
        </p:spPr>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4546A"/>
                </a:solidFill>
                <a:effectLst/>
                <a:uLnTx/>
                <a:uFillTx/>
                <a:latin typeface="Arial Black"/>
                <a:ea typeface="Helvetica Neue"/>
                <a:cs typeface="Helvetica Neue"/>
                <a:sym typeface="Helvetica Neue"/>
              </a:rPr>
              <a:t>27%*</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Say the price increase in fish is greater than other animal proteins </a:t>
            </a:r>
            <a:endParaRPr kumimoji="0" 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F5B8A651-59A9-20F3-E6B6-1DFF99629BFC}"/>
              </a:ext>
            </a:extLst>
          </p:cNvPr>
          <p:cNvSpPr txBox="1"/>
          <p:nvPr/>
        </p:nvSpPr>
        <p:spPr>
          <a:xfrm>
            <a:off x="1496842" y="5664196"/>
            <a:ext cx="2461621"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a:ln>
                  <a:noFill/>
                </a:ln>
                <a:solidFill>
                  <a:srgbClr val="44546A"/>
                </a:solidFill>
                <a:effectLst/>
                <a:uLnTx/>
                <a:uFillTx/>
                <a:latin typeface="Arial Black" panose="020B0A04020102020204" pitchFamily="34" charset="0"/>
                <a:ea typeface="+mn-ea"/>
                <a:cs typeface="+mn-cs"/>
              </a:rPr>
              <a:t>*among those who have noticed a fish price increase</a:t>
            </a:r>
            <a:endParaRPr kumimoji="0" lang="en-US" sz="900" b="1" i="1" u="none" strike="noStrike" kern="0" cap="none" spc="0" normalizeH="0" baseline="0" noProof="0">
              <a:ln>
                <a:noFill/>
              </a:ln>
              <a:solidFill>
                <a:srgbClr val="44546A"/>
              </a:solidFill>
              <a:effectLst/>
              <a:uLnTx/>
              <a:uFillTx/>
              <a:latin typeface="Arial Black" panose="020B0A04020102020204" pitchFamily="34" charset="0"/>
              <a:ea typeface="+mn-ea"/>
              <a:cs typeface="+mn-cs"/>
            </a:endParaRPr>
          </a:p>
        </p:txBody>
      </p:sp>
      <p:sp>
        <p:nvSpPr>
          <p:cNvPr id="22" name="TextBox 21">
            <a:extLst>
              <a:ext uri="{FF2B5EF4-FFF2-40B4-BE49-F238E27FC236}">
                <a16:creationId xmlns:a16="http://schemas.microsoft.com/office/drawing/2014/main" id="{323097BB-094E-62C6-932F-AFF5134C8156}"/>
              </a:ext>
            </a:extLst>
          </p:cNvPr>
          <p:cNvSpPr txBox="1"/>
          <p:nvPr/>
        </p:nvSpPr>
        <p:spPr>
          <a:xfrm>
            <a:off x="5936249" y="2329346"/>
            <a:ext cx="61253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546A"/>
                </a:solidFill>
                <a:effectLst/>
                <a:uLnTx/>
                <a:uFillTx/>
                <a:latin typeface="Arial"/>
                <a:ea typeface="+mn-ea"/>
                <a:cs typeface="+mn-cs"/>
              </a:rPr>
              <a:t>Fish eaters are looking for affordability, but price remains a barrier for Wild Alaska Pollock purchases </a:t>
            </a:r>
          </a:p>
        </p:txBody>
      </p:sp>
      <p:sp>
        <p:nvSpPr>
          <p:cNvPr id="24" name="TextBox 23">
            <a:extLst>
              <a:ext uri="{FF2B5EF4-FFF2-40B4-BE49-F238E27FC236}">
                <a16:creationId xmlns:a16="http://schemas.microsoft.com/office/drawing/2014/main" id="{57BCE0E6-F3A1-8907-35CF-C50204751031}"/>
              </a:ext>
            </a:extLst>
          </p:cNvPr>
          <p:cNvSpPr txBox="1"/>
          <p:nvPr/>
        </p:nvSpPr>
        <p:spPr>
          <a:xfrm>
            <a:off x="6115338" y="3191320"/>
            <a:ext cx="2782658"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solidFill>
                <a:effectLst/>
                <a:uLnTx/>
                <a:uFillTx/>
                <a:latin typeface="Arial Black" panose="020B0A04020102020204" pitchFamily="34" charset="0"/>
                <a:ea typeface="+mn-ea"/>
                <a:cs typeface="+mn-cs"/>
              </a:rPr>
              <a:t>Important fish attributes for Fish Eaters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44546A"/>
                </a:solidFill>
                <a:effectLst/>
                <a:uLnTx/>
                <a:uFillTx/>
                <a:latin typeface="Arial Black" panose="020B0A04020102020204" pitchFamily="34" charset="0"/>
                <a:ea typeface="+mn-ea"/>
                <a:cs typeface="+mn-cs"/>
              </a:rPr>
              <a:t>(T3B on 10-pt scale)</a:t>
            </a:r>
          </a:p>
        </p:txBody>
      </p:sp>
      <p:graphicFrame>
        <p:nvGraphicFramePr>
          <p:cNvPr id="25" name="Chart 24">
            <a:extLst>
              <a:ext uri="{FF2B5EF4-FFF2-40B4-BE49-F238E27FC236}">
                <a16:creationId xmlns:a16="http://schemas.microsoft.com/office/drawing/2014/main" id="{C7028452-0171-1C51-676C-03F8F75BACDB}"/>
              </a:ext>
            </a:extLst>
          </p:cNvPr>
          <p:cNvGraphicFramePr/>
          <p:nvPr/>
        </p:nvGraphicFramePr>
        <p:xfrm>
          <a:off x="5936249" y="3849761"/>
          <a:ext cx="3011545" cy="1864246"/>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25">
            <a:extLst>
              <a:ext uri="{FF2B5EF4-FFF2-40B4-BE49-F238E27FC236}">
                <a16:creationId xmlns:a16="http://schemas.microsoft.com/office/drawing/2014/main" id="{0A413CA0-6800-EE54-D376-2ADA289B8EF8}"/>
              </a:ext>
            </a:extLst>
          </p:cNvPr>
          <p:cNvSpPr txBox="1"/>
          <p:nvPr/>
        </p:nvSpPr>
        <p:spPr>
          <a:xfrm>
            <a:off x="9474815" y="3537568"/>
            <a:ext cx="2586810" cy="1815882"/>
          </a:xfrm>
          <a:prstGeom prst="rect">
            <a:avLst/>
          </a:prstGeom>
          <a:noFill/>
        </p:spPr>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4546A"/>
                </a:solidFill>
                <a:effectLst/>
                <a:uLnTx/>
                <a:uFillTx/>
                <a:latin typeface="Arial Black"/>
                <a:ea typeface="Helvetica Neue"/>
                <a:cs typeface="Helvetica Neue"/>
                <a:sym typeface="Helvetica Neue"/>
              </a:rPr>
              <a:t>27%</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Say price keeps them </a:t>
            </a:r>
            <a:r>
              <a:rPr kumimoji="0" lang="en-US" sz="1800" b="0" i="0" u="none" strike="noStrike" kern="1200" cap="none" spc="0" normalizeH="0" baseline="0" noProof="0" err="1">
                <a:ln>
                  <a:noFill/>
                </a:ln>
                <a:solidFill>
                  <a:srgbClr val="44546A"/>
                </a:solidFill>
                <a:effectLst/>
                <a:uLnTx/>
                <a:uFillTx/>
                <a:latin typeface="Arial" panose="020B0604020202020204" pitchFamily="34" charset="0"/>
                <a:ea typeface="+mn-ea"/>
                <a:cs typeface="Arial" panose="020B0604020202020204" pitchFamily="34" charset="0"/>
              </a:rPr>
              <a:t>fro</a:t>
            </a:r>
            <a:r>
              <a:rPr kumimoji="0" lang="en-US" sz="18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m purchasing Wild Alaska Pollock more often </a:t>
            </a:r>
            <a:endParaRPr kumimoji="0" 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p:txBody>
      </p:sp>
      <p:cxnSp>
        <p:nvCxnSpPr>
          <p:cNvPr id="27" name="Straight Arrow Connector 26">
            <a:extLst>
              <a:ext uri="{FF2B5EF4-FFF2-40B4-BE49-F238E27FC236}">
                <a16:creationId xmlns:a16="http://schemas.microsoft.com/office/drawing/2014/main" id="{B6871514-2871-21F7-3828-6D3499D21717}"/>
              </a:ext>
            </a:extLst>
          </p:cNvPr>
          <p:cNvCxnSpPr>
            <a:cxnSpLocks/>
          </p:cNvCxnSpPr>
          <p:nvPr/>
        </p:nvCxnSpPr>
        <p:spPr>
          <a:xfrm>
            <a:off x="8672744" y="4478688"/>
            <a:ext cx="844369" cy="0"/>
          </a:xfrm>
          <a:prstGeom prst="straightConnector1">
            <a:avLst/>
          </a:prstGeom>
          <a:ln>
            <a:solidFill>
              <a:srgbClr val="188594"/>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21D64FB-5CA8-6271-1AD8-CA1C72A0BEAB}"/>
              </a:ext>
            </a:extLst>
          </p:cNvPr>
          <p:cNvSpPr/>
          <p:nvPr/>
        </p:nvSpPr>
        <p:spPr>
          <a:xfrm>
            <a:off x="0" y="6229844"/>
            <a:ext cx="10098993" cy="58477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H1. Which of the following products, if any, have you noticed a price increase in over the last year? Base: Fish Eaters (n=704)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H2. How does the price increase you’ve noticed in fish compare to price increases in other animal proteins? Base: Fish Eaters Who Noticed A Price Increase in Fish Over the Last Year (n=520)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Arial"/>
              </a:rPr>
              <a:t>Q8. Below is a list of attributes that people may use to describe fish. For each, please rate how important that attribute is to you when purchasing and/or ordering fish?</a:t>
            </a:r>
            <a:r>
              <a:rPr kumimoji="0" lang="en-US" sz="800" b="0" i="0" u="none" strike="noStrike" kern="1200" cap="none" spc="0" normalizeH="0" baseline="0" noProof="0">
                <a:ln>
                  <a:noFill/>
                </a:ln>
                <a:solidFill>
                  <a:srgbClr val="A5A5A5"/>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a:ln>
                  <a:noFill/>
                </a:ln>
                <a:solidFill>
                  <a:srgbClr val="A5A5A5"/>
                </a:solidFill>
                <a:effectLst/>
                <a:uLnTx/>
                <a:uFillTx/>
                <a:latin typeface="Arial"/>
                <a:ea typeface="+mn-ea"/>
                <a:cs typeface="Arial"/>
              </a:rPr>
              <a:t>Base: </a:t>
            </a:r>
            <a:r>
              <a:rPr kumimoji="0" lang="en-US" sz="800" b="0" i="0" u="none" strike="noStrike" kern="1200" cap="none" spc="0" normalizeH="0" baseline="0" noProof="0">
                <a:ln>
                  <a:noFill/>
                </a:ln>
                <a:solidFill>
                  <a:srgbClr val="AEABAB"/>
                </a:solidFill>
                <a:effectLst/>
                <a:uLnTx/>
                <a:uFillTx/>
                <a:latin typeface="Arial"/>
                <a:ea typeface="+mn-ea"/>
                <a:cs typeface="Arial"/>
              </a:rPr>
              <a:t>Fish Eaters 2024 (n=704)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Q25. Overall, what prevents you from consuming Wild Alaska Pollock or consuming it more often? Base: Fish Eaters aware of Wild Alaska Pollock 2024 (n=460)</a:t>
            </a:r>
          </a:p>
        </p:txBody>
      </p:sp>
      <p:cxnSp>
        <p:nvCxnSpPr>
          <p:cNvPr id="32" name="Straight Connector 31">
            <a:extLst>
              <a:ext uri="{FF2B5EF4-FFF2-40B4-BE49-F238E27FC236}">
                <a16:creationId xmlns:a16="http://schemas.microsoft.com/office/drawing/2014/main" id="{F7EC0C4E-8BDF-3BFE-E710-A0561A17EC65}"/>
              </a:ext>
            </a:extLst>
          </p:cNvPr>
          <p:cNvCxnSpPr>
            <a:cxnSpLocks/>
          </p:cNvCxnSpPr>
          <p:nvPr/>
        </p:nvCxnSpPr>
        <p:spPr>
          <a:xfrm flipH="1">
            <a:off x="5581938" y="2338849"/>
            <a:ext cx="23093" cy="3590695"/>
          </a:xfrm>
          <a:prstGeom prst="line">
            <a:avLst/>
          </a:prstGeom>
          <a:ln>
            <a:solidFill>
              <a:srgbClr val="22BDD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894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AFFB-3577-408A-958C-EA366B78361B}"/>
              </a:ext>
            </a:extLst>
          </p:cNvPr>
          <p:cNvSpPr>
            <a:spLocks noGrp="1"/>
          </p:cNvSpPr>
          <p:nvPr>
            <p:ph type="title"/>
          </p:nvPr>
        </p:nvSpPr>
        <p:spPr>
          <a:xfrm>
            <a:off x="114927" y="1507010"/>
            <a:ext cx="5027137" cy="2951773"/>
          </a:xfrm>
        </p:spPr>
        <p:txBody>
          <a:bodyPr>
            <a:normAutofit/>
          </a:bodyPr>
          <a:lstStyle/>
          <a:p>
            <a:pPr algn="ctr"/>
            <a:r>
              <a:rPr lang="en-US" sz="4400" b="1"/>
              <a:t>Embrace the “frozen-ness” of Wild Alaska Pollock</a:t>
            </a:r>
          </a:p>
        </p:txBody>
      </p:sp>
      <p:sp>
        <p:nvSpPr>
          <p:cNvPr id="15" name="TextBox 14">
            <a:extLst>
              <a:ext uri="{FF2B5EF4-FFF2-40B4-BE49-F238E27FC236}">
                <a16:creationId xmlns:a16="http://schemas.microsoft.com/office/drawing/2014/main" id="{37C10ED9-BB98-47BC-6268-15272A57C0EC}"/>
              </a:ext>
            </a:extLst>
          </p:cNvPr>
          <p:cNvSpPr txBox="1"/>
          <p:nvPr/>
        </p:nvSpPr>
        <p:spPr>
          <a:xfrm>
            <a:off x="347080" y="205873"/>
            <a:ext cx="574892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Helvetica"/>
                <a:ea typeface="+mn-ea"/>
                <a:cs typeface="+mn-cs"/>
              </a:rPr>
              <a:t>COST IMPLICATIONS</a:t>
            </a:r>
            <a:endParaRPr kumimoji="0" lang="en-US" sz="1800" b="0" i="0" u="none" strike="noStrike" kern="1200" cap="none" spc="0" normalizeH="0" baseline="0" noProof="0">
              <a:ln>
                <a:noFill/>
              </a:ln>
              <a:solidFill>
                <a:srgbClr val="44546A"/>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91984525-ED84-062D-FB67-1F414D3367F2}"/>
              </a:ext>
            </a:extLst>
          </p:cNvPr>
          <p:cNvGrpSpPr/>
          <p:nvPr/>
        </p:nvGrpSpPr>
        <p:grpSpPr>
          <a:xfrm>
            <a:off x="11528225" y="264779"/>
            <a:ext cx="356433" cy="356433"/>
            <a:chOff x="11358084" y="75366"/>
            <a:chExt cx="534194" cy="534194"/>
          </a:xfrm>
        </p:grpSpPr>
        <p:sp>
          <p:nvSpPr>
            <p:cNvPr id="8" name="Oval 7">
              <a:extLst>
                <a:ext uri="{FF2B5EF4-FFF2-40B4-BE49-F238E27FC236}">
                  <a16:creationId xmlns:a16="http://schemas.microsoft.com/office/drawing/2014/main" id="{DE2277C2-D4A4-4E17-8679-E63A34260345}"/>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Graphic 9" descr="Competition with solid fill">
              <a:extLst>
                <a:ext uri="{FF2B5EF4-FFF2-40B4-BE49-F238E27FC236}">
                  <a16:creationId xmlns:a16="http://schemas.microsoft.com/office/drawing/2014/main" id="{BFAC086A-D1F3-666A-940A-AF1D8372C8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3887" y="151169"/>
              <a:ext cx="427912" cy="427912"/>
            </a:xfrm>
            <a:prstGeom prst="rect">
              <a:avLst/>
            </a:prstGeom>
          </p:spPr>
        </p:pic>
      </p:grpSp>
      <p:sp>
        <p:nvSpPr>
          <p:cNvPr id="12" name="Rectangle 11">
            <a:extLst>
              <a:ext uri="{FF2B5EF4-FFF2-40B4-BE49-F238E27FC236}">
                <a16:creationId xmlns:a16="http://schemas.microsoft.com/office/drawing/2014/main" id="{E6AA2EB0-90C9-92DA-E4F8-E9AE62148AF9}"/>
              </a:ext>
            </a:extLst>
          </p:cNvPr>
          <p:cNvSpPr/>
          <p:nvPr/>
        </p:nvSpPr>
        <p:spPr>
          <a:xfrm>
            <a:off x="0" y="6027003"/>
            <a:ext cx="5322498"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H3. How have your fish purchasing habits changed because of inflation? Base: Those Who Noticed A Price Increase in Fish Over the Last Year (n=698)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S9. How often do you eat [I purchase it at a grocery store or market, frozen] in the following settings? Base: Fish Eaters Aware of Wild Alaska Pollock (n=460)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Q5. How likely are you to eat [From the frozen aisle at the grocery store or market] from the following settings? Base: Fish Eaters Aware of Wild Alaska Pollock (n=460</a:t>
            </a:r>
          </a:p>
        </p:txBody>
      </p:sp>
      <p:graphicFrame>
        <p:nvGraphicFramePr>
          <p:cNvPr id="13" name="Chart 12">
            <a:extLst>
              <a:ext uri="{FF2B5EF4-FFF2-40B4-BE49-F238E27FC236}">
                <a16:creationId xmlns:a16="http://schemas.microsoft.com/office/drawing/2014/main" id="{192980F8-3048-8F6E-DEE9-EAB8BB0CE1F6}"/>
              </a:ext>
            </a:extLst>
          </p:cNvPr>
          <p:cNvGraphicFramePr/>
          <p:nvPr/>
        </p:nvGraphicFramePr>
        <p:xfrm>
          <a:off x="5202565" y="-21069"/>
          <a:ext cx="6106763" cy="3450069"/>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C8056766-0D4D-5EE7-88E7-E9FE48B93CA0}"/>
              </a:ext>
            </a:extLst>
          </p:cNvPr>
          <p:cNvSpPr txBox="1"/>
          <p:nvPr/>
        </p:nvSpPr>
        <p:spPr>
          <a:xfrm>
            <a:off x="5322498" y="134058"/>
            <a:ext cx="6302851" cy="523220"/>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4546A"/>
                </a:solidFill>
                <a:effectLst/>
                <a:uLnTx/>
                <a:uFillTx/>
                <a:latin typeface="Arial Black" panose="020B0A04020102020204" pitchFamily="34" charset="0"/>
                <a:ea typeface="+mn-ea"/>
                <a:cs typeface="+mn-cs"/>
              </a:rPr>
              <a:t>Impact of inflation on fish purchasing habits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rgbClr val="44546A"/>
                </a:solidFill>
                <a:effectLst/>
                <a:uLnTx/>
                <a:uFillTx/>
                <a:latin typeface="Arial Black" panose="020B0A04020102020204" pitchFamily="34" charset="0"/>
                <a:ea typeface="+mn-ea"/>
                <a:cs typeface="+mn-cs"/>
              </a:rPr>
              <a:t>Top 5</a:t>
            </a:r>
            <a:endParaRPr kumimoji="0" lang="en-US" sz="1200" b="0" i="1" u="none" strike="noStrike" kern="0" cap="none" spc="0" normalizeH="0" baseline="0" noProof="0">
              <a:ln>
                <a:noFill/>
              </a:ln>
              <a:solidFill>
                <a:srgbClr val="44546A"/>
              </a:solidFill>
              <a:effectLst/>
              <a:uLnTx/>
              <a:uFillTx/>
              <a:latin typeface="Arial Black" panose="020B0A04020102020204" pitchFamily="34" charset="0"/>
              <a:ea typeface="+mn-ea"/>
              <a:cs typeface="+mn-cs"/>
            </a:endParaRPr>
          </a:p>
        </p:txBody>
      </p:sp>
      <p:sp>
        <p:nvSpPr>
          <p:cNvPr id="16" name="TextBox 15">
            <a:extLst>
              <a:ext uri="{FF2B5EF4-FFF2-40B4-BE49-F238E27FC236}">
                <a16:creationId xmlns:a16="http://schemas.microsoft.com/office/drawing/2014/main" id="{EA3E3154-E260-7DEC-A9BA-A0773E1A8707}"/>
              </a:ext>
            </a:extLst>
          </p:cNvPr>
          <p:cNvSpPr txBox="1"/>
          <p:nvPr/>
        </p:nvSpPr>
        <p:spPr>
          <a:xfrm>
            <a:off x="5225374" y="3622571"/>
            <a:ext cx="6302851" cy="307777"/>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4546A"/>
                </a:solidFill>
                <a:effectLst/>
                <a:uLnTx/>
                <a:uFillTx/>
                <a:latin typeface="Arial Black" panose="020B0A04020102020204" pitchFamily="34" charset="0"/>
                <a:ea typeface="+mn-ea"/>
                <a:cs typeface="+mn-cs"/>
              </a:rPr>
              <a:t>Likelihood to purchase/eat frozen Wild Alaska Pollock</a:t>
            </a:r>
            <a:endParaRPr kumimoji="0" lang="en-US" sz="1200" b="0" i="0" u="none" strike="noStrike" kern="0" cap="none" spc="0" normalizeH="0" baseline="0" noProof="0">
              <a:ln>
                <a:noFill/>
              </a:ln>
              <a:solidFill>
                <a:srgbClr val="44546A"/>
              </a:solidFill>
              <a:effectLst/>
              <a:uLnTx/>
              <a:uFillTx/>
              <a:latin typeface="Arial Black" panose="020B0A04020102020204" pitchFamily="34" charset="0"/>
              <a:ea typeface="+mn-ea"/>
              <a:cs typeface="+mn-cs"/>
            </a:endParaRPr>
          </a:p>
        </p:txBody>
      </p:sp>
      <p:graphicFrame>
        <p:nvGraphicFramePr>
          <p:cNvPr id="17" name="Chart 16">
            <a:extLst>
              <a:ext uri="{FF2B5EF4-FFF2-40B4-BE49-F238E27FC236}">
                <a16:creationId xmlns:a16="http://schemas.microsoft.com/office/drawing/2014/main" id="{11ABC2B9-F4C6-A948-5686-D5ECF632070B}"/>
              </a:ext>
            </a:extLst>
          </p:cNvPr>
          <p:cNvGraphicFramePr/>
          <p:nvPr/>
        </p:nvGraphicFramePr>
        <p:xfrm>
          <a:off x="5580434" y="3982864"/>
          <a:ext cx="2763284" cy="1235991"/>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2F7862B7-CBFE-AF30-9B7C-02E9E84304BB}"/>
              </a:ext>
            </a:extLst>
          </p:cNvPr>
          <p:cNvSpPr txBox="1"/>
          <p:nvPr/>
        </p:nvSpPr>
        <p:spPr>
          <a:xfrm>
            <a:off x="6005316" y="4395674"/>
            <a:ext cx="176406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546A"/>
                </a:solidFill>
                <a:effectLst/>
                <a:uLnTx/>
                <a:uFillTx/>
                <a:latin typeface="Arial Black"/>
                <a:ea typeface="Helvetica Neue"/>
                <a:cs typeface="Helvetica Neue"/>
                <a:sym typeface="Helvetica Neue"/>
              </a:rPr>
              <a:t>45%</a:t>
            </a:r>
          </a:p>
        </p:txBody>
      </p:sp>
      <p:sp>
        <p:nvSpPr>
          <p:cNvPr id="21" name="TextBox 20">
            <a:extLst>
              <a:ext uri="{FF2B5EF4-FFF2-40B4-BE49-F238E27FC236}">
                <a16:creationId xmlns:a16="http://schemas.microsoft.com/office/drawing/2014/main" id="{52FCD55C-875C-1A25-7A35-AD3AD2CE9F6E}"/>
              </a:ext>
            </a:extLst>
          </p:cNvPr>
          <p:cNvSpPr txBox="1"/>
          <p:nvPr/>
        </p:nvSpPr>
        <p:spPr>
          <a:xfrm>
            <a:off x="5142064" y="5149665"/>
            <a:ext cx="2933878" cy="997645"/>
          </a:xfrm>
          <a:prstGeom prst="rect">
            <a:avLst/>
          </a:prstGeom>
          <a:noFill/>
        </p:spPr>
        <p:txBody>
          <a:bodyPr wrap="square">
            <a:spAutoFit/>
          </a:bodyPr>
          <a:lstStyle/>
          <a:p>
            <a:pPr marL="457200" marR="0" lvl="1" indent="0" algn="ctr" defTabSz="914400" rtl="0" eaLnBrk="1" fontAlgn="auto" latinLnBrk="0" hangingPunct="1">
              <a:lnSpc>
                <a:spcPct val="107000"/>
              </a:lnSpc>
              <a:spcBef>
                <a:spcPts val="0"/>
              </a:spcBef>
              <a:spcAft>
                <a:spcPts val="0"/>
              </a:spcAft>
              <a:buClrTx/>
              <a:buSzTx/>
              <a:buFontTx/>
              <a:buNone/>
              <a:tabLst>
                <a:tab pos="2216150" algn="l"/>
              </a:tabLst>
              <a:defRPr/>
            </a:pPr>
            <a:r>
              <a:rPr kumimoji="0" lang="en-US" sz="1400" b="0" i="0" u="none" strike="noStrike" kern="1200" cap="none" spc="0" normalizeH="0" baseline="0" noProof="0">
                <a:ln>
                  <a:noFill/>
                </a:ln>
                <a:solidFill>
                  <a:srgbClr val="44546A"/>
                </a:solidFill>
                <a:effectLst/>
                <a:uLnTx/>
                <a:uFillTx/>
                <a:latin typeface="Arial"/>
                <a:ea typeface="Aptos" panose="020B0004020202020204" pitchFamily="34" charset="0"/>
                <a:cs typeface="Times New Roman" panose="02020603050405020304" pitchFamily="18" charset="0"/>
              </a:rPr>
              <a:t>of fish eaters often purchase Wild Alaska Pollock at a grocery store or market, frozen (</a:t>
            </a:r>
            <a:r>
              <a:rPr kumimoji="0" lang="en-US" sz="1400" b="0" i="1" u="none" strike="noStrike" kern="1200" cap="none" spc="0" normalizeH="0" baseline="0" noProof="0">
                <a:ln>
                  <a:noFill/>
                </a:ln>
                <a:solidFill>
                  <a:srgbClr val="44546A"/>
                </a:solidFill>
                <a:effectLst/>
                <a:uLnTx/>
                <a:uFillTx/>
                <a:latin typeface="Arial"/>
                <a:ea typeface="Aptos" panose="020B0004020202020204" pitchFamily="34" charset="0"/>
                <a:cs typeface="Times New Roman" panose="02020603050405020304" pitchFamily="18" charset="0"/>
              </a:rPr>
              <a:t>T3B</a:t>
            </a:r>
            <a:r>
              <a:rPr kumimoji="0" lang="en-US" sz="1400" b="0" i="0" u="none" strike="noStrike" kern="1200" cap="none" spc="0" normalizeH="0" baseline="0" noProof="0">
                <a:ln>
                  <a:noFill/>
                </a:ln>
                <a:solidFill>
                  <a:srgbClr val="44546A"/>
                </a:solidFill>
                <a:effectLst/>
                <a:uLnTx/>
                <a:uFillTx/>
                <a:latin typeface="Arial"/>
                <a:ea typeface="Aptos" panose="020B0004020202020204" pitchFamily="34" charset="0"/>
                <a:cs typeface="Times New Roman" panose="02020603050405020304" pitchFamily="18" charset="0"/>
              </a:rPr>
              <a:t>)</a:t>
            </a:r>
          </a:p>
        </p:txBody>
      </p:sp>
      <p:sp>
        <p:nvSpPr>
          <p:cNvPr id="25" name="Rectangle 24">
            <a:extLst>
              <a:ext uri="{FF2B5EF4-FFF2-40B4-BE49-F238E27FC236}">
                <a16:creationId xmlns:a16="http://schemas.microsoft.com/office/drawing/2014/main" id="{6907A2D3-07CA-E9D7-B9F0-DDCD60336A87}"/>
              </a:ext>
            </a:extLst>
          </p:cNvPr>
          <p:cNvSpPr/>
          <p:nvPr/>
        </p:nvSpPr>
        <p:spPr>
          <a:xfrm>
            <a:off x="8503530" y="4982580"/>
            <a:ext cx="2443823" cy="433789"/>
          </a:xfrm>
          <a:prstGeom prst="rect">
            <a:avLst/>
          </a:prstGeom>
          <a:solidFill>
            <a:srgbClr val="188594"/>
          </a:solidFill>
          <a:ln w="57150">
            <a:solidFill>
              <a:srgbClr val="1885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#1 Setting</a:t>
            </a:r>
          </a:p>
        </p:txBody>
      </p:sp>
      <p:sp>
        <p:nvSpPr>
          <p:cNvPr id="27" name="Rectangle 26">
            <a:extLst>
              <a:ext uri="{FF2B5EF4-FFF2-40B4-BE49-F238E27FC236}">
                <a16:creationId xmlns:a16="http://schemas.microsoft.com/office/drawing/2014/main" id="{F09B6B72-44F0-8BC0-E356-340425119315}"/>
              </a:ext>
            </a:extLst>
          </p:cNvPr>
          <p:cNvSpPr/>
          <p:nvPr/>
        </p:nvSpPr>
        <p:spPr>
          <a:xfrm>
            <a:off x="5580434" y="1441631"/>
            <a:ext cx="5284415" cy="434964"/>
          </a:xfrm>
          <a:prstGeom prst="rect">
            <a:avLst/>
          </a:prstGeom>
          <a:no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688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3F8244-A45E-3225-9C0C-A61BA1F8532E}"/>
              </a:ext>
            </a:extLst>
          </p:cNvPr>
          <p:cNvSpPr>
            <a:spLocks noGrp="1"/>
          </p:cNvSpPr>
          <p:nvPr>
            <p:ph type="title"/>
          </p:nvPr>
        </p:nvSpPr>
        <p:spPr>
          <a:xfrm>
            <a:off x="8360228" y="1216692"/>
            <a:ext cx="3831772" cy="4114800"/>
          </a:xfrm>
        </p:spPr>
        <p:txBody>
          <a:bodyPr>
            <a:normAutofit/>
          </a:bodyPr>
          <a:lstStyle/>
          <a:p>
            <a:pPr algn="ctr"/>
            <a:r>
              <a:rPr lang="en-US" sz="4400" b="1">
                <a:solidFill>
                  <a:schemeClr val="bg1"/>
                </a:solidFill>
              </a:rPr>
              <a:t>Emphasize ease in messaging and recipe content</a:t>
            </a:r>
          </a:p>
        </p:txBody>
      </p:sp>
      <p:sp>
        <p:nvSpPr>
          <p:cNvPr id="6" name="TextBox 5">
            <a:extLst>
              <a:ext uri="{FF2B5EF4-FFF2-40B4-BE49-F238E27FC236}">
                <a16:creationId xmlns:a16="http://schemas.microsoft.com/office/drawing/2014/main" id="{7FF0AB8E-8338-DB40-AA26-8500A541ADE4}"/>
              </a:ext>
            </a:extLst>
          </p:cNvPr>
          <p:cNvSpPr txBox="1"/>
          <p:nvPr/>
        </p:nvSpPr>
        <p:spPr>
          <a:xfrm>
            <a:off x="8563558" y="297867"/>
            <a:ext cx="3015245"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Helvetica"/>
                <a:ea typeface="+mn-ea"/>
                <a:cs typeface="+mn-cs"/>
              </a:rPr>
              <a:t>EASE OF PREPARATION</a:t>
            </a:r>
            <a:endParaRPr kumimoji="0" lang="en-US" sz="1800" b="0" i="0" u="none" strike="noStrike" kern="1200" cap="none" spc="0" normalizeH="0" baseline="0" noProof="0">
              <a:ln>
                <a:noFill/>
              </a:ln>
              <a:solidFill>
                <a:srgbClr val="44546A"/>
              </a:solidFill>
              <a:effectLst/>
              <a:uLnTx/>
              <a:uFillTx/>
              <a:latin typeface="Arial"/>
              <a:ea typeface="+mn-ea"/>
              <a:cs typeface="+mn-cs"/>
            </a:endParaRPr>
          </a:p>
        </p:txBody>
      </p:sp>
      <p:sp>
        <p:nvSpPr>
          <p:cNvPr id="7" name="Rectangle 6">
            <a:extLst>
              <a:ext uri="{FF2B5EF4-FFF2-40B4-BE49-F238E27FC236}">
                <a16:creationId xmlns:a16="http://schemas.microsoft.com/office/drawing/2014/main" id="{0EC3B9EE-159B-F4AA-7ED2-87563D5468D5}"/>
              </a:ext>
            </a:extLst>
          </p:cNvPr>
          <p:cNvSpPr/>
          <p:nvPr/>
        </p:nvSpPr>
        <p:spPr>
          <a:xfrm>
            <a:off x="887964" y="1220484"/>
            <a:ext cx="2486635" cy="2557294"/>
          </a:xfrm>
          <a:prstGeom prst="rect">
            <a:avLst/>
          </a:prstGeom>
          <a:noFill/>
          <a:ln w="57150">
            <a:solidFill>
              <a:srgbClr val="19B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CB4780A7-F3B8-9AAC-5D6A-5BED440B9CE8}"/>
              </a:ext>
            </a:extLst>
          </p:cNvPr>
          <p:cNvSpPr txBox="1"/>
          <p:nvPr/>
        </p:nvSpPr>
        <p:spPr>
          <a:xfrm>
            <a:off x="256647" y="588907"/>
            <a:ext cx="3700374"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44546A"/>
                </a:solidFill>
                <a:effectLst/>
                <a:uLnTx/>
                <a:uFillTx/>
                <a:latin typeface="Arial Black" panose="020B0A04020102020204" pitchFamily="34" charset="0"/>
                <a:ea typeface="+mn-ea"/>
                <a:cs typeface="+mn-cs"/>
              </a:rPr>
              <a:t>Top important fish a</a:t>
            </a:r>
            <a:r>
              <a:rPr kumimoji="0" lang="en-US" sz="1500" b="0" i="0" u="none" strike="noStrike" kern="1200" cap="none" spc="0" normalizeH="0" baseline="0" noProof="0" err="1">
                <a:ln>
                  <a:noFill/>
                </a:ln>
                <a:solidFill>
                  <a:srgbClr val="44546A"/>
                </a:solidFill>
                <a:effectLst/>
                <a:uLnTx/>
                <a:uFillTx/>
                <a:latin typeface="Arial Black" panose="020B0A04020102020204" pitchFamily="34" charset="0"/>
                <a:ea typeface="+mn-ea"/>
                <a:cs typeface="+mn-cs"/>
              </a:rPr>
              <a:t>ttributes</a:t>
            </a:r>
            <a:endParaRPr kumimoji="0" lang="en-US" sz="1500" b="0" i="1" u="none" strike="noStrike" kern="1200" cap="none" spc="0" normalizeH="0" baseline="0" noProof="0">
              <a:ln>
                <a:noFill/>
              </a:ln>
              <a:solidFill>
                <a:srgbClr val="44546A"/>
              </a:solidFill>
              <a:effectLst/>
              <a:highlight>
                <a:srgbClr val="FFFF00"/>
              </a:highligh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44546A"/>
                </a:solidFill>
                <a:effectLst/>
                <a:uLnTx/>
                <a:uFillTx/>
                <a:latin typeface="Arial Black" panose="020B0A04020102020204" pitchFamily="34" charset="0"/>
                <a:ea typeface="+mn-ea"/>
                <a:cs typeface="+mn-cs"/>
              </a:rPr>
              <a:t>(T3B on 10-pt scale)</a:t>
            </a:r>
          </a:p>
        </p:txBody>
      </p:sp>
      <p:pic>
        <p:nvPicPr>
          <p:cNvPr id="9" name="Picture 8">
            <a:extLst>
              <a:ext uri="{FF2B5EF4-FFF2-40B4-BE49-F238E27FC236}">
                <a16:creationId xmlns:a16="http://schemas.microsoft.com/office/drawing/2014/main" id="{4FC123B6-F3A7-709B-7FE1-A73E1A6F5E52}"/>
              </a:ext>
            </a:extLst>
          </p:cNvPr>
          <p:cNvPicPr>
            <a:picLocks noChangeAspect="1"/>
          </p:cNvPicPr>
          <p:nvPr/>
        </p:nvPicPr>
        <p:blipFill>
          <a:blip r:embed="rId3"/>
          <a:stretch>
            <a:fillRect/>
          </a:stretch>
        </p:blipFill>
        <p:spPr>
          <a:xfrm>
            <a:off x="1723516" y="1407967"/>
            <a:ext cx="938753" cy="938753"/>
          </a:xfrm>
          <a:prstGeom prst="rect">
            <a:avLst/>
          </a:prstGeom>
        </p:spPr>
      </p:pic>
      <p:sp>
        <p:nvSpPr>
          <p:cNvPr id="11" name="Rectangle 10">
            <a:extLst>
              <a:ext uri="{FF2B5EF4-FFF2-40B4-BE49-F238E27FC236}">
                <a16:creationId xmlns:a16="http://schemas.microsoft.com/office/drawing/2014/main" id="{487C3A32-EC16-0EC7-56F0-C9730417984B}"/>
              </a:ext>
            </a:extLst>
          </p:cNvPr>
          <p:cNvSpPr/>
          <p:nvPr/>
        </p:nvSpPr>
        <p:spPr>
          <a:xfrm>
            <a:off x="4690727" y="2633788"/>
            <a:ext cx="2486635" cy="2557294"/>
          </a:xfrm>
          <a:prstGeom prst="rect">
            <a:avLst/>
          </a:prstGeom>
          <a:noFill/>
          <a:ln w="57150">
            <a:solidFill>
              <a:srgbClr val="19B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DE02D7B8-4AF1-F2B3-2A20-ADEC3BB223FD}"/>
              </a:ext>
            </a:extLst>
          </p:cNvPr>
          <p:cNvSpPr/>
          <p:nvPr/>
        </p:nvSpPr>
        <p:spPr>
          <a:xfrm>
            <a:off x="4462725" y="1815195"/>
            <a:ext cx="2809376" cy="7848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44546A"/>
                </a:solidFill>
                <a:effectLst/>
                <a:uLnTx/>
                <a:uFillTx/>
                <a:latin typeface="Arial Black" panose="020B0A04020102020204" pitchFamily="34" charset="0"/>
                <a:ea typeface="+mn-ea"/>
                <a:cs typeface="+mn-cs"/>
              </a:rPr>
              <a:t>Inspiration for Fish Eaters to try a particular recipe</a:t>
            </a:r>
            <a:endParaRPr kumimoji="0" lang="en-US" sz="1500" b="0" i="1" u="none" strike="noStrike" kern="1200" cap="none" spc="0" normalizeH="0" baseline="0" noProof="0">
              <a:ln>
                <a:noFill/>
              </a:ln>
              <a:solidFill>
                <a:srgbClr val="44546A"/>
              </a:solidFill>
              <a:effectLst/>
              <a:uLnTx/>
              <a:uFillTx/>
              <a:latin typeface="Arial Black" panose="020B0A04020102020204" pitchFamily="34" charset="0"/>
              <a:ea typeface="+mn-ea"/>
              <a:cs typeface="+mn-cs"/>
            </a:endParaRPr>
          </a:p>
        </p:txBody>
      </p:sp>
      <p:sp>
        <p:nvSpPr>
          <p:cNvPr id="13" name="TextBox 12">
            <a:extLst>
              <a:ext uri="{FF2B5EF4-FFF2-40B4-BE49-F238E27FC236}">
                <a16:creationId xmlns:a16="http://schemas.microsoft.com/office/drawing/2014/main" id="{76A12193-2A8F-3EBD-7BC3-F96CEC691349}"/>
              </a:ext>
            </a:extLst>
          </p:cNvPr>
          <p:cNvSpPr txBox="1"/>
          <p:nvPr/>
        </p:nvSpPr>
        <p:spPr>
          <a:xfrm>
            <a:off x="4779351" y="3824396"/>
            <a:ext cx="2401444" cy="9951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4546A"/>
                </a:solidFill>
                <a:effectLst/>
                <a:uLnTx/>
                <a:uFillTx/>
                <a:latin typeface="Arial Black"/>
                <a:ea typeface="Helvetica Neue"/>
                <a:cs typeface="Helvetica Neue"/>
                <a:sym typeface="Helvetica Neue"/>
              </a:rPr>
              <a:t>40%</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Quick preparation time</a:t>
            </a:r>
            <a:endParaRPr kumimoji="0" 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20DCCC6A-BC05-B358-A6EA-0509CD5FA66F}"/>
              </a:ext>
            </a:extLst>
          </p:cNvPr>
          <p:cNvPicPr>
            <a:picLocks noChangeAspect="1"/>
          </p:cNvPicPr>
          <p:nvPr/>
        </p:nvPicPr>
        <p:blipFill>
          <a:blip r:embed="rId4"/>
          <a:stretch>
            <a:fillRect/>
          </a:stretch>
        </p:blipFill>
        <p:spPr>
          <a:xfrm>
            <a:off x="5506540" y="2836411"/>
            <a:ext cx="881302" cy="881302"/>
          </a:xfrm>
          <a:prstGeom prst="rect">
            <a:avLst/>
          </a:prstGeom>
        </p:spPr>
      </p:pic>
      <p:sp>
        <p:nvSpPr>
          <p:cNvPr id="15" name="Rectangle 14">
            <a:extLst>
              <a:ext uri="{FF2B5EF4-FFF2-40B4-BE49-F238E27FC236}">
                <a16:creationId xmlns:a16="http://schemas.microsoft.com/office/drawing/2014/main" id="{799EBC71-2145-D409-3ECC-A00D056E4CE3}"/>
              </a:ext>
            </a:extLst>
          </p:cNvPr>
          <p:cNvSpPr/>
          <p:nvPr/>
        </p:nvSpPr>
        <p:spPr>
          <a:xfrm>
            <a:off x="4690727" y="5181920"/>
            <a:ext cx="2486635" cy="584775"/>
          </a:xfrm>
          <a:prstGeom prst="rect">
            <a:avLst/>
          </a:prstGeom>
          <a:solidFill>
            <a:srgbClr val="19BBD1"/>
          </a:solidFill>
          <a:ln w="57150">
            <a:solidFill>
              <a:srgbClr val="19B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#2 Reason </a:t>
            </a:r>
          </a:p>
        </p:txBody>
      </p:sp>
      <p:sp>
        <p:nvSpPr>
          <p:cNvPr id="16" name="Rectangle 15">
            <a:extLst>
              <a:ext uri="{FF2B5EF4-FFF2-40B4-BE49-F238E27FC236}">
                <a16:creationId xmlns:a16="http://schemas.microsoft.com/office/drawing/2014/main" id="{867456A4-88B6-1563-AB97-4201AC3AF7CD}"/>
              </a:ext>
            </a:extLst>
          </p:cNvPr>
          <p:cNvSpPr/>
          <p:nvPr/>
        </p:nvSpPr>
        <p:spPr>
          <a:xfrm>
            <a:off x="0" y="6301085"/>
            <a:ext cx="6061977"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Arial"/>
              </a:rPr>
              <a:t>Q8. Below is a list of attributes that people may use to describe fish. For each, please rate how important that attribute is to you when purchasing and/or ordering fish?</a:t>
            </a:r>
            <a:r>
              <a:rPr kumimoji="0" lang="en-US" sz="800" b="0" i="0" u="none" strike="noStrike" kern="1200" cap="none" spc="0" normalizeH="0" baseline="0" noProof="0">
                <a:ln>
                  <a:noFill/>
                </a:ln>
                <a:solidFill>
                  <a:srgbClr val="A5A5A5"/>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a:ln>
                  <a:noFill/>
                </a:ln>
                <a:solidFill>
                  <a:srgbClr val="AEABAB"/>
                </a:solidFill>
                <a:effectLst/>
                <a:uLnTx/>
                <a:uFillTx/>
                <a:latin typeface="Arial"/>
                <a:ea typeface="+mn-ea"/>
                <a:cs typeface="Arial"/>
              </a:rPr>
              <a:t>Fish Eaters 2024 (n=704); 2023 (n=598)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Arial"/>
              </a:rPr>
              <a:t>N29. What inspires you to try a particular recipe? Base: Fish Eaters 2024 (n=704); 2023 (n=598)</a:t>
            </a:r>
          </a:p>
        </p:txBody>
      </p:sp>
      <p:sp>
        <p:nvSpPr>
          <p:cNvPr id="17" name="TextBox 16">
            <a:extLst>
              <a:ext uri="{FF2B5EF4-FFF2-40B4-BE49-F238E27FC236}">
                <a16:creationId xmlns:a16="http://schemas.microsoft.com/office/drawing/2014/main" id="{173BA50C-38BD-231B-3044-BE2F1011A1E4}"/>
              </a:ext>
            </a:extLst>
          </p:cNvPr>
          <p:cNvSpPr txBox="1"/>
          <p:nvPr/>
        </p:nvSpPr>
        <p:spPr>
          <a:xfrm>
            <a:off x="-1339222" y="2446384"/>
            <a:ext cx="7039626" cy="984885"/>
          </a:xfrm>
          <a:prstGeom prst="rect">
            <a:avLst/>
          </a:prstGeom>
          <a:noFill/>
        </p:spPr>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4546A"/>
                </a:solidFill>
                <a:effectLst/>
                <a:uLnTx/>
                <a:uFillTx/>
                <a:latin typeface="Arial Black"/>
                <a:ea typeface="Helvetica Neue"/>
                <a:cs typeface="Helvetica Neue"/>
                <a:sym typeface="Helvetica Neue"/>
              </a:rPr>
              <a:t>61%</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Easy to prepare</a:t>
            </a:r>
            <a:endParaRPr kumimoji="0" 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A1A7049E-979C-6610-887E-9C2213677BF3}"/>
              </a:ext>
            </a:extLst>
          </p:cNvPr>
          <p:cNvSpPr/>
          <p:nvPr/>
        </p:nvSpPr>
        <p:spPr>
          <a:xfrm>
            <a:off x="887964" y="3747655"/>
            <a:ext cx="2486635" cy="584775"/>
          </a:xfrm>
          <a:prstGeom prst="rect">
            <a:avLst/>
          </a:prstGeom>
          <a:solidFill>
            <a:srgbClr val="19BBD1"/>
          </a:solidFill>
          <a:ln w="57150">
            <a:solidFill>
              <a:srgbClr val="19B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+2ppts YoY</a:t>
            </a:r>
          </a:p>
        </p:txBody>
      </p:sp>
      <p:grpSp>
        <p:nvGrpSpPr>
          <p:cNvPr id="3" name="Group 2">
            <a:extLst>
              <a:ext uri="{FF2B5EF4-FFF2-40B4-BE49-F238E27FC236}">
                <a16:creationId xmlns:a16="http://schemas.microsoft.com/office/drawing/2014/main" id="{57B65C6B-FC5B-56F5-B0C6-B38F50EB2136}"/>
              </a:ext>
            </a:extLst>
          </p:cNvPr>
          <p:cNvGrpSpPr/>
          <p:nvPr/>
        </p:nvGrpSpPr>
        <p:grpSpPr>
          <a:xfrm>
            <a:off x="11528225" y="264779"/>
            <a:ext cx="356433" cy="356433"/>
            <a:chOff x="11358084" y="75366"/>
            <a:chExt cx="534194" cy="534194"/>
          </a:xfrm>
        </p:grpSpPr>
        <p:sp>
          <p:nvSpPr>
            <p:cNvPr id="4" name="Oval 3">
              <a:extLst>
                <a:ext uri="{FF2B5EF4-FFF2-40B4-BE49-F238E27FC236}">
                  <a16:creationId xmlns:a16="http://schemas.microsoft.com/office/drawing/2014/main" id="{D42DF386-1A41-D75A-6E5D-7F45714DB6A8}"/>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Graphic 9" descr="Competition with solid fill">
              <a:extLst>
                <a:ext uri="{FF2B5EF4-FFF2-40B4-BE49-F238E27FC236}">
                  <a16:creationId xmlns:a16="http://schemas.microsoft.com/office/drawing/2014/main" id="{625C85F7-FE17-06D8-54D1-6DE8B84F96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4105055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AFFB-3577-408A-958C-EA366B78361B}"/>
              </a:ext>
            </a:extLst>
          </p:cNvPr>
          <p:cNvSpPr>
            <a:spLocks noGrp="1"/>
          </p:cNvSpPr>
          <p:nvPr>
            <p:ph type="title"/>
          </p:nvPr>
        </p:nvSpPr>
        <p:spPr>
          <a:xfrm>
            <a:off x="35474" y="952500"/>
            <a:ext cx="5201952" cy="2565400"/>
          </a:xfrm>
        </p:spPr>
        <p:txBody>
          <a:bodyPr>
            <a:normAutofit/>
          </a:bodyPr>
          <a:lstStyle/>
          <a:p>
            <a:pPr algn="ctr"/>
            <a:r>
              <a:rPr lang="en-US" sz="4400" b="1"/>
              <a:t>Increase visibility in grocery stores to drive education </a:t>
            </a:r>
          </a:p>
        </p:txBody>
      </p:sp>
      <p:sp>
        <p:nvSpPr>
          <p:cNvPr id="16" name="TextBox 15">
            <a:extLst>
              <a:ext uri="{FF2B5EF4-FFF2-40B4-BE49-F238E27FC236}">
                <a16:creationId xmlns:a16="http://schemas.microsoft.com/office/drawing/2014/main" id="{4ADFA4C4-B457-1B10-AB84-139A78DBEE1A}"/>
              </a:ext>
            </a:extLst>
          </p:cNvPr>
          <p:cNvSpPr txBox="1"/>
          <p:nvPr/>
        </p:nvSpPr>
        <p:spPr>
          <a:xfrm>
            <a:off x="0" y="6396335"/>
            <a:ext cx="60883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panose="020B0604020202020204" pitchFamily="34" charset="0"/>
                <a:ea typeface="+mn-ea"/>
                <a:cs typeface="Arial" panose="020B0604020202020204" pitchFamily="34" charset="0"/>
              </a:rPr>
              <a:t>Q2. How did you learn about Wild Alaska Pollock? Base: Fish Eaters aware of Wild Alaska Pollock 2024 (n=460); 2023 (n=394)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Q26. What prevents you from purchasing and/or ordering Wild Alaska Pollock? Fish Eaters 2024 (n=704); 2023 (n=598); 2022 (n=640); 2021 (n=669); 2020 (n=764); 2019 (n=850) </a:t>
            </a:r>
          </a:p>
        </p:txBody>
      </p:sp>
      <p:sp>
        <p:nvSpPr>
          <p:cNvPr id="17" name="TextBox 16">
            <a:extLst>
              <a:ext uri="{FF2B5EF4-FFF2-40B4-BE49-F238E27FC236}">
                <a16:creationId xmlns:a16="http://schemas.microsoft.com/office/drawing/2014/main" id="{8BECF164-5FEE-58A3-6B32-072822AF0016}"/>
              </a:ext>
            </a:extLst>
          </p:cNvPr>
          <p:cNvSpPr txBox="1"/>
          <p:nvPr/>
        </p:nvSpPr>
        <p:spPr>
          <a:xfrm>
            <a:off x="347080" y="205873"/>
            <a:ext cx="574892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Helvetica"/>
                <a:ea typeface="+mn-ea"/>
                <a:cs typeface="+mn-cs"/>
              </a:rPr>
              <a:t>GROCERY STORE VISIBILITY</a:t>
            </a:r>
            <a:endParaRPr kumimoji="0" lang="en-US" sz="1800" b="0" i="0" u="none" strike="noStrike" kern="1200" cap="none" spc="0" normalizeH="0" baseline="0" noProof="0">
              <a:ln>
                <a:noFill/>
              </a:ln>
              <a:solidFill>
                <a:srgbClr val="44546A"/>
              </a:solidFill>
              <a:effectLst/>
              <a:uLnTx/>
              <a:uFillTx/>
              <a:latin typeface="Arial"/>
              <a:ea typeface="+mn-ea"/>
              <a:cs typeface="+mn-cs"/>
            </a:endParaRPr>
          </a:p>
        </p:txBody>
      </p:sp>
      <p:sp>
        <p:nvSpPr>
          <p:cNvPr id="11" name="TextBox 10">
            <a:extLst>
              <a:ext uri="{FF2B5EF4-FFF2-40B4-BE49-F238E27FC236}">
                <a16:creationId xmlns:a16="http://schemas.microsoft.com/office/drawing/2014/main" id="{E65FCE4E-998D-1517-022E-F93A24BE75EC}"/>
              </a:ext>
            </a:extLst>
          </p:cNvPr>
          <p:cNvSpPr txBox="1"/>
          <p:nvPr/>
        </p:nvSpPr>
        <p:spPr>
          <a:xfrm>
            <a:off x="68716" y="3551254"/>
            <a:ext cx="47883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Retail partnerships can help Wild Alaska Pollock products be more top of mind for grocery shoppers.</a:t>
            </a:r>
          </a:p>
        </p:txBody>
      </p:sp>
      <p:grpSp>
        <p:nvGrpSpPr>
          <p:cNvPr id="4" name="Group 3">
            <a:extLst>
              <a:ext uri="{FF2B5EF4-FFF2-40B4-BE49-F238E27FC236}">
                <a16:creationId xmlns:a16="http://schemas.microsoft.com/office/drawing/2014/main" id="{F4F5CC43-3843-87F2-FBA5-B0CBD663038C}"/>
              </a:ext>
            </a:extLst>
          </p:cNvPr>
          <p:cNvGrpSpPr/>
          <p:nvPr/>
        </p:nvGrpSpPr>
        <p:grpSpPr>
          <a:xfrm>
            <a:off x="11528225" y="264779"/>
            <a:ext cx="356433" cy="356433"/>
            <a:chOff x="11358084" y="75366"/>
            <a:chExt cx="534194" cy="534194"/>
          </a:xfrm>
        </p:grpSpPr>
        <p:sp>
          <p:nvSpPr>
            <p:cNvPr id="13" name="Oval 12">
              <a:extLst>
                <a:ext uri="{FF2B5EF4-FFF2-40B4-BE49-F238E27FC236}">
                  <a16:creationId xmlns:a16="http://schemas.microsoft.com/office/drawing/2014/main" id="{789822DB-A9BF-5F53-4BE4-18666FCD153A}"/>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Graphic 14" descr="Competition with solid fill">
              <a:extLst>
                <a:ext uri="{FF2B5EF4-FFF2-40B4-BE49-F238E27FC236}">
                  <a16:creationId xmlns:a16="http://schemas.microsoft.com/office/drawing/2014/main" id="{CC81452E-48A1-C309-001D-A8589F43C2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3887" y="151169"/>
              <a:ext cx="427912" cy="427912"/>
            </a:xfrm>
            <a:prstGeom prst="rect">
              <a:avLst/>
            </a:prstGeom>
          </p:spPr>
        </p:pic>
      </p:grpSp>
      <p:graphicFrame>
        <p:nvGraphicFramePr>
          <p:cNvPr id="21" name="Table 2">
            <a:extLst>
              <a:ext uri="{FF2B5EF4-FFF2-40B4-BE49-F238E27FC236}">
                <a16:creationId xmlns:a16="http://schemas.microsoft.com/office/drawing/2014/main" id="{69C99680-BDDB-1FBE-85A2-8D342F60B273}"/>
              </a:ext>
            </a:extLst>
          </p:cNvPr>
          <p:cNvGraphicFramePr>
            <a:graphicFrameLocks noGrp="1"/>
          </p:cNvGraphicFramePr>
          <p:nvPr/>
        </p:nvGraphicFramePr>
        <p:xfrm>
          <a:off x="6397991" y="1507387"/>
          <a:ext cx="4248292" cy="3722485"/>
        </p:xfrm>
        <a:graphic>
          <a:graphicData uri="http://schemas.openxmlformats.org/drawingml/2006/table">
            <a:tbl>
              <a:tblPr firstRow="1" bandRow="1">
                <a:tableStyleId>{2D5ABB26-0587-4C30-8999-92F81FD0307C}</a:tableStyleId>
              </a:tblPr>
              <a:tblGrid>
                <a:gridCol w="801561">
                  <a:extLst>
                    <a:ext uri="{9D8B030D-6E8A-4147-A177-3AD203B41FA5}">
                      <a16:colId xmlns:a16="http://schemas.microsoft.com/office/drawing/2014/main" val="1803274825"/>
                    </a:ext>
                  </a:extLst>
                </a:gridCol>
                <a:gridCol w="3446731">
                  <a:extLst>
                    <a:ext uri="{9D8B030D-6E8A-4147-A177-3AD203B41FA5}">
                      <a16:colId xmlns:a16="http://schemas.microsoft.com/office/drawing/2014/main" val="2358774765"/>
                    </a:ext>
                  </a:extLst>
                </a:gridCol>
              </a:tblGrid>
              <a:tr h="424092">
                <a:tc>
                  <a:txBody>
                    <a:bodyPr/>
                    <a:lstStyle/>
                    <a:p>
                      <a:pPr algn="ctr"/>
                      <a:r>
                        <a:rPr lang="en-US" sz="2400" b="1">
                          <a:solidFill>
                            <a:srgbClr val="125DAA"/>
                          </a:solidFill>
                        </a:rPr>
                        <a:t>34%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solidFill>
                            <a:schemeClr val="tx1"/>
                          </a:solidFill>
                        </a:rPr>
                        <a:t>Grocery stores </a:t>
                      </a:r>
                      <a:r>
                        <a:rPr lang="en-US" sz="1200" i="1">
                          <a:solidFill>
                            <a:schemeClr val="tx1"/>
                          </a:solidFill>
                        </a:rPr>
                        <a:t>(34% in 2023)</a:t>
                      </a:r>
                      <a:endParaRPr lang="en-US" sz="1600" i="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1525019"/>
                  </a:ext>
                </a:extLst>
              </a:tr>
              <a:tr h="424092">
                <a:tc>
                  <a:txBody>
                    <a:bodyPr/>
                    <a:lstStyle/>
                    <a:p>
                      <a:pPr algn="ctr"/>
                      <a:r>
                        <a:rPr lang="en-US" sz="2400" b="1">
                          <a:solidFill>
                            <a:srgbClr val="125DAA"/>
                          </a:solidFill>
                        </a:rPr>
                        <a:t>33%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Family and friends </a:t>
                      </a:r>
                      <a:r>
                        <a:rPr kumimoji="0" lang="en-US" sz="1200" b="0" i="1" u="none" strike="noStrike" kern="1200" cap="none" spc="0" normalizeH="0" baseline="0" noProof="0">
                          <a:ln>
                            <a:noFill/>
                          </a:ln>
                          <a:solidFill>
                            <a:schemeClr val="tx1"/>
                          </a:solidFill>
                          <a:effectLst/>
                          <a:uLnTx/>
                          <a:uFillTx/>
                          <a:latin typeface="+mn-lt"/>
                          <a:ea typeface="+mn-ea"/>
                          <a:cs typeface="+mn-cs"/>
                        </a:rPr>
                        <a:t>(27% in 2023)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3573893"/>
                  </a:ext>
                </a:extLst>
              </a:tr>
              <a:tr h="460552">
                <a:tc>
                  <a:txBody>
                    <a:bodyPr/>
                    <a:lstStyle/>
                    <a:p>
                      <a:pPr algn="ctr"/>
                      <a:r>
                        <a:rPr lang="en-US" sz="2400" b="1">
                          <a:solidFill>
                            <a:srgbClr val="125DAA"/>
                          </a:solidFill>
                        </a:rPr>
                        <a:t>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solidFill>
                            <a:schemeClr val="tx1"/>
                          </a:solidFill>
                        </a:rPr>
                        <a:t>Cooking shows </a:t>
                      </a:r>
                      <a:r>
                        <a:rPr lang="en-US" sz="1200" i="1">
                          <a:solidFill>
                            <a:schemeClr val="tx1"/>
                          </a:solidFill>
                        </a:rPr>
                        <a:t>(28% in 2023)</a:t>
                      </a:r>
                      <a:endParaRPr 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408809"/>
                  </a:ext>
                </a:extLst>
              </a:tr>
              <a:tr h="457773">
                <a:tc>
                  <a:txBody>
                    <a:bodyPr/>
                    <a:lstStyle/>
                    <a:p>
                      <a:pPr algn="ctr"/>
                      <a:r>
                        <a:rPr lang="en-US" sz="2400" b="1" kern="1200">
                          <a:solidFill>
                            <a:srgbClr val="125DAA"/>
                          </a:solidFill>
                          <a:latin typeface="+mn-lt"/>
                          <a:ea typeface="+mn-ea"/>
                          <a:cs typeface="+mn-cs"/>
                        </a:rPr>
                        <a:t>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solidFill>
                            <a:schemeClr val="tx1"/>
                          </a:solidFill>
                        </a:rPr>
                        <a:t>Sit-down restaurant </a:t>
                      </a:r>
                      <a:r>
                        <a:rPr kumimoji="0" lang="en-US" sz="1200" b="0" i="1" u="none" strike="noStrike" kern="1200" cap="none" spc="0" normalizeH="0" baseline="0" noProof="0">
                          <a:ln>
                            <a:noFill/>
                          </a:ln>
                          <a:solidFill>
                            <a:schemeClr val="tx1"/>
                          </a:solidFill>
                          <a:effectLst/>
                          <a:uLnTx/>
                          <a:uFillTx/>
                          <a:latin typeface="+mn-lt"/>
                          <a:ea typeface="+mn-ea"/>
                          <a:cs typeface="+mn-cs"/>
                        </a:rPr>
                        <a:t>(18% in 2023)</a:t>
                      </a:r>
                      <a:endParaRPr lang="en-US" sz="1600" i="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801300"/>
                  </a:ext>
                </a:extLst>
              </a:tr>
              <a:tr h="424092">
                <a:tc>
                  <a:txBody>
                    <a:bodyPr/>
                    <a:lstStyle/>
                    <a:p>
                      <a:pPr algn="ctr"/>
                      <a:r>
                        <a:rPr lang="en-US" sz="2400" b="1" kern="1200">
                          <a:solidFill>
                            <a:srgbClr val="125DAA"/>
                          </a:solidFill>
                          <a:latin typeface="+mn-lt"/>
                          <a:ea typeface="+mn-ea"/>
                          <a:cs typeface="+mn-cs"/>
                        </a:rPr>
                        <a:t>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solidFill>
                            <a:schemeClr val="tx1"/>
                          </a:solidFill>
                        </a:rPr>
                        <a:t>Fast-food restaurant </a:t>
                      </a:r>
                      <a:r>
                        <a:rPr kumimoji="0" lang="en-US" sz="1200" b="0" i="1" u="none" strike="noStrike" kern="1200" cap="none" spc="0" normalizeH="0" baseline="0" noProof="0">
                          <a:ln>
                            <a:noFill/>
                          </a:ln>
                          <a:solidFill>
                            <a:schemeClr val="tx1"/>
                          </a:solidFill>
                          <a:effectLst/>
                          <a:uLnTx/>
                          <a:uFillTx/>
                          <a:latin typeface="+mn-lt"/>
                          <a:ea typeface="+mn-ea"/>
                          <a:cs typeface="+mn-cs"/>
                        </a:rPr>
                        <a:t>(15% in 2023)</a:t>
                      </a:r>
                      <a:endParaRPr lang="en-US" sz="1600" i="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0276407"/>
                  </a:ext>
                </a:extLst>
              </a:tr>
              <a:tr h="424092">
                <a:tc>
                  <a:txBody>
                    <a:bodyPr/>
                    <a:lstStyle/>
                    <a:p>
                      <a:pPr algn="ctr"/>
                      <a:r>
                        <a:rPr lang="en-US" sz="2400" b="1" kern="1200">
                          <a:solidFill>
                            <a:srgbClr val="125DAA"/>
                          </a:solidFill>
                          <a:latin typeface="+mn-lt"/>
                          <a:ea typeface="+mn-ea"/>
                          <a:cs typeface="+mn-cs"/>
                        </a:rPr>
                        <a:t>13%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solidFill>
                            <a:schemeClr val="tx1"/>
                          </a:solidFill>
                        </a:rPr>
                        <a:t>Advertisements and commercials </a:t>
                      </a:r>
                      <a:r>
                        <a:rPr kumimoji="0" lang="en-US" sz="1200" b="0" i="1" u="none" strike="noStrike" kern="1200" cap="none" spc="0" normalizeH="0" baseline="0" noProof="0">
                          <a:ln>
                            <a:noFill/>
                          </a:ln>
                          <a:solidFill>
                            <a:schemeClr val="tx1"/>
                          </a:solidFill>
                          <a:effectLst/>
                          <a:uLnTx/>
                          <a:uFillTx/>
                          <a:latin typeface="+mn-lt"/>
                          <a:ea typeface="+mn-ea"/>
                          <a:cs typeface="+mn-cs"/>
                        </a:rPr>
                        <a:t>(15% in 2023)</a:t>
                      </a:r>
                      <a:endParaRPr lang="en-US" sz="1600" i="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2695827"/>
                  </a:ext>
                </a:extLst>
              </a:tr>
              <a:tr h="424092">
                <a:tc>
                  <a:txBody>
                    <a:bodyPr/>
                    <a:lstStyle/>
                    <a:p>
                      <a:pPr algn="ctr"/>
                      <a:r>
                        <a:rPr lang="en-US" sz="2400" b="1" kern="1200">
                          <a:solidFill>
                            <a:srgbClr val="125DAA"/>
                          </a:solidFill>
                          <a:latin typeface="+mn-lt"/>
                          <a:ea typeface="+mn-ea"/>
                          <a:cs typeface="+mn-cs"/>
                        </a:rPr>
                        <a:t>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solidFill>
                            <a:schemeClr val="tx1"/>
                          </a:solidFill>
                        </a:rPr>
                        <a:t>Social media </a:t>
                      </a:r>
                      <a:r>
                        <a:rPr kumimoji="0" lang="en-US" sz="1200" b="0" i="1" u="none" strike="noStrike" kern="1200" cap="none" spc="0" normalizeH="0" baseline="0" noProof="0">
                          <a:ln>
                            <a:noFill/>
                          </a:ln>
                          <a:solidFill>
                            <a:schemeClr val="tx1"/>
                          </a:solidFill>
                          <a:effectLst/>
                          <a:uLnTx/>
                          <a:uFillTx/>
                          <a:latin typeface="+mn-lt"/>
                          <a:ea typeface="+mn-ea"/>
                          <a:cs typeface="+mn-cs"/>
                        </a:rPr>
                        <a:t>(14% in 2023)</a:t>
                      </a:r>
                      <a:endParaRPr lang="en-US" sz="1600" i="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198935"/>
                  </a:ext>
                </a:extLst>
              </a:tr>
              <a:tr h="424092">
                <a:tc>
                  <a:txBody>
                    <a:bodyPr/>
                    <a:lstStyle/>
                    <a:p>
                      <a:pPr algn="ctr"/>
                      <a:r>
                        <a:rPr lang="en-US" sz="2400" b="1" kern="1200">
                          <a:solidFill>
                            <a:srgbClr val="125DAA"/>
                          </a:solidFill>
                          <a:latin typeface="+mn-lt"/>
                          <a:ea typeface="+mn-ea"/>
                          <a:cs typeface="+mn-cs"/>
                        </a:rPr>
                        <a:t> 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solidFill>
                            <a:schemeClr val="tx1"/>
                          </a:solidFill>
                        </a:rPr>
                        <a:t>News </a:t>
                      </a:r>
                      <a:r>
                        <a:rPr kumimoji="0" lang="en-US" sz="1200" b="0" i="0" u="none" strike="noStrike" kern="1200" cap="none" spc="0" normalizeH="0" baseline="0" noProof="0">
                          <a:ln>
                            <a:noFill/>
                          </a:ln>
                          <a:solidFill>
                            <a:schemeClr val="tx1"/>
                          </a:solidFill>
                          <a:effectLst/>
                          <a:uLnTx/>
                          <a:uFillTx/>
                          <a:latin typeface="+mn-lt"/>
                          <a:ea typeface="+mn-ea"/>
                          <a:cs typeface="+mn-cs"/>
                        </a:rPr>
                        <a:t>(13% in 2023)</a:t>
                      </a:r>
                      <a:endParaRPr 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4539884"/>
                  </a:ext>
                </a:extLst>
              </a:tr>
            </a:tbl>
          </a:graphicData>
        </a:graphic>
      </p:graphicFrame>
      <p:sp>
        <p:nvSpPr>
          <p:cNvPr id="22" name="TextBox 21">
            <a:extLst>
              <a:ext uri="{FF2B5EF4-FFF2-40B4-BE49-F238E27FC236}">
                <a16:creationId xmlns:a16="http://schemas.microsoft.com/office/drawing/2014/main" id="{1D40C1EA-6F58-6181-D04E-0B7A71729E51}"/>
              </a:ext>
            </a:extLst>
          </p:cNvPr>
          <p:cNvSpPr txBox="1"/>
          <p:nvPr/>
        </p:nvSpPr>
        <p:spPr>
          <a:xfrm>
            <a:off x="5237426" y="690890"/>
            <a:ext cx="6088371" cy="523220"/>
          </a:xfrm>
          <a:prstGeom prst="rect">
            <a:avLst/>
          </a:prstGeom>
          <a:noFill/>
        </p:spPr>
        <p:txBody>
          <a:bodyPr wrap="square" rtlCol="0">
            <a:spAutoFit/>
          </a:bodyPr>
          <a:lstStyle/>
          <a:p>
            <a:pPr algn="ctr"/>
            <a:r>
              <a:rPr lang="en-US" sz="1400" b="1">
                <a:latin typeface="Arial Black" panose="020B0A04020102020204" pitchFamily="34" charset="0"/>
              </a:rPr>
              <a:t>Top ways fish eaters </a:t>
            </a:r>
            <a:r>
              <a:rPr lang="en-US" sz="1400" b="1" u="sng">
                <a:latin typeface="Arial Black" panose="020B0A04020102020204" pitchFamily="34" charset="0"/>
              </a:rPr>
              <a:t>learn</a:t>
            </a:r>
            <a:r>
              <a:rPr lang="en-US" sz="1400" b="1">
                <a:latin typeface="Arial Black" panose="020B0A04020102020204" pitchFamily="34" charset="0"/>
              </a:rPr>
              <a:t> about </a:t>
            </a:r>
          </a:p>
          <a:p>
            <a:pPr algn="ctr"/>
            <a:r>
              <a:rPr lang="en-US" sz="1400" b="1">
                <a:latin typeface="Arial Black" panose="020B0A04020102020204" pitchFamily="34" charset="0"/>
              </a:rPr>
              <a:t>Wild Alaska Pollock:</a:t>
            </a:r>
            <a:endParaRPr lang="en-US" sz="1100" b="1" i="1">
              <a:latin typeface="Arial Black" panose="020B0A04020102020204" pitchFamily="34" charset="0"/>
            </a:endParaRPr>
          </a:p>
        </p:txBody>
      </p:sp>
      <p:sp>
        <p:nvSpPr>
          <p:cNvPr id="23" name="Rectangle 22">
            <a:extLst>
              <a:ext uri="{FF2B5EF4-FFF2-40B4-BE49-F238E27FC236}">
                <a16:creationId xmlns:a16="http://schemas.microsoft.com/office/drawing/2014/main" id="{31382FEA-EC61-B72C-99DA-891FC50E5F40}"/>
              </a:ext>
            </a:extLst>
          </p:cNvPr>
          <p:cNvSpPr/>
          <p:nvPr/>
        </p:nvSpPr>
        <p:spPr>
          <a:xfrm>
            <a:off x="6397991" y="1507387"/>
            <a:ext cx="3536584" cy="445238"/>
          </a:xfrm>
          <a:prstGeom prst="rect">
            <a:avLst/>
          </a:prstGeom>
          <a:no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701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AFFB-3577-408A-958C-EA366B78361B}"/>
              </a:ext>
            </a:extLst>
          </p:cNvPr>
          <p:cNvSpPr>
            <a:spLocks noGrp="1"/>
          </p:cNvSpPr>
          <p:nvPr>
            <p:ph type="title"/>
          </p:nvPr>
        </p:nvSpPr>
        <p:spPr>
          <a:xfrm>
            <a:off x="8382001" y="1791727"/>
            <a:ext cx="3962400" cy="4138315"/>
          </a:xfrm>
        </p:spPr>
        <p:txBody>
          <a:bodyPr>
            <a:noAutofit/>
          </a:bodyPr>
          <a:lstStyle/>
          <a:p>
            <a:pPr algn="ctr"/>
            <a:r>
              <a:rPr lang="en-US" b="1">
                <a:solidFill>
                  <a:schemeClr val="bg1"/>
                </a:solidFill>
                <a:latin typeface="Arial"/>
                <a:ea typeface="Aptos" panose="020B0004020202020204" pitchFamily="34" charset="0"/>
                <a:cs typeface="Times New Roman"/>
              </a:rPr>
              <a:t>Create documentary</a:t>
            </a:r>
            <a:r>
              <a:rPr lang="en-US" sz="4400" b="1">
                <a:solidFill>
                  <a:schemeClr val="bg1"/>
                </a:solidFill>
                <a:effectLst/>
                <a:latin typeface="Arial"/>
                <a:ea typeface="Aptos" panose="020B0004020202020204" pitchFamily="34" charset="0"/>
                <a:cs typeface="Times New Roman"/>
              </a:rPr>
              <a:t> style content and media to boost awareness and build trust</a:t>
            </a:r>
            <a:br>
              <a:rPr lang="en-US" sz="4400" b="1"/>
            </a:br>
            <a:endParaRPr lang="en-US" sz="4400" b="1">
              <a:solidFill>
                <a:schemeClr val="bg1"/>
              </a:solidFill>
            </a:endParaRPr>
          </a:p>
        </p:txBody>
      </p:sp>
      <p:graphicFrame>
        <p:nvGraphicFramePr>
          <p:cNvPr id="4" name="Chart 3">
            <a:extLst>
              <a:ext uri="{FF2B5EF4-FFF2-40B4-BE49-F238E27FC236}">
                <a16:creationId xmlns:a16="http://schemas.microsoft.com/office/drawing/2014/main" id="{BD2F7297-863B-A6D2-D4A8-E2A2128BAE22}"/>
              </a:ext>
            </a:extLst>
          </p:cNvPr>
          <p:cNvGraphicFramePr/>
          <p:nvPr/>
        </p:nvGraphicFramePr>
        <p:xfrm>
          <a:off x="143553" y="1290718"/>
          <a:ext cx="8009847" cy="441118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51046983-E131-A983-281C-941F4E50C9FF}"/>
              </a:ext>
            </a:extLst>
          </p:cNvPr>
          <p:cNvSpPr txBox="1"/>
          <p:nvPr/>
        </p:nvSpPr>
        <p:spPr>
          <a:xfrm>
            <a:off x="-1" y="6378002"/>
            <a:ext cx="705394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Arrows indicate a statistically significant change compared to 2023. Green indicates an increase, red indicates a decrease, and no arrow indicates no change</a:t>
            </a:r>
            <a:endParaRPr kumimoji="0" lang="en-US" sz="800" b="0" i="0" u="none" strike="noStrike" kern="1200" cap="none" spc="0" normalizeH="0" baseline="0" noProof="0">
              <a:ln>
                <a:noFill/>
              </a:ln>
              <a:solidFill>
                <a:srgbClr val="A5A5A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Arial"/>
              </a:rPr>
              <a:t>N30. Which of the following sources do you trust when it comes to news and information about fish? Base: Fish Eaters 2024 (n=704); 2023 (n=598)</a:t>
            </a:r>
          </a:p>
        </p:txBody>
      </p:sp>
      <p:sp>
        <p:nvSpPr>
          <p:cNvPr id="19" name="Rectangle 18">
            <a:extLst>
              <a:ext uri="{FF2B5EF4-FFF2-40B4-BE49-F238E27FC236}">
                <a16:creationId xmlns:a16="http://schemas.microsoft.com/office/drawing/2014/main" id="{4AFAB96F-9E1A-FA21-97A3-69D6719B6F24}"/>
              </a:ext>
            </a:extLst>
          </p:cNvPr>
          <p:cNvSpPr/>
          <p:nvPr/>
        </p:nvSpPr>
        <p:spPr>
          <a:xfrm>
            <a:off x="673758" y="460929"/>
            <a:ext cx="7031666"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44546A"/>
                </a:solidFill>
                <a:effectLst/>
                <a:uLnTx/>
                <a:uFillTx/>
                <a:latin typeface="Arial Black" panose="020B0A04020102020204" pitchFamily="34" charset="0"/>
                <a:ea typeface="+mn-ea"/>
                <a:cs typeface="+mn-cs"/>
              </a:rPr>
              <a:t>Sources Fish Eaters trust when it comes to news and information about fish – </a:t>
            </a:r>
            <a:r>
              <a:rPr kumimoji="0" lang="en-US" sz="1500" b="0" i="1" u="none" strike="noStrike" kern="1200" cap="none" spc="0" normalizeH="0" baseline="0" noProof="0">
                <a:ln>
                  <a:noFill/>
                </a:ln>
                <a:solidFill>
                  <a:srgbClr val="44546A"/>
                </a:solidFill>
                <a:effectLst/>
                <a:uLnTx/>
                <a:uFillTx/>
                <a:latin typeface="Arial Black" panose="020B0A04020102020204" pitchFamily="34" charset="0"/>
                <a:ea typeface="+mn-ea"/>
                <a:cs typeface="+mn-cs"/>
              </a:rPr>
              <a:t>Top 7</a:t>
            </a:r>
            <a:endParaRPr kumimoji="0" lang="en-US" sz="1500" b="0" i="1" u="sng" strike="noStrike" kern="1200" cap="none" spc="0" normalizeH="0" baseline="0" noProof="0">
              <a:ln>
                <a:noFill/>
              </a:ln>
              <a:solidFill>
                <a:srgbClr val="44546A"/>
              </a:solidFill>
              <a:effectLst/>
              <a:uLnTx/>
              <a:uFillTx/>
              <a:latin typeface="Arial Black" panose="020B0A04020102020204" pitchFamily="34" charset="0"/>
              <a:ea typeface="+mn-ea"/>
              <a:cs typeface="+mn-cs"/>
            </a:endParaRPr>
          </a:p>
        </p:txBody>
      </p:sp>
      <p:sp>
        <p:nvSpPr>
          <p:cNvPr id="27" name="Arrow: Up 26">
            <a:extLst>
              <a:ext uri="{FF2B5EF4-FFF2-40B4-BE49-F238E27FC236}">
                <a16:creationId xmlns:a16="http://schemas.microsoft.com/office/drawing/2014/main" id="{7747D289-EBDD-51D8-8601-9B7DC3CAFF0D}"/>
              </a:ext>
            </a:extLst>
          </p:cNvPr>
          <p:cNvSpPr/>
          <p:nvPr/>
        </p:nvSpPr>
        <p:spPr>
          <a:xfrm>
            <a:off x="4006711" y="1534326"/>
            <a:ext cx="182880" cy="182880"/>
          </a:xfrm>
          <a:prstGeom prst="upArrow">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A095B07A-A5EC-0074-4B1A-EB3FEBB9A98F}"/>
              </a:ext>
            </a:extLst>
          </p:cNvPr>
          <p:cNvSpPr txBox="1"/>
          <p:nvPr/>
        </p:nvSpPr>
        <p:spPr>
          <a:xfrm>
            <a:off x="3779743" y="1286867"/>
            <a:ext cx="63681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Arial"/>
                <a:ea typeface="+mn-ea"/>
                <a:cs typeface="+mn-cs"/>
              </a:rPr>
              <a:t>5 ppt</a:t>
            </a:r>
            <a:endParaRPr kumimoji="0" lang="en-US" sz="1400" b="1" i="0" u="none" strike="noStrike" kern="1200" cap="none" spc="0" normalizeH="0" baseline="0" noProof="0">
              <a:ln>
                <a:noFill/>
              </a:ln>
              <a:solidFill>
                <a:srgbClr val="00B050"/>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B63A6309-3678-0410-FF07-DD22A87C18CF}"/>
              </a:ext>
            </a:extLst>
          </p:cNvPr>
          <p:cNvSpPr/>
          <p:nvPr/>
        </p:nvSpPr>
        <p:spPr>
          <a:xfrm>
            <a:off x="3514715" y="1322299"/>
            <a:ext cx="1209685" cy="2184237"/>
          </a:xfrm>
          <a:prstGeom prst="rect">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Arrow: Up 32">
            <a:extLst>
              <a:ext uri="{FF2B5EF4-FFF2-40B4-BE49-F238E27FC236}">
                <a16:creationId xmlns:a16="http://schemas.microsoft.com/office/drawing/2014/main" id="{31FD1CDE-9FD4-5F7C-D116-8B4104ACB986}"/>
              </a:ext>
            </a:extLst>
          </p:cNvPr>
          <p:cNvSpPr/>
          <p:nvPr/>
        </p:nvSpPr>
        <p:spPr>
          <a:xfrm>
            <a:off x="7475332" y="1698401"/>
            <a:ext cx="182880" cy="182880"/>
          </a:xfrm>
          <a:prstGeom prst="upArrow">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062378D2-C5D9-35D4-5516-583AF1E5A138}"/>
              </a:ext>
            </a:extLst>
          </p:cNvPr>
          <p:cNvSpPr txBox="1"/>
          <p:nvPr/>
        </p:nvSpPr>
        <p:spPr>
          <a:xfrm>
            <a:off x="7248364" y="1397939"/>
            <a:ext cx="63681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Arial"/>
                <a:ea typeface="+mn-ea"/>
                <a:cs typeface="+mn-cs"/>
              </a:rPr>
              <a:t>5 ppt</a:t>
            </a:r>
            <a:endParaRPr kumimoji="0" lang="en-US" sz="1400" b="1" i="0" u="none" strike="noStrike" kern="1200" cap="none" spc="0" normalizeH="0" baseline="0" noProof="0">
              <a:ln>
                <a:noFill/>
              </a:ln>
              <a:solidFill>
                <a:srgbClr val="00B050"/>
              </a:solidFill>
              <a:effectLst/>
              <a:uLnTx/>
              <a:uFillTx/>
              <a:latin typeface="Arial"/>
              <a:ea typeface="+mn-ea"/>
              <a:cs typeface="+mn-cs"/>
            </a:endParaRPr>
          </a:p>
        </p:txBody>
      </p:sp>
      <p:sp>
        <p:nvSpPr>
          <p:cNvPr id="42" name="TextBox 41">
            <a:extLst>
              <a:ext uri="{FF2B5EF4-FFF2-40B4-BE49-F238E27FC236}">
                <a16:creationId xmlns:a16="http://schemas.microsoft.com/office/drawing/2014/main" id="{0AC0B6ED-0203-AD40-80F8-F9897BE5824E}"/>
              </a:ext>
            </a:extLst>
          </p:cNvPr>
          <p:cNvSpPr txBox="1"/>
          <p:nvPr/>
        </p:nvSpPr>
        <p:spPr>
          <a:xfrm>
            <a:off x="8775864" y="259712"/>
            <a:ext cx="278260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Helvetica"/>
                <a:ea typeface="+mn-ea"/>
                <a:cs typeface="+mn-cs"/>
              </a:rPr>
              <a:t>TRUSTED SOURCES</a:t>
            </a:r>
            <a:endParaRPr kumimoji="0" lang="en-US" sz="1800" b="0" i="0" u="none" strike="noStrike" kern="1200" cap="none" spc="0" normalizeH="0" baseline="0" noProof="0">
              <a:ln>
                <a:noFill/>
              </a:ln>
              <a:solidFill>
                <a:srgbClr val="44546A"/>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B4554006-8C2D-ED8B-C776-7DAA509FC081}"/>
              </a:ext>
            </a:extLst>
          </p:cNvPr>
          <p:cNvGrpSpPr/>
          <p:nvPr/>
        </p:nvGrpSpPr>
        <p:grpSpPr>
          <a:xfrm>
            <a:off x="6804612" y="6270660"/>
            <a:ext cx="1577389" cy="587340"/>
            <a:chOff x="21419066" y="12460569"/>
            <a:chExt cx="1874348" cy="1015961"/>
          </a:xfrm>
        </p:grpSpPr>
        <p:sp>
          <p:nvSpPr>
            <p:cNvPr id="5" name="Arrow: Right 4">
              <a:extLst>
                <a:ext uri="{FF2B5EF4-FFF2-40B4-BE49-F238E27FC236}">
                  <a16:creationId xmlns:a16="http://schemas.microsoft.com/office/drawing/2014/main" id="{4A088BC8-7D58-36AD-3FCC-5235CF040BAD}"/>
                </a:ext>
              </a:extLst>
            </p:cNvPr>
            <p:cNvSpPr/>
            <p:nvPr/>
          </p:nvSpPr>
          <p:spPr>
            <a:xfrm rot="5400000">
              <a:off x="23065998" y="12643828"/>
              <a:ext cx="254433" cy="200393"/>
            </a:xfrm>
            <a:prstGeom prst="rightArrow">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w="0"/>
                <a:solidFill>
                  <a:prstClr val="white">
                    <a:lumMod val="65000"/>
                  </a:prstClr>
                </a:solidFill>
                <a:effectLst>
                  <a:outerShdw blurRad="38100" dist="19050" dir="2700000" algn="tl" rotWithShape="0">
                    <a:srgbClr val="44546A">
                      <a:alpha val="40000"/>
                    </a:srgbClr>
                  </a:outerShdw>
                </a:effectLst>
                <a:uLnTx/>
                <a:uFillTx/>
                <a:latin typeface="Arial"/>
                <a:ea typeface="+mn-ea"/>
                <a:cs typeface="+mn-cs"/>
              </a:endParaRPr>
            </a:p>
          </p:txBody>
        </p:sp>
        <p:sp>
          <p:nvSpPr>
            <p:cNvPr id="6" name="TextBox 5">
              <a:extLst>
                <a:ext uri="{FF2B5EF4-FFF2-40B4-BE49-F238E27FC236}">
                  <a16:creationId xmlns:a16="http://schemas.microsoft.com/office/drawing/2014/main" id="{91DA5C27-DD63-2EBC-F53D-327002E3B171}"/>
                </a:ext>
              </a:extLst>
            </p:cNvPr>
            <p:cNvSpPr txBox="1"/>
            <p:nvPr/>
          </p:nvSpPr>
          <p:spPr>
            <a:xfrm>
              <a:off x="21419066" y="12460569"/>
              <a:ext cx="1629134" cy="1015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r" defTabSz="825500" rtl="0" eaLnBrk="1" fontAlgn="auto" latinLnBrk="0" hangingPunct="0">
                <a:lnSpc>
                  <a:spcPct val="15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lumMod val="65000"/>
                    </a:prstClr>
                  </a:solidFill>
                  <a:effectLst/>
                  <a:uLnTx/>
                  <a:uFillTx/>
                  <a:latin typeface="Arial"/>
                  <a:ea typeface="+mn-ea"/>
                  <a:cs typeface="+mn-cs"/>
                </a:rPr>
                <a:t>s</a:t>
              </a:r>
              <a:r>
                <a:rPr kumimoji="0" lang="en-US" sz="1050" b="0" i="0" u="none" strike="noStrike" kern="1200" cap="none" spc="0" normalizeH="0" baseline="0" noProof="0">
                  <a:ln>
                    <a:noFill/>
                  </a:ln>
                  <a:solidFill>
                    <a:prstClr val="white">
                      <a:lumMod val="65000"/>
                    </a:prstClr>
                  </a:solidFill>
                  <a:effectLst/>
                  <a:uLnTx/>
                  <a:uFillTx/>
                  <a:latin typeface="Arial"/>
                  <a:ea typeface="Helvetica Neue"/>
                  <a:cs typeface="Helvetica Neue"/>
                  <a:sym typeface="Helvetica Neue"/>
                </a:rPr>
                <a:t>tat. sig. </a:t>
              </a:r>
              <a:r>
                <a:rPr kumimoji="0" lang="en-US" sz="1050" b="0" i="0" u="none" strike="noStrike" kern="1200" cap="none" spc="0" normalizeH="0" baseline="0" noProof="0">
                  <a:ln>
                    <a:noFill/>
                  </a:ln>
                  <a:solidFill>
                    <a:prstClr val="white">
                      <a:lumMod val="65000"/>
                    </a:prstClr>
                  </a:solidFill>
                  <a:effectLst/>
                  <a:uLnTx/>
                  <a:uFillTx/>
                  <a:latin typeface="Arial"/>
                  <a:ea typeface="+mn-ea"/>
                  <a:cs typeface="+mn-cs"/>
                </a:rPr>
                <a:t>lower</a:t>
              </a:r>
            </a:p>
            <a:p>
              <a:pPr marL="0" marR="0" lvl="0" indent="0" algn="r" defTabSz="825500" rtl="0" eaLnBrk="1" fontAlgn="auto" latinLnBrk="0" hangingPunct="0">
                <a:lnSpc>
                  <a:spcPct val="15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lumMod val="65000"/>
                    </a:prstClr>
                  </a:solidFill>
                  <a:effectLst/>
                  <a:uLnTx/>
                  <a:uFillTx/>
                  <a:latin typeface="Arial"/>
                  <a:ea typeface="+mn-ea"/>
                  <a:cs typeface="+mn-cs"/>
                </a:rPr>
                <a:t>s</a:t>
              </a:r>
              <a:r>
                <a:rPr kumimoji="0" lang="en-US" sz="1050" b="0" i="0" u="none" strike="noStrike" kern="1200" cap="none" spc="0" normalizeH="0" baseline="0" noProof="0">
                  <a:ln>
                    <a:noFill/>
                  </a:ln>
                  <a:solidFill>
                    <a:prstClr val="white">
                      <a:lumMod val="65000"/>
                    </a:prstClr>
                  </a:solidFill>
                  <a:effectLst/>
                  <a:uLnTx/>
                  <a:uFillTx/>
                  <a:latin typeface="Arial"/>
                  <a:ea typeface="Helvetica Neue"/>
                  <a:cs typeface="Helvetica Neue"/>
                  <a:sym typeface="Helvetica Neue"/>
                </a:rPr>
                <a:t>tat. sig. higher</a:t>
              </a:r>
            </a:p>
          </p:txBody>
        </p:sp>
        <p:sp>
          <p:nvSpPr>
            <p:cNvPr id="7" name="Arrow: Right 6">
              <a:extLst>
                <a:ext uri="{FF2B5EF4-FFF2-40B4-BE49-F238E27FC236}">
                  <a16:creationId xmlns:a16="http://schemas.microsoft.com/office/drawing/2014/main" id="{8BA877CA-8D3D-FC9C-ABBB-7612C63E42D6}"/>
                </a:ext>
              </a:extLst>
            </p:cNvPr>
            <p:cNvSpPr/>
            <p:nvPr/>
          </p:nvSpPr>
          <p:spPr>
            <a:xfrm rot="16200000">
              <a:off x="23071371" y="13062534"/>
              <a:ext cx="254433" cy="189653"/>
            </a:xfrm>
            <a:prstGeom prst="rightArrow">
              <a:avLst/>
            </a:prstGeom>
            <a:solidFill>
              <a:srgbClr val="00B050"/>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w="0"/>
                <a:solidFill>
                  <a:prstClr val="white">
                    <a:lumMod val="65000"/>
                  </a:prstClr>
                </a:solidFill>
                <a:effectLst>
                  <a:outerShdw blurRad="38100" dist="19050" dir="2700000" algn="tl" rotWithShape="0">
                    <a:srgbClr val="44546A">
                      <a:alpha val="40000"/>
                    </a:srgbClr>
                  </a:outerShdw>
                </a:effectLst>
                <a:uLnTx/>
                <a:uFillTx/>
                <a:latin typeface="Arial"/>
                <a:ea typeface="+mn-ea"/>
                <a:cs typeface="+mn-cs"/>
              </a:endParaRPr>
            </a:p>
          </p:txBody>
        </p:sp>
      </p:grpSp>
      <p:grpSp>
        <p:nvGrpSpPr>
          <p:cNvPr id="8" name="Group 7">
            <a:extLst>
              <a:ext uri="{FF2B5EF4-FFF2-40B4-BE49-F238E27FC236}">
                <a16:creationId xmlns:a16="http://schemas.microsoft.com/office/drawing/2014/main" id="{CA3D1E67-C41F-0614-DA72-395CCAF4AF89}"/>
              </a:ext>
            </a:extLst>
          </p:cNvPr>
          <p:cNvGrpSpPr/>
          <p:nvPr/>
        </p:nvGrpSpPr>
        <p:grpSpPr>
          <a:xfrm>
            <a:off x="11528225" y="264779"/>
            <a:ext cx="356433" cy="356433"/>
            <a:chOff x="11358084" y="75366"/>
            <a:chExt cx="534194" cy="534194"/>
          </a:xfrm>
        </p:grpSpPr>
        <p:sp>
          <p:nvSpPr>
            <p:cNvPr id="9" name="Oval 8">
              <a:extLst>
                <a:ext uri="{FF2B5EF4-FFF2-40B4-BE49-F238E27FC236}">
                  <a16:creationId xmlns:a16="http://schemas.microsoft.com/office/drawing/2014/main" id="{E6B32C6E-453A-5147-07BA-F6A9749847D9}"/>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Graphic 9" descr="Competition with solid fill">
              <a:extLst>
                <a:ext uri="{FF2B5EF4-FFF2-40B4-BE49-F238E27FC236}">
                  <a16:creationId xmlns:a16="http://schemas.microsoft.com/office/drawing/2014/main" id="{34076BF4-119F-0471-037D-31B2800435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3887" y="151169"/>
              <a:ext cx="427912" cy="427912"/>
            </a:xfrm>
            <a:prstGeom prst="rect">
              <a:avLst/>
            </a:prstGeom>
          </p:spPr>
        </p:pic>
      </p:grpSp>
      <p:pic>
        <p:nvPicPr>
          <p:cNvPr id="1026" name="Picture 2">
            <a:extLst>
              <a:ext uri="{FF2B5EF4-FFF2-40B4-BE49-F238E27FC236}">
                <a16:creationId xmlns:a16="http://schemas.microsoft.com/office/drawing/2014/main" id="{20A4EAA2-AE7E-1FAD-817F-F8E4330C1A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2341" y="4397458"/>
            <a:ext cx="2504397" cy="16690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DC5DA62-3090-845D-6672-ED5E01B0CD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9557" y="4390271"/>
            <a:ext cx="2611214" cy="1740272"/>
          </a:xfrm>
          <a:prstGeom prst="rect">
            <a:avLst/>
          </a:prstGeom>
          <a:noFill/>
          <a:extLst>
            <a:ext uri="{909E8E84-426E-40DD-AFC4-6F175D3DCCD1}">
              <a14:hiddenFill xmlns:a14="http://schemas.microsoft.com/office/drawing/2010/main">
                <a:solidFill>
                  <a:srgbClr val="FFFFFF"/>
                </a:solidFill>
              </a14:hiddenFill>
            </a:ext>
          </a:extLst>
        </p:spPr>
      </p:pic>
      <p:sp>
        <p:nvSpPr>
          <p:cNvPr id="14" name="Left Brace 13">
            <a:extLst>
              <a:ext uri="{FF2B5EF4-FFF2-40B4-BE49-F238E27FC236}">
                <a16:creationId xmlns:a16="http://schemas.microsoft.com/office/drawing/2014/main" id="{7B73738F-E4E6-4530-9777-C82BCB4834FF}"/>
              </a:ext>
            </a:extLst>
          </p:cNvPr>
          <p:cNvSpPr/>
          <p:nvPr/>
        </p:nvSpPr>
        <p:spPr>
          <a:xfrm rot="5400000">
            <a:off x="3860510" y="1017930"/>
            <a:ext cx="584775" cy="5802084"/>
          </a:xfrm>
          <a:prstGeom prst="leftBrace">
            <a:avLst>
              <a:gd name="adj1" fmla="val 8333"/>
              <a:gd name="adj2" fmla="val 49832"/>
            </a:avLst>
          </a:prstGeom>
          <a:ln>
            <a:solidFill>
              <a:srgbClr val="22BDD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5611ACFD-6895-825A-14A6-927066400947}"/>
              </a:ext>
            </a:extLst>
          </p:cNvPr>
          <p:cNvSpPr txBox="1"/>
          <p:nvPr/>
        </p:nvSpPr>
        <p:spPr>
          <a:xfrm>
            <a:off x="1724126" y="3991220"/>
            <a:ext cx="5062326" cy="338554"/>
          </a:xfrm>
          <a:prstGeom prst="rect">
            <a:avLst/>
          </a:prstGeom>
          <a:noFill/>
        </p:spPr>
        <p:txBody>
          <a:bodyPr wrap="square" rtlCol="0">
            <a:spAutoFit/>
          </a:bodyPr>
          <a:lstStyle/>
          <a:p>
            <a:pPr algn="ctr"/>
            <a:r>
              <a:rPr lang="en-US" sz="1600"/>
              <a:t>Example: Pollock People Campaign </a:t>
            </a:r>
          </a:p>
        </p:txBody>
      </p:sp>
    </p:spTree>
    <p:extLst>
      <p:ext uri="{BB962C8B-B14F-4D97-AF65-F5344CB8AC3E}">
        <p14:creationId xmlns:p14="http://schemas.microsoft.com/office/powerpoint/2010/main" val="31569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AFFB-3577-408A-958C-EA366B78361B}"/>
              </a:ext>
            </a:extLst>
          </p:cNvPr>
          <p:cNvSpPr>
            <a:spLocks noGrp="1"/>
          </p:cNvSpPr>
          <p:nvPr>
            <p:ph type="title"/>
          </p:nvPr>
        </p:nvSpPr>
        <p:spPr>
          <a:xfrm>
            <a:off x="145288" y="1026377"/>
            <a:ext cx="5093462" cy="4114800"/>
          </a:xfrm>
        </p:spPr>
        <p:txBody>
          <a:bodyPr>
            <a:noAutofit/>
          </a:bodyPr>
          <a:lstStyle/>
          <a:p>
            <a:pPr algn="ctr"/>
            <a:r>
              <a:rPr lang="en-US" sz="4000" b="1">
                <a:ea typeface="Aptos" panose="020B0004020202020204" pitchFamily="34" charset="0"/>
                <a:cs typeface="Times New Roman" panose="02020603050405020304" pitchFamily="18" charset="0"/>
              </a:rPr>
              <a:t>Continue engaging </a:t>
            </a:r>
            <a:r>
              <a:rPr lang="en-US" sz="4000" b="1">
                <a:effectLst/>
                <a:ea typeface="Aptos" panose="020B0004020202020204" pitchFamily="34" charset="0"/>
                <a:cs typeface="Times New Roman" panose="02020603050405020304" pitchFamily="18" charset="0"/>
              </a:rPr>
              <a:t>Millennial Fish Eaters to drive them down the purchase funnel</a:t>
            </a:r>
            <a:br>
              <a:rPr lang="en-US" sz="4000" b="1"/>
            </a:br>
            <a:endParaRPr lang="en-US" sz="4000" b="1"/>
          </a:p>
        </p:txBody>
      </p:sp>
      <p:graphicFrame>
        <p:nvGraphicFramePr>
          <p:cNvPr id="26" name="Chart 25">
            <a:extLst>
              <a:ext uri="{FF2B5EF4-FFF2-40B4-BE49-F238E27FC236}">
                <a16:creationId xmlns:a16="http://schemas.microsoft.com/office/drawing/2014/main" id="{4FE81196-550A-372F-92E4-EEF2515954DB}"/>
              </a:ext>
            </a:extLst>
          </p:cNvPr>
          <p:cNvGraphicFramePr/>
          <p:nvPr/>
        </p:nvGraphicFramePr>
        <p:xfrm>
          <a:off x="5050914" y="122172"/>
          <a:ext cx="6477311" cy="4792706"/>
        </p:xfrm>
        <a:graphic>
          <a:graphicData uri="http://schemas.openxmlformats.org/drawingml/2006/chart">
            <c:chart xmlns:c="http://schemas.openxmlformats.org/drawingml/2006/chart" xmlns:r="http://schemas.openxmlformats.org/officeDocument/2006/relationships" r:id="rId3"/>
          </a:graphicData>
        </a:graphic>
      </p:graphicFrame>
      <p:sp>
        <p:nvSpPr>
          <p:cNvPr id="27" name="Arrow: Up 26">
            <a:extLst>
              <a:ext uri="{FF2B5EF4-FFF2-40B4-BE49-F238E27FC236}">
                <a16:creationId xmlns:a16="http://schemas.microsoft.com/office/drawing/2014/main" id="{3EF1F2EB-2C97-B0F7-A720-00EACD2BA878}"/>
              </a:ext>
            </a:extLst>
          </p:cNvPr>
          <p:cNvSpPr/>
          <p:nvPr/>
        </p:nvSpPr>
        <p:spPr>
          <a:xfrm>
            <a:off x="9008713" y="1412588"/>
            <a:ext cx="293108" cy="286917"/>
          </a:xfrm>
          <a:prstGeom prst="upArrow">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TextBox 34">
            <a:extLst>
              <a:ext uri="{FF2B5EF4-FFF2-40B4-BE49-F238E27FC236}">
                <a16:creationId xmlns:a16="http://schemas.microsoft.com/office/drawing/2014/main" id="{8193F1AA-337E-23F3-A5F4-4CAED0462203}"/>
              </a:ext>
            </a:extLst>
          </p:cNvPr>
          <p:cNvSpPr txBox="1"/>
          <p:nvPr/>
        </p:nvSpPr>
        <p:spPr>
          <a:xfrm>
            <a:off x="347080" y="205873"/>
            <a:ext cx="574892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Helvetica"/>
                <a:ea typeface="+mn-ea"/>
                <a:cs typeface="+mn-cs"/>
              </a:rPr>
              <a:t>TARGET CONSUMERS</a:t>
            </a:r>
            <a:endParaRPr kumimoji="0" lang="en-US" sz="1800" b="0" i="0" u="none" strike="noStrike" kern="1200" cap="none" spc="0" normalizeH="0" baseline="0" noProof="0">
              <a:ln>
                <a:noFill/>
              </a:ln>
              <a:solidFill>
                <a:srgbClr val="44546A"/>
              </a:solidFill>
              <a:effectLst/>
              <a:uLnTx/>
              <a:uFillTx/>
              <a:latin typeface="Arial"/>
              <a:ea typeface="+mn-ea"/>
              <a:cs typeface="+mn-cs"/>
            </a:endParaRPr>
          </a:p>
        </p:txBody>
      </p:sp>
      <p:sp>
        <p:nvSpPr>
          <p:cNvPr id="8" name="TextBox 7">
            <a:extLst>
              <a:ext uri="{FF2B5EF4-FFF2-40B4-BE49-F238E27FC236}">
                <a16:creationId xmlns:a16="http://schemas.microsoft.com/office/drawing/2014/main" id="{A0065F96-1AD8-165A-3FFF-801F9EFBC29E}"/>
              </a:ext>
            </a:extLst>
          </p:cNvPr>
          <p:cNvSpPr txBox="1"/>
          <p:nvPr/>
        </p:nvSpPr>
        <p:spPr>
          <a:xfrm>
            <a:off x="0" y="6073200"/>
            <a:ext cx="523875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Arrows indicate a statistically significant change compared to 2023. Green indicates an increase, red indicates a decrease, and no arrow indicates no change</a:t>
            </a:r>
            <a:endParaRPr kumimoji="0" lang="en-US" sz="800" b="0" i="0" u="none" strike="noStrike" kern="1200" cap="none" spc="0" normalizeH="0" baseline="0" noProof="0">
              <a:ln>
                <a:noFill/>
              </a:ln>
              <a:solidFill>
                <a:srgbClr val="A5A5A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Q1. How much would you say you know about the following fish? Base: Millennial Fish Eaters 2024 (n=221); 2023 (n=210)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N6. Based on everything you know about Wild Alaska Pollock, what is your overall opinion of it? Base: Millennial Fish Eaters Aware of Wild Alaska Pollock 2024 (n=154); 2023 (n=140)</a:t>
            </a:r>
          </a:p>
        </p:txBody>
      </p:sp>
      <p:grpSp>
        <p:nvGrpSpPr>
          <p:cNvPr id="7" name="Group 6">
            <a:extLst>
              <a:ext uri="{FF2B5EF4-FFF2-40B4-BE49-F238E27FC236}">
                <a16:creationId xmlns:a16="http://schemas.microsoft.com/office/drawing/2014/main" id="{AB986F21-E93D-1C95-3995-01AAB14088BF}"/>
              </a:ext>
            </a:extLst>
          </p:cNvPr>
          <p:cNvGrpSpPr/>
          <p:nvPr/>
        </p:nvGrpSpPr>
        <p:grpSpPr>
          <a:xfrm>
            <a:off x="9648705" y="122172"/>
            <a:ext cx="1577389" cy="587340"/>
            <a:chOff x="21419066" y="12460569"/>
            <a:chExt cx="1874348" cy="1015961"/>
          </a:xfrm>
        </p:grpSpPr>
        <p:sp>
          <p:nvSpPr>
            <p:cNvPr id="9" name="Arrow: Right 8">
              <a:extLst>
                <a:ext uri="{FF2B5EF4-FFF2-40B4-BE49-F238E27FC236}">
                  <a16:creationId xmlns:a16="http://schemas.microsoft.com/office/drawing/2014/main" id="{46D88279-90CF-701D-A929-FC8AEAD9C693}"/>
                </a:ext>
              </a:extLst>
            </p:cNvPr>
            <p:cNvSpPr/>
            <p:nvPr/>
          </p:nvSpPr>
          <p:spPr>
            <a:xfrm rot="5400000">
              <a:off x="23065998" y="12643828"/>
              <a:ext cx="254433" cy="200393"/>
            </a:xfrm>
            <a:prstGeom prst="rightArrow">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w="0"/>
                <a:solidFill>
                  <a:prstClr val="white">
                    <a:lumMod val="65000"/>
                  </a:prstClr>
                </a:solidFill>
                <a:effectLst>
                  <a:outerShdw blurRad="38100" dist="19050" dir="2700000" algn="tl" rotWithShape="0">
                    <a:srgbClr val="44546A">
                      <a:alpha val="40000"/>
                    </a:srgbClr>
                  </a:outerShdw>
                </a:effectLst>
                <a:uLnTx/>
                <a:uFillTx/>
                <a:latin typeface="Arial"/>
                <a:ea typeface="+mn-ea"/>
                <a:cs typeface="+mn-cs"/>
              </a:endParaRPr>
            </a:p>
          </p:txBody>
        </p:sp>
        <p:sp>
          <p:nvSpPr>
            <p:cNvPr id="10" name="TextBox 9">
              <a:extLst>
                <a:ext uri="{FF2B5EF4-FFF2-40B4-BE49-F238E27FC236}">
                  <a16:creationId xmlns:a16="http://schemas.microsoft.com/office/drawing/2014/main" id="{9D3E294F-C9E4-9B38-3147-1F9E6C05B62A}"/>
                </a:ext>
              </a:extLst>
            </p:cNvPr>
            <p:cNvSpPr txBox="1"/>
            <p:nvPr/>
          </p:nvSpPr>
          <p:spPr>
            <a:xfrm>
              <a:off x="21419066" y="12460569"/>
              <a:ext cx="1629134" cy="1015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r" defTabSz="825500" rtl="0" eaLnBrk="1" fontAlgn="auto" latinLnBrk="0" hangingPunct="0">
                <a:lnSpc>
                  <a:spcPct val="15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lumMod val="65000"/>
                    </a:prstClr>
                  </a:solidFill>
                  <a:effectLst/>
                  <a:uLnTx/>
                  <a:uFillTx/>
                  <a:latin typeface="Arial"/>
                  <a:ea typeface="+mn-ea"/>
                  <a:cs typeface="+mn-cs"/>
                </a:rPr>
                <a:t>s</a:t>
              </a:r>
              <a:r>
                <a:rPr kumimoji="0" lang="en-US" sz="1050" b="0" i="0" u="none" strike="noStrike" kern="1200" cap="none" spc="0" normalizeH="0" baseline="0" noProof="0">
                  <a:ln>
                    <a:noFill/>
                  </a:ln>
                  <a:solidFill>
                    <a:prstClr val="white">
                      <a:lumMod val="65000"/>
                    </a:prstClr>
                  </a:solidFill>
                  <a:effectLst/>
                  <a:uLnTx/>
                  <a:uFillTx/>
                  <a:latin typeface="Arial"/>
                  <a:ea typeface="Helvetica Neue"/>
                  <a:cs typeface="Helvetica Neue"/>
                  <a:sym typeface="Helvetica Neue"/>
                </a:rPr>
                <a:t>tat. sig. </a:t>
              </a:r>
              <a:r>
                <a:rPr kumimoji="0" lang="en-US" sz="1050" b="0" i="0" u="none" strike="noStrike" kern="1200" cap="none" spc="0" normalizeH="0" baseline="0" noProof="0">
                  <a:ln>
                    <a:noFill/>
                  </a:ln>
                  <a:solidFill>
                    <a:prstClr val="white">
                      <a:lumMod val="65000"/>
                    </a:prstClr>
                  </a:solidFill>
                  <a:effectLst/>
                  <a:uLnTx/>
                  <a:uFillTx/>
                  <a:latin typeface="Arial"/>
                  <a:ea typeface="+mn-ea"/>
                  <a:cs typeface="+mn-cs"/>
                </a:rPr>
                <a:t>lower</a:t>
              </a:r>
            </a:p>
            <a:p>
              <a:pPr marL="0" marR="0" lvl="0" indent="0" algn="r" defTabSz="825500" rtl="0" eaLnBrk="1" fontAlgn="auto" latinLnBrk="0" hangingPunct="0">
                <a:lnSpc>
                  <a:spcPct val="15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lumMod val="65000"/>
                    </a:prstClr>
                  </a:solidFill>
                  <a:effectLst/>
                  <a:uLnTx/>
                  <a:uFillTx/>
                  <a:latin typeface="Arial"/>
                  <a:ea typeface="+mn-ea"/>
                  <a:cs typeface="+mn-cs"/>
                </a:rPr>
                <a:t>s</a:t>
              </a:r>
              <a:r>
                <a:rPr kumimoji="0" lang="en-US" sz="1050" b="0" i="0" u="none" strike="noStrike" kern="1200" cap="none" spc="0" normalizeH="0" baseline="0" noProof="0">
                  <a:ln>
                    <a:noFill/>
                  </a:ln>
                  <a:solidFill>
                    <a:prstClr val="white">
                      <a:lumMod val="65000"/>
                    </a:prstClr>
                  </a:solidFill>
                  <a:effectLst/>
                  <a:uLnTx/>
                  <a:uFillTx/>
                  <a:latin typeface="Arial"/>
                  <a:ea typeface="Helvetica Neue"/>
                  <a:cs typeface="Helvetica Neue"/>
                  <a:sym typeface="Helvetica Neue"/>
                </a:rPr>
                <a:t>tat. sig. higher</a:t>
              </a:r>
            </a:p>
          </p:txBody>
        </p:sp>
        <p:sp>
          <p:nvSpPr>
            <p:cNvPr id="11" name="Arrow: Right 10">
              <a:extLst>
                <a:ext uri="{FF2B5EF4-FFF2-40B4-BE49-F238E27FC236}">
                  <a16:creationId xmlns:a16="http://schemas.microsoft.com/office/drawing/2014/main" id="{86C44C69-0280-0C4C-7476-CD440C24623D}"/>
                </a:ext>
              </a:extLst>
            </p:cNvPr>
            <p:cNvSpPr/>
            <p:nvPr/>
          </p:nvSpPr>
          <p:spPr>
            <a:xfrm rot="16200000">
              <a:off x="23071371" y="13062534"/>
              <a:ext cx="254433" cy="189653"/>
            </a:xfrm>
            <a:prstGeom prst="rightArrow">
              <a:avLst/>
            </a:prstGeom>
            <a:solidFill>
              <a:srgbClr val="00B050"/>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w="0"/>
                <a:solidFill>
                  <a:prstClr val="white">
                    <a:lumMod val="65000"/>
                  </a:prstClr>
                </a:solidFill>
                <a:effectLst>
                  <a:outerShdw blurRad="38100" dist="19050" dir="2700000" algn="tl" rotWithShape="0">
                    <a:srgbClr val="44546A">
                      <a:alpha val="40000"/>
                    </a:srgbClr>
                  </a:outerShdw>
                </a:effectLst>
                <a:uLnTx/>
                <a:uFillTx/>
                <a:latin typeface="Arial"/>
                <a:ea typeface="+mn-ea"/>
                <a:cs typeface="+mn-cs"/>
              </a:endParaRPr>
            </a:p>
          </p:txBody>
        </p:sp>
      </p:grpSp>
      <p:grpSp>
        <p:nvGrpSpPr>
          <p:cNvPr id="12" name="Group 11">
            <a:extLst>
              <a:ext uri="{FF2B5EF4-FFF2-40B4-BE49-F238E27FC236}">
                <a16:creationId xmlns:a16="http://schemas.microsoft.com/office/drawing/2014/main" id="{3030969A-3B3B-A6B2-2BCD-30E524A44BB2}"/>
              </a:ext>
            </a:extLst>
          </p:cNvPr>
          <p:cNvGrpSpPr/>
          <p:nvPr/>
        </p:nvGrpSpPr>
        <p:grpSpPr>
          <a:xfrm>
            <a:off x="11528225" y="264779"/>
            <a:ext cx="356433" cy="356433"/>
            <a:chOff x="11358084" y="75366"/>
            <a:chExt cx="534194" cy="534194"/>
          </a:xfrm>
        </p:grpSpPr>
        <p:sp>
          <p:nvSpPr>
            <p:cNvPr id="13" name="Oval 12">
              <a:extLst>
                <a:ext uri="{FF2B5EF4-FFF2-40B4-BE49-F238E27FC236}">
                  <a16:creationId xmlns:a16="http://schemas.microsoft.com/office/drawing/2014/main" id="{126A1C3B-6A78-71CF-6089-BF8B602D7E0D}"/>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Competition with solid fill">
              <a:extLst>
                <a:ext uri="{FF2B5EF4-FFF2-40B4-BE49-F238E27FC236}">
                  <a16:creationId xmlns:a16="http://schemas.microsoft.com/office/drawing/2014/main" id="{E24B79E5-C31E-4608-0AD7-3D7CAE7958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3887" y="151169"/>
              <a:ext cx="427912" cy="427912"/>
            </a:xfrm>
            <a:prstGeom prst="rect">
              <a:avLst/>
            </a:prstGeom>
          </p:spPr>
        </p:pic>
      </p:grpSp>
      <p:sp>
        <p:nvSpPr>
          <p:cNvPr id="4" name="Rectangle: Rounded Corners 3">
            <a:extLst>
              <a:ext uri="{FF2B5EF4-FFF2-40B4-BE49-F238E27FC236}">
                <a16:creationId xmlns:a16="http://schemas.microsoft.com/office/drawing/2014/main" id="{F8B2E135-3DEA-2C68-5CF1-F834B0D3EF6E}"/>
              </a:ext>
            </a:extLst>
          </p:cNvPr>
          <p:cNvSpPr/>
          <p:nvPr/>
        </p:nvSpPr>
        <p:spPr>
          <a:xfrm>
            <a:off x="5419725" y="5084816"/>
            <a:ext cx="5734050" cy="1146122"/>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 more Millennial Fish Eaters know about Wild Alaska Pollock, the more they like it– </a:t>
            </a:r>
            <a:r>
              <a:rPr lang="en-US" b="1">
                <a:solidFill>
                  <a:schemeClr val="tx1"/>
                </a:solidFill>
              </a:rPr>
              <a:t>65%</a:t>
            </a:r>
            <a:r>
              <a:rPr lang="en-US">
                <a:solidFill>
                  <a:schemeClr val="tx1"/>
                </a:solidFill>
              </a:rPr>
              <a:t> who know a lot have an excellent/very good opinion of it vs. those who know some (38%) or only a little (31%). </a:t>
            </a:r>
          </a:p>
        </p:txBody>
      </p:sp>
    </p:spTree>
    <p:extLst>
      <p:ext uri="{BB962C8B-B14F-4D97-AF65-F5344CB8AC3E}">
        <p14:creationId xmlns:p14="http://schemas.microsoft.com/office/powerpoint/2010/main" val="1618810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53C438F0-1939-0E4C-BF83-932B5120E905}"/>
              </a:ext>
            </a:extLst>
          </p:cNvPr>
          <p:cNvGraphicFramePr/>
          <p:nvPr/>
        </p:nvGraphicFramePr>
        <p:xfrm>
          <a:off x="2948365" y="2729449"/>
          <a:ext cx="4712711" cy="36559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7F13833B-6BCB-1A42-26A0-FE45EF86F9B3}"/>
              </a:ext>
            </a:extLst>
          </p:cNvPr>
          <p:cNvGraphicFramePr/>
          <p:nvPr/>
        </p:nvGraphicFramePr>
        <p:xfrm>
          <a:off x="29760" y="2959230"/>
          <a:ext cx="2961527" cy="238331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0F9BA12E-879E-D7BC-5F79-DE2DF21ABF3F}"/>
              </a:ext>
            </a:extLst>
          </p:cNvPr>
          <p:cNvSpPr>
            <a:spLocks noGrp="1"/>
          </p:cNvSpPr>
          <p:nvPr>
            <p:ph type="title"/>
          </p:nvPr>
        </p:nvSpPr>
        <p:spPr>
          <a:xfrm>
            <a:off x="330201" y="1007383"/>
            <a:ext cx="11366499" cy="1325563"/>
          </a:xfrm>
        </p:spPr>
        <p:txBody>
          <a:bodyPr>
            <a:normAutofit/>
          </a:bodyPr>
          <a:lstStyle/>
          <a:p>
            <a:r>
              <a:rPr lang="en-US" b="1"/>
              <a:t>To engage Millennial Fish Eaters, focus on:</a:t>
            </a:r>
          </a:p>
        </p:txBody>
      </p:sp>
      <p:sp>
        <p:nvSpPr>
          <p:cNvPr id="19" name="TextBox 18">
            <a:extLst>
              <a:ext uri="{FF2B5EF4-FFF2-40B4-BE49-F238E27FC236}">
                <a16:creationId xmlns:a16="http://schemas.microsoft.com/office/drawing/2014/main" id="{6CFDC092-8C7C-AE1E-4812-FAE4D18369BB}"/>
              </a:ext>
            </a:extLst>
          </p:cNvPr>
          <p:cNvSpPr txBox="1"/>
          <p:nvPr/>
        </p:nvSpPr>
        <p:spPr>
          <a:xfrm>
            <a:off x="-524941" y="1878312"/>
            <a:ext cx="374649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546A"/>
                </a:solidFill>
                <a:effectLst/>
                <a:uLnTx/>
                <a:uFillTx/>
                <a:latin typeface="Arial Black" panose="020B0A04020102020204" pitchFamily="34" charset="0"/>
                <a:ea typeface="+mn-ea"/>
                <a:cs typeface="+mn-cs"/>
              </a:rPr>
              <a:t>Sustainability</a:t>
            </a:r>
          </a:p>
        </p:txBody>
      </p:sp>
      <p:sp>
        <p:nvSpPr>
          <p:cNvPr id="21" name="TextBox 20">
            <a:extLst>
              <a:ext uri="{FF2B5EF4-FFF2-40B4-BE49-F238E27FC236}">
                <a16:creationId xmlns:a16="http://schemas.microsoft.com/office/drawing/2014/main" id="{CDA68A59-F89F-141A-D60A-0C65D39D6193}"/>
              </a:ext>
            </a:extLst>
          </p:cNvPr>
          <p:cNvSpPr txBox="1"/>
          <p:nvPr/>
        </p:nvSpPr>
        <p:spPr>
          <a:xfrm>
            <a:off x="2914436" y="1798377"/>
            <a:ext cx="37464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546A"/>
                </a:solidFill>
                <a:effectLst/>
                <a:uLnTx/>
                <a:uFillTx/>
                <a:latin typeface="Arial Black" panose="020B0A04020102020204" pitchFamily="34" charset="0"/>
                <a:ea typeface="+mn-ea"/>
                <a:cs typeface="+mn-cs"/>
              </a:rPr>
              <a:t>Social channels &amp; recipe inspiration </a:t>
            </a:r>
          </a:p>
        </p:txBody>
      </p:sp>
      <p:sp>
        <p:nvSpPr>
          <p:cNvPr id="24" name="TextBox 23">
            <a:extLst>
              <a:ext uri="{FF2B5EF4-FFF2-40B4-BE49-F238E27FC236}">
                <a16:creationId xmlns:a16="http://schemas.microsoft.com/office/drawing/2014/main" id="{7C57ED8E-C680-4F8F-9789-218982036057}"/>
              </a:ext>
            </a:extLst>
          </p:cNvPr>
          <p:cNvSpPr txBox="1"/>
          <p:nvPr/>
        </p:nvSpPr>
        <p:spPr>
          <a:xfrm>
            <a:off x="6951316" y="1866628"/>
            <a:ext cx="524068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546A"/>
                </a:solidFill>
                <a:effectLst/>
                <a:uLnTx/>
                <a:uFillTx/>
                <a:latin typeface="Arial Black" panose="020B0A04020102020204" pitchFamily="34" charset="0"/>
                <a:ea typeface="+mn-ea"/>
                <a:cs typeface="+mn-cs"/>
              </a:rPr>
              <a:t>New flavors, affordability &amp; frozen-ness </a:t>
            </a:r>
          </a:p>
        </p:txBody>
      </p:sp>
      <p:sp>
        <p:nvSpPr>
          <p:cNvPr id="25" name="TextBox 24">
            <a:extLst>
              <a:ext uri="{FF2B5EF4-FFF2-40B4-BE49-F238E27FC236}">
                <a16:creationId xmlns:a16="http://schemas.microsoft.com/office/drawing/2014/main" id="{8A257318-2E49-BFFA-DC5E-2FA08C5702F9}"/>
              </a:ext>
            </a:extLst>
          </p:cNvPr>
          <p:cNvSpPr txBox="1"/>
          <p:nvPr/>
        </p:nvSpPr>
        <p:spPr>
          <a:xfrm>
            <a:off x="0" y="6112509"/>
            <a:ext cx="1152212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Arial"/>
              </a:rPr>
              <a:t>N37. How important is sustainability to you when purchasing/ordering fish? Base: </a:t>
            </a:r>
            <a:r>
              <a:rPr kumimoji="0" lang="en-US" sz="800" b="0" i="0" u="none" strike="noStrike" kern="1200" cap="none" spc="0" normalizeH="0" baseline="0" noProof="0">
                <a:ln>
                  <a:noFill/>
                </a:ln>
                <a:solidFill>
                  <a:srgbClr val="AEABAB"/>
                </a:solidFill>
                <a:effectLst/>
                <a:uLnTx/>
                <a:uFillTx/>
                <a:latin typeface="Arial"/>
                <a:ea typeface="+mn-ea"/>
                <a:cs typeface="Arial"/>
              </a:rPr>
              <a:t>Millennial Fish Eaters 2024 (n=221)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Arial"/>
              </a:rPr>
              <a:t>N30. Which of the following sources do you trust when it comes to news and information about fish? Base: Millennial Fish Eaters 2024 (n=221); </a:t>
            </a:r>
            <a:r>
              <a:rPr kumimoji="0" lang="en-US" sz="800" b="0" i="0" u="none" strike="noStrike" kern="1200" cap="none" spc="0" normalizeH="0" baseline="0" noProof="0">
                <a:ln>
                  <a:noFill/>
                </a:ln>
                <a:solidFill>
                  <a:srgbClr val="AEABAB"/>
                </a:solidFill>
                <a:effectLst/>
                <a:uLnTx/>
                <a:uFillTx/>
                <a:latin typeface="Arial"/>
                <a:ea typeface="+mn-ea"/>
                <a:cs typeface="Arial"/>
              </a:rPr>
              <a:t>2023 (n=210)</a:t>
            </a:r>
            <a:endParaRPr kumimoji="0" lang="en-US" sz="800" b="0" i="0" u="none" strike="noStrike" kern="1200" cap="none" spc="0" normalizeH="0" baseline="0" noProof="0">
              <a:ln>
                <a:noFill/>
              </a:ln>
              <a:solidFill>
                <a:srgbClr val="A5A5A5"/>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Arial"/>
              </a:rPr>
              <a:t>N29. What inspires you to try a particular recipe? Base: Millennial Fish Eaters 2024 (n=221)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H2. How does the price increase you’ve noticed in fish compare to price increases in other animal proteins? Base: Millennial Fish Eaters Who Noticed A Price Increase in Fish Over the Last Year (n=162)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S9. How often do you eat [I purchase it at a grocery store or market, frozen] in the following settings? Base: Millennial Fish Eaters Aware of Wild Alaska Pollock (n=</a:t>
            </a:r>
            <a:r>
              <a:rPr lang="en-US" sz="800">
                <a:solidFill>
                  <a:srgbClr val="AEABAB"/>
                </a:solidFill>
                <a:latin typeface="Arial"/>
                <a:cs typeface="Arial"/>
              </a:rPr>
              <a:t>154)</a:t>
            </a:r>
            <a:endParaRPr kumimoji="0" lang="en-US" sz="800" b="0" i="0" u="none" strike="noStrike" kern="1200" cap="none" spc="0" normalizeH="0" baseline="0" noProof="0">
              <a:ln>
                <a:noFill/>
              </a:ln>
              <a:solidFill>
                <a:srgbClr val="AEABAB"/>
              </a:solidFill>
              <a:effectLst/>
              <a:uLnTx/>
              <a:uFillTx/>
              <a:latin typeface="Arial"/>
              <a:ea typeface="+mn-ea"/>
              <a:cs typeface="Arial"/>
            </a:endParaRPr>
          </a:p>
        </p:txBody>
      </p:sp>
      <p:sp>
        <p:nvSpPr>
          <p:cNvPr id="28" name="Arrow: Up 27">
            <a:extLst>
              <a:ext uri="{FF2B5EF4-FFF2-40B4-BE49-F238E27FC236}">
                <a16:creationId xmlns:a16="http://schemas.microsoft.com/office/drawing/2014/main" id="{AC66C8CE-0E73-5BCD-4250-0E1D3144CA64}"/>
              </a:ext>
            </a:extLst>
          </p:cNvPr>
          <p:cNvSpPr/>
          <p:nvPr/>
        </p:nvSpPr>
        <p:spPr>
          <a:xfrm>
            <a:off x="6054265" y="3285767"/>
            <a:ext cx="156512" cy="184786"/>
          </a:xfrm>
          <a:prstGeom prst="upArrow">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Arrow: Up 30">
            <a:extLst>
              <a:ext uri="{FF2B5EF4-FFF2-40B4-BE49-F238E27FC236}">
                <a16:creationId xmlns:a16="http://schemas.microsoft.com/office/drawing/2014/main" id="{7EFDF0F1-32E8-1E8F-18D7-1B3AB54ED32D}"/>
              </a:ext>
            </a:extLst>
          </p:cNvPr>
          <p:cNvSpPr/>
          <p:nvPr/>
        </p:nvSpPr>
        <p:spPr>
          <a:xfrm>
            <a:off x="5917575" y="4103740"/>
            <a:ext cx="156512" cy="184786"/>
          </a:xfrm>
          <a:prstGeom prst="upArrow">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Arrow: Up 31">
            <a:extLst>
              <a:ext uri="{FF2B5EF4-FFF2-40B4-BE49-F238E27FC236}">
                <a16:creationId xmlns:a16="http://schemas.microsoft.com/office/drawing/2014/main" id="{2AB0C492-56A8-235B-E194-D483AC9030CB}"/>
              </a:ext>
            </a:extLst>
          </p:cNvPr>
          <p:cNvSpPr/>
          <p:nvPr/>
        </p:nvSpPr>
        <p:spPr>
          <a:xfrm>
            <a:off x="5935194" y="3701121"/>
            <a:ext cx="156512" cy="184786"/>
          </a:xfrm>
          <a:prstGeom prst="upArrow">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Arrow: Up 32">
            <a:extLst>
              <a:ext uri="{FF2B5EF4-FFF2-40B4-BE49-F238E27FC236}">
                <a16:creationId xmlns:a16="http://schemas.microsoft.com/office/drawing/2014/main" id="{85077E84-9CCA-5FE5-EB2F-6464EEDB8C9E}"/>
              </a:ext>
            </a:extLst>
          </p:cNvPr>
          <p:cNvSpPr/>
          <p:nvPr/>
        </p:nvSpPr>
        <p:spPr>
          <a:xfrm>
            <a:off x="5761063" y="4532893"/>
            <a:ext cx="156512" cy="184786"/>
          </a:xfrm>
          <a:prstGeom prst="upArrow">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6297DE78-68EC-0612-616C-D6E11E3FE560}"/>
              </a:ext>
            </a:extLst>
          </p:cNvPr>
          <p:cNvSpPr txBox="1"/>
          <p:nvPr/>
        </p:nvSpPr>
        <p:spPr>
          <a:xfrm>
            <a:off x="7300565" y="4196133"/>
            <a:ext cx="2039338" cy="1284967"/>
          </a:xfrm>
          <a:prstGeom prst="rect">
            <a:avLst/>
          </a:prstGeom>
          <a:solidFill>
            <a:srgbClr val="E3E9EE"/>
          </a:solidFill>
          <a:ln>
            <a:solidFill>
              <a:srgbClr val="E3E9EE"/>
            </a:solidFill>
          </a:ln>
        </p:spPr>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546A"/>
                </a:solidFill>
                <a:effectLst/>
                <a:uLnTx/>
                <a:uFillTx/>
                <a:latin typeface="Arial Black"/>
                <a:ea typeface="Helvetica Neue"/>
                <a:cs typeface="Helvetica Neue"/>
                <a:sym typeface="Helvetica Neue"/>
              </a:rPr>
              <a:t>38%</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100" b="0" i="1"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(vs 27% of all fish eaters)</a:t>
            </a:r>
            <a:endParaRPr kumimoji="0" lang="en-US" sz="11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noticed the price of fish increase more than other animal proteins</a:t>
            </a:r>
          </a:p>
        </p:txBody>
      </p:sp>
      <p:sp>
        <p:nvSpPr>
          <p:cNvPr id="12" name="TextBox 11">
            <a:extLst>
              <a:ext uri="{FF2B5EF4-FFF2-40B4-BE49-F238E27FC236}">
                <a16:creationId xmlns:a16="http://schemas.microsoft.com/office/drawing/2014/main" id="{AD289980-8B08-08A9-8529-BEEEAB581603}"/>
              </a:ext>
            </a:extLst>
          </p:cNvPr>
          <p:cNvSpPr txBox="1"/>
          <p:nvPr/>
        </p:nvSpPr>
        <p:spPr>
          <a:xfrm>
            <a:off x="650673" y="3442466"/>
            <a:ext cx="1505408" cy="14414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546A"/>
                </a:solidFill>
                <a:effectLst/>
                <a:uLnTx/>
                <a:uFillTx/>
                <a:latin typeface="Arial Black"/>
                <a:ea typeface="Helvetica Neue"/>
                <a:cs typeface="Helvetica Neue"/>
                <a:sym typeface="Helvetica Neue"/>
              </a:rPr>
              <a:t>74%</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Say sustainability is important to them when purchasing fish</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a:t>
            </a:r>
            <a:r>
              <a:rPr kumimoji="0" lang="en-US" sz="1000" b="0" i="1"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vs. 59% of Gen Z, 64% of Gen X and 62% of Boomers)</a:t>
            </a:r>
            <a:endParaRPr kumimoji="0" lang="en-US" sz="10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p:txBody>
      </p:sp>
      <p:graphicFrame>
        <p:nvGraphicFramePr>
          <p:cNvPr id="39" name="Table 14">
            <a:extLst>
              <a:ext uri="{FF2B5EF4-FFF2-40B4-BE49-F238E27FC236}">
                <a16:creationId xmlns:a16="http://schemas.microsoft.com/office/drawing/2014/main" id="{EC7BA53D-6188-35EF-F2E3-405DE61D67AE}"/>
              </a:ext>
            </a:extLst>
          </p:cNvPr>
          <p:cNvGraphicFramePr>
            <a:graphicFrameLocks noGrp="1"/>
          </p:cNvGraphicFramePr>
          <p:nvPr/>
        </p:nvGraphicFramePr>
        <p:xfrm>
          <a:off x="8167379" y="2480911"/>
          <a:ext cx="2808558" cy="1220210"/>
        </p:xfrm>
        <a:graphic>
          <a:graphicData uri="http://schemas.openxmlformats.org/drawingml/2006/table">
            <a:tbl>
              <a:tblPr firstRow="1" bandRow="1">
                <a:tableStyleId>{2D5ABB26-0587-4C30-8999-92F81FD0307C}</a:tableStyleId>
              </a:tblPr>
              <a:tblGrid>
                <a:gridCol w="830381">
                  <a:extLst>
                    <a:ext uri="{9D8B030D-6E8A-4147-A177-3AD203B41FA5}">
                      <a16:colId xmlns:a16="http://schemas.microsoft.com/office/drawing/2014/main" val="3109653958"/>
                    </a:ext>
                  </a:extLst>
                </a:gridCol>
                <a:gridCol w="1374245">
                  <a:extLst>
                    <a:ext uri="{9D8B030D-6E8A-4147-A177-3AD203B41FA5}">
                      <a16:colId xmlns:a16="http://schemas.microsoft.com/office/drawing/2014/main" val="1487789112"/>
                    </a:ext>
                  </a:extLst>
                </a:gridCol>
                <a:gridCol w="603932">
                  <a:extLst>
                    <a:ext uri="{9D8B030D-6E8A-4147-A177-3AD203B41FA5}">
                      <a16:colId xmlns:a16="http://schemas.microsoft.com/office/drawing/2014/main" val="1671669709"/>
                    </a:ext>
                  </a:extLst>
                </a:gridCol>
              </a:tblGrid>
              <a:tr h="42773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ln>
                            <a:noFill/>
                          </a:ln>
                          <a:latin typeface="+mn-lt"/>
                        </a:rPr>
                        <a:t>Inspiration to Try New Recipes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a:solidFill>
                          <a:schemeClr val="tx1"/>
                        </a:solidFill>
                      </a:endParaRP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67510091"/>
                  </a:ext>
                </a:extLst>
              </a:tr>
              <a:tr h="2938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ln>
                            <a:noFill/>
                          </a:ln>
                          <a:solidFill>
                            <a:srgbClr val="19BBD1"/>
                          </a:solidFill>
                          <a:latin typeface="+mn-lt"/>
                        </a:rPr>
                        <a:t>#1</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a:ln>
                            <a:noFill/>
                          </a:ln>
                          <a:latin typeface="+mn-lt"/>
                        </a:rPr>
                        <a:t>New flavors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ln>
                            <a:noFill/>
                          </a:ln>
                          <a:solidFill>
                            <a:schemeClr val="tx1"/>
                          </a:solidFill>
                          <a:latin typeface="+mn-lt"/>
                        </a:rPr>
                        <a:t>44%</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907062"/>
                  </a:ext>
                </a:extLst>
              </a:tr>
              <a:tr h="293843">
                <a:tc>
                  <a:txBody>
                    <a:bodyPr/>
                    <a:lstStyle/>
                    <a:p>
                      <a:pPr algn="ctr"/>
                      <a:r>
                        <a:rPr lang="en-US" sz="1600" b="1">
                          <a:ln>
                            <a:noFill/>
                          </a:ln>
                          <a:solidFill>
                            <a:srgbClr val="19BBD1"/>
                          </a:solidFill>
                          <a:latin typeface="+mn-lt"/>
                        </a:rPr>
                        <a:t>#2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a:ln>
                            <a:noFill/>
                          </a:ln>
                          <a:latin typeface="+mn-lt"/>
                        </a:rPr>
                        <a:t>Affordable ingredients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0">
                          <a:ln>
                            <a:noFill/>
                          </a:ln>
                          <a:solidFill>
                            <a:schemeClr val="tx1"/>
                          </a:solidFill>
                          <a:latin typeface="+mn-lt"/>
                        </a:rPr>
                        <a:t>41%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6660867"/>
                  </a:ext>
                </a:extLst>
              </a:tr>
            </a:tbl>
          </a:graphicData>
        </a:graphic>
      </p:graphicFrame>
      <p:pic>
        <p:nvPicPr>
          <p:cNvPr id="42" name="Picture 41">
            <a:extLst>
              <a:ext uri="{FF2B5EF4-FFF2-40B4-BE49-F238E27FC236}">
                <a16:creationId xmlns:a16="http://schemas.microsoft.com/office/drawing/2014/main" id="{62AB68A3-10F7-2BC9-82C3-E6AF26EFF05F}"/>
              </a:ext>
            </a:extLst>
          </p:cNvPr>
          <p:cNvPicPr>
            <a:picLocks noChangeAspect="1"/>
          </p:cNvPicPr>
          <p:nvPr/>
        </p:nvPicPr>
        <p:blipFill>
          <a:blip r:embed="rId5"/>
          <a:stretch>
            <a:fillRect/>
          </a:stretch>
        </p:blipFill>
        <p:spPr>
          <a:xfrm>
            <a:off x="7156798" y="2646056"/>
            <a:ext cx="6097" cy="2828789"/>
          </a:xfrm>
          <a:prstGeom prst="rect">
            <a:avLst/>
          </a:prstGeom>
        </p:spPr>
      </p:pic>
      <p:pic>
        <p:nvPicPr>
          <p:cNvPr id="43" name="Picture 42">
            <a:extLst>
              <a:ext uri="{FF2B5EF4-FFF2-40B4-BE49-F238E27FC236}">
                <a16:creationId xmlns:a16="http://schemas.microsoft.com/office/drawing/2014/main" id="{8C0A4496-0D4E-7E43-5548-AF8D4ACF8FC0}"/>
              </a:ext>
            </a:extLst>
          </p:cNvPr>
          <p:cNvPicPr>
            <a:picLocks noChangeAspect="1"/>
          </p:cNvPicPr>
          <p:nvPr/>
        </p:nvPicPr>
        <p:blipFill>
          <a:blip r:embed="rId5"/>
          <a:stretch>
            <a:fillRect/>
          </a:stretch>
        </p:blipFill>
        <p:spPr>
          <a:xfrm>
            <a:off x="2784883" y="2646056"/>
            <a:ext cx="6097" cy="2828789"/>
          </a:xfrm>
          <a:prstGeom prst="rect">
            <a:avLst/>
          </a:prstGeom>
        </p:spPr>
      </p:pic>
      <p:sp>
        <p:nvSpPr>
          <p:cNvPr id="17" name="TextBox 16">
            <a:extLst>
              <a:ext uri="{FF2B5EF4-FFF2-40B4-BE49-F238E27FC236}">
                <a16:creationId xmlns:a16="http://schemas.microsoft.com/office/drawing/2014/main" id="{A06235CB-1845-4BD2-003C-6A4843AC71C5}"/>
              </a:ext>
            </a:extLst>
          </p:cNvPr>
          <p:cNvSpPr txBox="1"/>
          <p:nvPr/>
        </p:nvSpPr>
        <p:spPr>
          <a:xfrm>
            <a:off x="3199398" y="5596093"/>
            <a:ext cx="2648180" cy="344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r" defTabSz="825500" rtl="0" eaLnBrk="1" fontAlgn="auto" latinLnBrk="0" hangingPunct="0">
              <a:lnSpc>
                <a:spcPct val="150000"/>
              </a:lnSpc>
              <a:spcBef>
                <a:spcPts val="0"/>
              </a:spcBef>
              <a:spcAft>
                <a:spcPts val="0"/>
              </a:spcAft>
              <a:buClrTx/>
              <a:buSzTx/>
              <a:buFontTx/>
              <a:buNone/>
              <a:tabLst/>
              <a:defRPr/>
            </a:pPr>
            <a:r>
              <a:rPr kumimoji="0" lang="en-US" sz="1050" b="0" i="0" u="none" strike="noStrike" kern="1200" cap="none" spc="0" normalizeH="0" baseline="0" noProof="0">
                <a:ln>
                  <a:noFill/>
                </a:ln>
                <a:solidFill>
                  <a:srgbClr val="44546A">
                    <a:lumMod val="50000"/>
                    <a:lumOff val="50000"/>
                  </a:srgbClr>
                </a:solidFill>
                <a:effectLst/>
                <a:uLnTx/>
                <a:uFillTx/>
                <a:latin typeface="Arial"/>
                <a:ea typeface="+mn-ea"/>
                <a:cs typeface="+mn-cs"/>
              </a:rPr>
              <a:t>Compared to total fish eaters</a:t>
            </a:r>
          </a:p>
        </p:txBody>
      </p:sp>
      <p:grpSp>
        <p:nvGrpSpPr>
          <p:cNvPr id="6" name="Group 5">
            <a:extLst>
              <a:ext uri="{FF2B5EF4-FFF2-40B4-BE49-F238E27FC236}">
                <a16:creationId xmlns:a16="http://schemas.microsoft.com/office/drawing/2014/main" id="{A4B13A5D-B069-816E-05CD-50D31494A4B3}"/>
              </a:ext>
            </a:extLst>
          </p:cNvPr>
          <p:cNvGrpSpPr/>
          <p:nvPr/>
        </p:nvGrpSpPr>
        <p:grpSpPr>
          <a:xfrm>
            <a:off x="9703134" y="122172"/>
            <a:ext cx="1577389" cy="587340"/>
            <a:chOff x="21419066" y="12460569"/>
            <a:chExt cx="1874348" cy="1015961"/>
          </a:xfrm>
        </p:grpSpPr>
        <p:sp>
          <p:nvSpPr>
            <p:cNvPr id="9" name="Arrow: Right 8">
              <a:extLst>
                <a:ext uri="{FF2B5EF4-FFF2-40B4-BE49-F238E27FC236}">
                  <a16:creationId xmlns:a16="http://schemas.microsoft.com/office/drawing/2014/main" id="{F245D7B3-913A-4B7B-D873-801B4D270255}"/>
                </a:ext>
              </a:extLst>
            </p:cNvPr>
            <p:cNvSpPr/>
            <p:nvPr/>
          </p:nvSpPr>
          <p:spPr>
            <a:xfrm rot="5400000">
              <a:off x="23065998" y="12643828"/>
              <a:ext cx="254433" cy="200393"/>
            </a:xfrm>
            <a:prstGeom prst="rightArrow">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w="0"/>
                <a:solidFill>
                  <a:prstClr val="white"/>
                </a:solidFill>
                <a:effectLst>
                  <a:outerShdw blurRad="38100" dist="19050" dir="2700000" algn="tl" rotWithShape="0">
                    <a:srgbClr val="44546A">
                      <a:alpha val="40000"/>
                    </a:srgbClr>
                  </a:outerShdw>
                </a:effectLst>
                <a:uLnTx/>
                <a:uFillTx/>
                <a:latin typeface="Arial"/>
                <a:ea typeface="+mn-ea"/>
                <a:cs typeface="+mn-cs"/>
              </a:endParaRPr>
            </a:p>
          </p:txBody>
        </p:sp>
        <p:sp>
          <p:nvSpPr>
            <p:cNvPr id="10" name="TextBox 9">
              <a:extLst>
                <a:ext uri="{FF2B5EF4-FFF2-40B4-BE49-F238E27FC236}">
                  <a16:creationId xmlns:a16="http://schemas.microsoft.com/office/drawing/2014/main" id="{6ECE4B5F-5109-58C5-CB15-07D313729B84}"/>
                </a:ext>
              </a:extLst>
            </p:cNvPr>
            <p:cNvSpPr txBox="1"/>
            <p:nvPr/>
          </p:nvSpPr>
          <p:spPr>
            <a:xfrm>
              <a:off x="21419066" y="12460569"/>
              <a:ext cx="1629134" cy="1015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r" defTabSz="825500" rtl="0" eaLnBrk="1" fontAlgn="auto" latinLnBrk="0" hangingPunct="0">
                <a:lnSpc>
                  <a:spcPct val="15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a:ea typeface="+mn-ea"/>
                  <a:cs typeface="+mn-cs"/>
                </a:rPr>
                <a:t>s</a:t>
              </a:r>
              <a:r>
                <a:rPr kumimoji="0" lang="en-US" sz="1050" b="0" i="0" u="none" strike="noStrike" kern="1200" cap="none" spc="0" normalizeH="0" baseline="0" noProof="0">
                  <a:ln>
                    <a:noFill/>
                  </a:ln>
                  <a:solidFill>
                    <a:prstClr val="white"/>
                  </a:solidFill>
                  <a:effectLst/>
                  <a:uLnTx/>
                  <a:uFillTx/>
                  <a:latin typeface="Arial"/>
                  <a:ea typeface="Helvetica Neue"/>
                  <a:cs typeface="Helvetica Neue"/>
                  <a:sym typeface="Helvetica Neue"/>
                </a:rPr>
                <a:t>tat. sig. </a:t>
              </a:r>
              <a:r>
                <a:rPr kumimoji="0" lang="en-US" sz="1050" b="0" i="0" u="none" strike="noStrike" kern="1200" cap="none" spc="0" normalizeH="0" baseline="0" noProof="0">
                  <a:ln>
                    <a:noFill/>
                  </a:ln>
                  <a:solidFill>
                    <a:prstClr val="white"/>
                  </a:solidFill>
                  <a:effectLst/>
                  <a:uLnTx/>
                  <a:uFillTx/>
                  <a:latin typeface="Arial"/>
                  <a:ea typeface="+mn-ea"/>
                  <a:cs typeface="+mn-cs"/>
                </a:rPr>
                <a:t>lower</a:t>
              </a:r>
            </a:p>
            <a:p>
              <a:pPr marL="0" marR="0" lvl="0" indent="0" algn="r" defTabSz="825500" rtl="0" eaLnBrk="1" fontAlgn="auto" latinLnBrk="0" hangingPunct="0">
                <a:lnSpc>
                  <a:spcPct val="15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a:ea typeface="+mn-ea"/>
                  <a:cs typeface="+mn-cs"/>
                </a:rPr>
                <a:t>s</a:t>
              </a:r>
              <a:r>
                <a:rPr kumimoji="0" lang="en-US" sz="1050" b="0" i="0" u="none" strike="noStrike" kern="1200" cap="none" spc="0" normalizeH="0" baseline="0" noProof="0">
                  <a:ln>
                    <a:noFill/>
                  </a:ln>
                  <a:solidFill>
                    <a:prstClr val="white"/>
                  </a:solidFill>
                  <a:effectLst/>
                  <a:uLnTx/>
                  <a:uFillTx/>
                  <a:latin typeface="Arial"/>
                  <a:ea typeface="Helvetica Neue"/>
                  <a:cs typeface="Helvetica Neue"/>
                  <a:sym typeface="Helvetica Neue"/>
                </a:rPr>
                <a:t>tat. sig. higher</a:t>
              </a:r>
            </a:p>
          </p:txBody>
        </p:sp>
        <p:sp>
          <p:nvSpPr>
            <p:cNvPr id="11" name="Arrow: Right 10">
              <a:extLst>
                <a:ext uri="{FF2B5EF4-FFF2-40B4-BE49-F238E27FC236}">
                  <a16:creationId xmlns:a16="http://schemas.microsoft.com/office/drawing/2014/main" id="{66614007-6B0B-D915-6E67-D5DF203AA303}"/>
                </a:ext>
              </a:extLst>
            </p:cNvPr>
            <p:cNvSpPr/>
            <p:nvPr/>
          </p:nvSpPr>
          <p:spPr>
            <a:xfrm rot="16200000">
              <a:off x="23071371" y="13062534"/>
              <a:ext cx="254433" cy="189653"/>
            </a:xfrm>
            <a:prstGeom prst="rightArrow">
              <a:avLst/>
            </a:prstGeom>
            <a:solidFill>
              <a:srgbClr val="00B050"/>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w="0"/>
                <a:solidFill>
                  <a:prstClr val="white"/>
                </a:solidFill>
                <a:effectLst>
                  <a:outerShdw blurRad="38100" dist="19050" dir="2700000" algn="tl" rotWithShape="0">
                    <a:srgbClr val="44546A">
                      <a:alpha val="40000"/>
                    </a:srgbClr>
                  </a:outerShdw>
                </a:effectLst>
                <a:uLnTx/>
                <a:uFillTx/>
                <a:latin typeface="Arial"/>
                <a:ea typeface="+mn-ea"/>
                <a:cs typeface="+mn-cs"/>
              </a:endParaRPr>
            </a:p>
          </p:txBody>
        </p:sp>
      </p:grpSp>
      <p:grpSp>
        <p:nvGrpSpPr>
          <p:cNvPr id="13" name="Group 12">
            <a:extLst>
              <a:ext uri="{FF2B5EF4-FFF2-40B4-BE49-F238E27FC236}">
                <a16:creationId xmlns:a16="http://schemas.microsoft.com/office/drawing/2014/main" id="{1A658164-2B31-DE19-60A1-DFDBCA4137D5}"/>
              </a:ext>
            </a:extLst>
          </p:cNvPr>
          <p:cNvGrpSpPr/>
          <p:nvPr/>
        </p:nvGrpSpPr>
        <p:grpSpPr>
          <a:xfrm>
            <a:off x="11528225" y="264779"/>
            <a:ext cx="356433" cy="356433"/>
            <a:chOff x="11358084" y="75366"/>
            <a:chExt cx="534194" cy="534194"/>
          </a:xfrm>
        </p:grpSpPr>
        <p:sp>
          <p:nvSpPr>
            <p:cNvPr id="14" name="Oval 13">
              <a:extLst>
                <a:ext uri="{FF2B5EF4-FFF2-40B4-BE49-F238E27FC236}">
                  <a16:creationId xmlns:a16="http://schemas.microsoft.com/office/drawing/2014/main" id="{8EA6A485-9404-C243-4C3E-EFB79EC80D98}"/>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Graphic 14" descr="Competition with solid fill">
              <a:extLst>
                <a:ext uri="{FF2B5EF4-FFF2-40B4-BE49-F238E27FC236}">
                  <a16:creationId xmlns:a16="http://schemas.microsoft.com/office/drawing/2014/main" id="{F1B13B83-1A01-44F8-15B7-38CF4DFE41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33887" y="151169"/>
              <a:ext cx="427912" cy="427912"/>
            </a:xfrm>
            <a:prstGeom prst="rect">
              <a:avLst/>
            </a:prstGeom>
          </p:spPr>
        </p:pic>
      </p:grpSp>
      <p:grpSp>
        <p:nvGrpSpPr>
          <p:cNvPr id="5" name="Group 4">
            <a:extLst>
              <a:ext uri="{FF2B5EF4-FFF2-40B4-BE49-F238E27FC236}">
                <a16:creationId xmlns:a16="http://schemas.microsoft.com/office/drawing/2014/main" id="{4FC1148B-7B26-9425-C8CE-B79273863778}"/>
              </a:ext>
            </a:extLst>
          </p:cNvPr>
          <p:cNvGrpSpPr/>
          <p:nvPr/>
        </p:nvGrpSpPr>
        <p:grpSpPr>
          <a:xfrm>
            <a:off x="8721359" y="3967700"/>
            <a:ext cx="3334574" cy="1748306"/>
            <a:chOff x="8772925" y="2582543"/>
            <a:chExt cx="3334574" cy="1748306"/>
          </a:xfrm>
        </p:grpSpPr>
        <p:graphicFrame>
          <p:nvGraphicFramePr>
            <p:cNvPr id="34" name="Chart 33">
              <a:extLst>
                <a:ext uri="{FF2B5EF4-FFF2-40B4-BE49-F238E27FC236}">
                  <a16:creationId xmlns:a16="http://schemas.microsoft.com/office/drawing/2014/main" id="{C3CAFBB6-CD37-42FE-EC37-914B1BDAC522}"/>
                </a:ext>
              </a:extLst>
            </p:cNvPr>
            <p:cNvGraphicFramePr/>
            <p:nvPr/>
          </p:nvGraphicFramePr>
          <p:xfrm>
            <a:off x="8833862" y="2782069"/>
            <a:ext cx="2437469" cy="972347"/>
          </p:xfrm>
          <a:graphic>
            <a:graphicData uri="http://schemas.openxmlformats.org/drawingml/2006/chart">
              <c:chart xmlns:c="http://schemas.openxmlformats.org/drawingml/2006/chart" xmlns:r="http://schemas.openxmlformats.org/officeDocument/2006/relationships" r:id="rId8"/>
            </a:graphicData>
          </a:graphic>
        </p:graphicFrame>
        <p:sp>
          <p:nvSpPr>
            <p:cNvPr id="35" name="TextBox 34">
              <a:extLst>
                <a:ext uri="{FF2B5EF4-FFF2-40B4-BE49-F238E27FC236}">
                  <a16:creationId xmlns:a16="http://schemas.microsoft.com/office/drawing/2014/main" id="{3323DCF7-18E4-BBAC-E691-B68851A838DD}"/>
                </a:ext>
              </a:extLst>
            </p:cNvPr>
            <p:cNvSpPr txBox="1"/>
            <p:nvPr/>
          </p:nvSpPr>
          <p:spPr>
            <a:xfrm>
              <a:off x="9126219" y="3070527"/>
              <a:ext cx="176406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US" sz="2000">
                  <a:solidFill>
                    <a:srgbClr val="44546A"/>
                  </a:solidFill>
                  <a:latin typeface="Arial Black"/>
                  <a:ea typeface="Helvetica Neue"/>
                  <a:cs typeface="Helvetica Neue"/>
                  <a:sym typeface="Helvetica Neue"/>
                </a:rPr>
                <a:t>5</a:t>
              </a:r>
              <a:r>
                <a:rPr kumimoji="0" lang="en-US" sz="2000" b="0" i="0" u="none" strike="noStrike" kern="1200" cap="none" spc="0" normalizeH="0" baseline="0" noProof="0">
                  <a:ln>
                    <a:noFill/>
                  </a:ln>
                  <a:solidFill>
                    <a:srgbClr val="44546A"/>
                  </a:solidFill>
                  <a:effectLst/>
                  <a:uLnTx/>
                  <a:uFillTx/>
                  <a:latin typeface="Arial Black"/>
                  <a:ea typeface="Helvetica Neue"/>
                  <a:cs typeface="Helvetica Neue"/>
                  <a:sym typeface="Helvetica Neue"/>
                </a:rPr>
                <a:t>5%</a:t>
              </a:r>
            </a:p>
          </p:txBody>
        </p:sp>
        <p:grpSp>
          <p:nvGrpSpPr>
            <p:cNvPr id="4" name="Group 3">
              <a:extLst>
                <a:ext uri="{FF2B5EF4-FFF2-40B4-BE49-F238E27FC236}">
                  <a16:creationId xmlns:a16="http://schemas.microsoft.com/office/drawing/2014/main" id="{A06A4378-C42D-9BA6-9801-7F3367937053}"/>
                </a:ext>
              </a:extLst>
            </p:cNvPr>
            <p:cNvGrpSpPr/>
            <p:nvPr/>
          </p:nvGrpSpPr>
          <p:grpSpPr>
            <a:xfrm>
              <a:off x="8772925" y="2582543"/>
              <a:ext cx="3334574" cy="1748306"/>
              <a:chOff x="8772925" y="2582543"/>
              <a:chExt cx="3334574" cy="1748306"/>
            </a:xfrm>
          </p:grpSpPr>
          <p:sp>
            <p:nvSpPr>
              <p:cNvPr id="38" name="TextBox 37">
                <a:extLst>
                  <a:ext uri="{FF2B5EF4-FFF2-40B4-BE49-F238E27FC236}">
                    <a16:creationId xmlns:a16="http://schemas.microsoft.com/office/drawing/2014/main" id="{A81A92E8-EAAB-B13E-A61B-74FA96596F4C}"/>
                  </a:ext>
                </a:extLst>
              </p:cNvPr>
              <p:cNvSpPr txBox="1"/>
              <p:nvPr/>
            </p:nvSpPr>
            <p:spPr>
              <a:xfrm>
                <a:off x="9918743" y="2922562"/>
                <a:ext cx="2188756" cy="738985"/>
              </a:xfrm>
              <a:prstGeom prst="rect">
                <a:avLst/>
              </a:prstGeom>
              <a:noFill/>
            </p:spPr>
            <p:txBody>
              <a:bodyPr wrap="square">
                <a:spAutoFit/>
              </a:bodyPr>
              <a:lstStyle/>
              <a:p>
                <a:pPr marL="457200" marR="0" lvl="1" indent="0" defTabSz="914400" rtl="0" eaLnBrk="1" fontAlgn="auto" latinLnBrk="0" hangingPunct="1">
                  <a:lnSpc>
                    <a:spcPct val="107000"/>
                  </a:lnSpc>
                  <a:spcBef>
                    <a:spcPts val="0"/>
                  </a:spcBef>
                  <a:spcAft>
                    <a:spcPts val="0"/>
                  </a:spcAft>
                  <a:buClrTx/>
                  <a:buSzTx/>
                  <a:buFontTx/>
                  <a:buNone/>
                  <a:tabLst>
                    <a:tab pos="2216150" algn="l"/>
                  </a:tabLst>
                  <a:defRPr/>
                </a:pPr>
                <a:r>
                  <a:rPr kumimoji="0" lang="en-US" sz="1000" b="0" i="0" u="none" strike="noStrike" kern="1200" cap="none" spc="0" normalizeH="0" baseline="0" noProof="0">
                    <a:ln>
                      <a:noFill/>
                    </a:ln>
                    <a:solidFill>
                      <a:srgbClr val="44546A"/>
                    </a:solidFill>
                    <a:effectLst/>
                    <a:uLnTx/>
                    <a:uFillTx/>
                    <a:latin typeface="Arial"/>
                    <a:ea typeface="Aptos" panose="020B0004020202020204" pitchFamily="34" charset="0"/>
                    <a:cs typeface="Times New Roman" panose="02020603050405020304" pitchFamily="18" charset="0"/>
                  </a:rPr>
                  <a:t>of Millennial fish eaters often purchase Wild Alaska Pollock at a grocery store or market, frozen (</a:t>
                </a:r>
                <a:r>
                  <a:rPr kumimoji="0" lang="en-US" sz="1000" b="0" i="1" u="none" strike="noStrike" kern="1200" cap="none" spc="0" normalizeH="0" baseline="0" noProof="0">
                    <a:ln>
                      <a:noFill/>
                    </a:ln>
                    <a:solidFill>
                      <a:srgbClr val="44546A"/>
                    </a:solidFill>
                    <a:effectLst/>
                    <a:uLnTx/>
                    <a:uFillTx/>
                    <a:latin typeface="Arial"/>
                    <a:ea typeface="Aptos" panose="020B0004020202020204" pitchFamily="34" charset="0"/>
                    <a:cs typeface="Times New Roman" panose="02020603050405020304" pitchFamily="18" charset="0"/>
                  </a:rPr>
                  <a:t>T3B</a:t>
                </a:r>
                <a:r>
                  <a:rPr kumimoji="0" lang="en-US" sz="1000" b="0" i="0" u="none" strike="noStrike" kern="1200" cap="none" spc="0" normalizeH="0" baseline="0" noProof="0">
                    <a:ln>
                      <a:noFill/>
                    </a:ln>
                    <a:solidFill>
                      <a:srgbClr val="44546A"/>
                    </a:solidFill>
                    <a:effectLst/>
                    <a:uLnTx/>
                    <a:uFillTx/>
                    <a:latin typeface="Arial"/>
                    <a:ea typeface="Aptos" panose="020B0004020202020204" pitchFamily="34" charset="0"/>
                    <a:cs typeface="Times New Roman" panose="02020603050405020304" pitchFamily="18" charset="0"/>
                  </a:rPr>
                  <a:t>)</a:t>
                </a:r>
              </a:p>
            </p:txBody>
          </p:sp>
          <p:sp>
            <p:nvSpPr>
              <p:cNvPr id="48" name="Arrow: Up 47">
                <a:extLst>
                  <a:ext uri="{FF2B5EF4-FFF2-40B4-BE49-F238E27FC236}">
                    <a16:creationId xmlns:a16="http://schemas.microsoft.com/office/drawing/2014/main" id="{B6944D52-5CE6-DB75-9646-85C0173EA527}"/>
                  </a:ext>
                </a:extLst>
              </p:cNvPr>
              <p:cNvSpPr/>
              <p:nvPr/>
            </p:nvSpPr>
            <p:spPr>
              <a:xfrm>
                <a:off x="9608424" y="2600132"/>
                <a:ext cx="138361" cy="171629"/>
              </a:xfrm>
              <a:prstGeom prst="upArrow">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0E79A036-074B-6599-4929-76F45E5BD02E}"/>
                  </a:ext>
                </a:extLst>
              </p:cNvPr>
              <p:cNvSpPr/>
              <p:nvPr/>
            </p:nvSpPr>
            <p:spPr>
              <a:xfrm>
                <a:off x="9530275" y="2810976"/>
                <a:ext cx="2565029" cy="890956"/>
              </a:xfrm>
              <a:prstGeom prst="rect">
                <a:avLst/>
              </a:prstGeom>
              <a:noFill/>
              <a:ln w="19050">
                <a:solidFill>
                  <a:srgbClr val="18859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TextBox 33">
                <a:extLst>
                  <a:ext uri="{FF2B5EF4-FFF2-40B4-BE49-F238E27FC236}">
                    <a16:creationId xmlns:a16="http://schemas.microsoft.com/office/drawing/2014/main" id="{AFE2FFB1-44CB-5AC9-9B32-F7E283AD739C}"/>
                  </a:ext>
                </a:extLst>
              </p:cNvPr>
              <p:cNvSpPr txBox="1"/>
              <p:nvPr/>
            </p:nvSpPr>
            <p:spPr>
              <a:xfrm>
                <a:off x="9739354" y="2582543"/>
                <a:ext cx="715322" cy="230832"/>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b="1">
                    <a:solidFill>
                      <a:srgbClr val="00B050"/>
                    </a:solidFill>
                    <a:effectLst/>
                  </a:rPr>
                  <a:t>10 ppt</a:t>
                </a:r>
                <a:endParaRPr lang="en-US" sz="1000" b="1">
                  <a:solidFill>
                    <a:srgbClr val="00B050"/>
                  </a:solidFill>
                  <a:effectLst/>
                </a:endParaRPr>
              </a:p>
            </p:txBody>
          </p:sp>
          <p:sp>
            <p:nvSpPr>
              <p:cNvPr id="58" name="Rectangle 57">
                <a:extLst>
                  <a:ext uri="{FF2B5EF4-FFF2-40B4-BE49-F238E27FC236}">
                    <a16:creationId xmlns:a16="http://schemas.microsoft.com/office/drawing/2014/main" id="{73E72E29-6C82-1A60-D5CF-5B89F9D449FA}"/>
                  </a:ext>
                </a:extLst>
              </p:cNvPr>
              <p:cNvSpPr/>
              <p:nvPr/>
            </p:nvSpPr>
            <p:spPr>
              <a:xfrm>
                <a:off x="9537647" y="3786742"/>
                <a:ext cx="2551560" cy="170644"/>
              </a:xfrm>
              <a:prstGeom prst="rect">
                <a:avLst/>
              </a:prstGeom>
              <a:solidFill>
                <a:srgbClr val="188594"/>
              </a:solidFill>
              <a:ln w="57150">
                <a:solidFill>
                  <a:srgbClr val="1885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a:ea typeface="+mn-ea"/>
                    <a:cs typeface="+mn-cs"/>
                  </a:rPr>
                  <a:t>#1 Setting</a:t>
                </a:r>
              </a:p>
            </p:txBody>
          </p:sp>
          <p:sp>
            <p:nvSpPr>
              <p:cNvPr id="59" name="TextBox 58">
                <a:extLst>
                  <a:ext uri="{FF2B5EF4-FFF2-40B4-BE49-F238E27FC236}">
                    <a16:creationId xmlns:a16="http://schemas.microsoft.com/office/drawing/2014/main" id="{0A0AC927-6D8C-20AE-DCA3-3D8211A96565}"/>
                  </a:ext>
                </a:extLst>
              </p:cNvPr>
              <p:cNvSpPr txBox="1"/>
              <p:nvPr/>
            </p:nvSpPr>
            <p:spPr>
              <a:xfrm>
                <a:off x="8772925" y="3985883"/>
                <a:ext cx="2648180" cy="344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r" defTabSz="825500" rtl="0" eaLnBrk="1" fontAlgn="auto" latinLnBrk="0" hangingPunct="0">
                  <a:lnSpc>
                    <a:spcPct val="150000"/>
                  </a:lnSpc>
                  <a:spcBef>
                    <a:spcPts val="0"/>
                  </a:spcBef>
                  <a:spcAft>
                    <a:spcPts val="0"/>
                  </a:spcAft>
                  <a:buClrTx/>
                  <a:buSzTx/>
                  <a:buFontTx/>
                  <a:buNone/>
                  <a:tabLst/>
                  <a:defRPr/>
                </a:pPr>
                <a:r>
                  <a:rPr kumimoji="0" lang="en-US" sz="1050" b="0" i="0" u="none" strike="noStrike" kern="1200" cap="none" spc="0" normalizeH="0" baseline="0" noProof="0">
                    <a:ln>
                      <a:noFill/>
                    </a:ln>
                    <a:solidFill>
                      <a:srgbClr val="44546A">
                        <a:lumMod val="50000"/>
                        <a:lumOff val="50000"/>
                      </a:srgbClr>
                    </a:solidFill>
                    <a:effectLst/>
                    <a:uLnTx/>
                    <a:uFillTx/>
                    <a:latin typeface="Arial"/>
                    <a:ea typeface="+mn-ea"/>
                    <a:cs typeface="+mn-cs"/>
                  </a:rPr>
                  <a:t>Compared to total fish eaters</a:t>
                </a:r>
              </a:p>
            </p:txBody>
          </p:sp>
        </p:grpSp>
      </p:grpSp>
    </p:spTree>
    <p:extLst>
      <p:ext uri="{BB962C8B-B14F-4D97-AF65-F5344CB8AC3E}">
        <p14:creationId xmlns:p14="http://schemas.microsoft.com/office/powerpoint/2010/main" val="1799990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42BE333-DD1A-4D70-B41E-A41D432867DD}"/>
              </a:ext>
            </a:extLst>
          </p:cNvPr>
          <p:cNvSpPr txBox="1"/>
          <p:nvPr/>
        </p:nvSpPr>
        <p:spPr>
          <a:xfrm>
            <a:off x="330201" y="1785277"/>
            <a:ext cx="5427436" cy="3108543"/>
          </a:xfrm>
          <a:prstGeom prst="rect">
            <a:avLst/>
          </a:prstGeom>
          <a:noFill/>
        </p:spPr>
        <p:txBody>
          <a:bodyPr wrap="square">
            <a:spAutoFit/>
          </a:bodyPr>
          <a:lstStyle/>
          <a:p>
            <a:pPr marL="342797" indent="-342797" defTabSz="457063">
              <a:spcBef>
                <a:spcPts val="225"/>
              </a:spcBef>
              <a:spcAft>
                <a:spcPts val="225"/>
              </a:spcAft>
              <a:buFont typeface="Arial" panose="020B0604020202020204" pitchFamily="34" charset="0"/>
              <a:buChar char="•"/>
              <a:defRPr/>
            </a:pPr>
            <a:r>
              <a:rPr kumimoji="0" lang="en-US" sz="1600" b="0" i="0" u="none" strike="noStrike" kern="1200" cap="none" spc="0" normalizeH="0" baseline="0" noProof="0">
                <a:ln>
                  <a:noFill/>
                </a:ln>
                <a:effectLst/>
                <a:uLnTx/>
                <a:uFillTx/>
                <a:ea typeface="Verdana" panose="020B0604030504040204" pitchFamily="34" charset="0"/>
                <a:cs typeface="Arial" panose="020B0604020202020204" pitchFamily="34" charset="0"/>
              </a:rPr>
              <a:t>Understand the general population and Fish Eaters’ key habits and behaviors with fish</a:t>
            </a:r>
          </a:p>
          <a:p>
            <a:pPr marL="342797" indent="-342797" defTabSz="457063">
              <a:spcBef>
                <a:spcPts val="225"/>
              </a:spcBef>
              <a:spcAft>
                <a:spcPts val="225"/>
              </a:spcAft>
              <a:buFont typeface="Arial" panose="020B0604020202020204" pitchFamily="34" charset="0"/>
              <a:buChar char="•"/>
              <a:defRPr/>
            </a:pPr>
            <a:r>
              <a:rPr lang="en-US" sz="1600">
                <a:ea typeface="Verdana" panose="020B0604030504040204" pitchFamily="34" charset="0"/>
                <a:cs typeface="Arial" panose="020B0604020202020204" pitchFamily="34" charset="0"/>
              </a:rPr>
              <a:t>Identify shifts in </a:t>
            </a:r>
            <a:r>
              <a:rPr kumimoji="0" lang="en-US" sz="1600" b="0" i="0" u="none" strike="noStrike" kern="1200" cap="none" spc="0" normalizeH="0" baseline="0" noProof="0">
                <a:ln>
                  <a:noFill/>
                </a:ln>
                <a:effectLst/>
                <a:uLnTx/>
                <a:uFillTx/>
                <a:ea typeface="Verdana" panose="020B0604030504040204" pitchFamily="34" charset="0"/>
                <a:cs typeface="Arial" panose="020B0604020202020204" pitchFamily="34" charset="0"/>
              </a:rPr>
              <a:t>attitudes and perceptions of Wild Alaska Pollock and other fish</a:t>
            </a:r>
          </a:p>
          <a:p>
            <a:pPr marL="342797" indent="-342797" defTabSz="457063">
              <a:spcBef>
                <a:spcPts val="225"/>
              </a:spcBef>
              <a:spcAft>
                <a:spcPts val="225"/>
              </a:spcAft>
              <a:buFont typeface="Arial" panose="020B0604020202020204" pitchFamily="34" charset="0"/>
              <a:buChar char="•"/>
              <a:defRPr/>
            </a:pPr>
            <a:r>
              <a:rPr kumimoji="0" lang="en-US" sz="1600" b="0" i="0" u="none" strike="noStrike" kern="1200" cap="none" spc="0" normalizeH="0" baseline="0" noProof="0">
                <a:ln>
                  <a:noFill/>
                </a:ln>
                <a:effectLst/>
                <a:uLnTx/>
                <a:uFillTx/>
                <a:ea typeface="Verdana" panose="020B0604030504040204" pitchFamily="34" charset="0"/>
                <a:cs typeface="Arial" panose="020B0604020202020204" pitchFamily="34" charset="0"/>
              </a:rPr>
              <a:t>Uncover drivers of demand for Wild Alaska Pollock</a:t>
            </a:r>
          </a:p>
          <a:p>
            <a:pPr marL="342797" indent="-342797" defTabSz="457063">
              <a:spcBef>
                <a:spcPts val="225"/>
              </a:spcBef>
              <a:spcAft>
                <a:spcPts val="225"/>
              </a:spcAft>
              <a:buFont typeface="Arial" panose="020B0604020202020204" pitchFamily="34" charset="0"/>
              <a:buChar char="•"/>
              <a:defRPr/>
            </a:pPr>
            <a:r>
              <a:rPr kumimoji="0" lang="en-US" sz="1600" b="0" i="0" u="none" strike="noStrike" kern="1200" cap="none" spc="0" normalizeH="0" baseline="0" noProof="0">
                <a:ln>
                  <a:noFill/>
                </a:ln>
                <a:effectLst/>
                <a:uLnTx/>
                <a:uFillTx/>
                <a:ea typeface="Verdana" panose="020B0604030504040204" pitchFamily="34" charset="0"/>
                <a:cs typeface="Arial" panose="020B0604020202020204" pitchFamily="34" charset="0"/>
              </a:rPr>
              <a:t>Explore the importance of </a:t>
            </a:r>
            <a:r>
              <a:rPr lang="en-US" sz="1600">
                <a:ea typeface="Verdana" panose="020B0604030504040204" pitchFamily="34" charset="0"/>
                <a:cs typeface="Arial" panose="020B0604020202020204" pitchFamily="34" charset="0"/>
              </a:rPr>
              <a:t>fish sustainability</a:t>
            </a:r>
            <a:endParaRPr kumimoji="0" lang="en-US" sz="1600" b="0" i="0" u="none" strike="noStrike" kern="1200" cap="none" spc="0" normalizeH="0" baseline="0" noProof="0">
              <a:ln>
                <a:noFill/>
              </a:ln>
              <a:effectLst/>
              <a:uLnTx/>
              <a:uFillTx/>
              <a:ea typeface="Verdana" panose="020B0604030504040204" pitchFamily="34" charset="0"/>
              <a:cs typeface="Arial" panose="020B0604020202020204" pitchFamily="34" charset="0"/>
            </a:endParaRPr>
          </a:p>
          <a:p>
            <a:pPr marL="342797" indent="-342797" defTabSz="457063">
              <a:spcBef>
                <a:spcPts val="225"/>
              </a:spcBef>
              <a:spcAft>
                <a:spcPts val="225"/>
              </a:spcAft>
              <a:buFont typeface="Arial" panose="020B0604020202020204" pitchFamily="34" charset="0"/>
              <a:buChar char="•"/>
              <a:defRPr/>
            </a:pPr>
            <a:r>
              <a:rPr lang="en-US" sz="1600">
                <a:ea typeface="Verdana" panose="020B0604030504040204" pitchFamily="34" charset="0"/>
                <a:cs typeface="Arial" panose="020B0604020202020204" pitchFamily="34" charset="0"/>
              </a:rPr>
              <a:t>Understand perception of Surimi Seafood</a:t>
            </a:r>
          </a:p>
          <a:p>
            <a:pPr marL="342797" indent="-342797" defTabSz="457063">
              <a:spcBef>
                <a:spcPts val="225"/>
              </a:spcBef>
              <a:spcAft>
                <a:spcPts val="225"/>
              </a:spcAft>
              <a:buFont typeface="Arial" panose="020B0604020202020204" pitchFamily="34" charset="0"/>
              <a:buChar char="•"/>
              <a:defRPr/>
            </a:pPr>
            <a:r>
              <a:rPr kumimoji="0" lang="en-US" sz="1600" b="0" i="0" u="none" strike="noStrike" kern="1200" cap="none" spc="0" normalizeH="0" baseline="0" noProof="0">
                <a:ln>
                  <a:noFill/>
                </a:ln>
                <a:effectLst/>
                <a:uLnTx/>
                <a:uFillTx/>
                <a:ea typeface="Verdana" panose="020B0604030504040204" pitchFamily="34" charset="0"/>
                <a:cs typeface="Arial" panose="020B0604020202020204" pitchFamily="34" charset="0"/>
              </a:rPr>
              <a:t>Uncover the impacts of inflation and consumers purchasing habits</a:t>
            </a:r>
          </a:p>
          <a:p>
            <a:pPr marL="342797" indent="-342797" defTabSz="457063">
              <a:spcBef>
                <a:spcPts val="225"/>
              </a:spcBef>
              <a:spcAft>
                <a:spcPts val="225"/>
              </a:spcAft>
              <a:buFont typeface="Arial" panose="020B0604020202020204" pitchFamily="34" charset="0"/>
              <a:buChar char="•"/>
              <a:defRPr/>
            </a:pPr>
            <a:r>
              <a:rPr kumimoji="0" lang="en-US" sz="1600" b="0" i="0" u="none" strike="noStrike" kern="1200" cap="none" spc="0" normalizeH="0" baseline="0" noProof="0">
                <a:ln>
                  <a:noFill/>
                </a:ln>
                <a:effectLst/>
                <a:uLnTx/>
                <a:uFillTx/>
                <a:ea typeface="Verdana" panose="020B0604030504040204" pitchFamily="34" charset="0"/>
                <a:cs typeface="Arial" panose="020B0604020202020204" pitchFamily="34" charset="0"/>
              </a:rPr>
              <a:t>Understand how to effectively engage consumers from a communications and marketing perspective</a:t>
            </a:r>
            <a:endParaRPr lang="en-US" sz="1600">
              <a:ea typeface="Verdana" panose="020B060403050404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E309FC0-C324-40D0-892C-BD1FBE143298}"/>
              </a:ext>
            </a:extLst>
          </p:cNvPr>
          <p:cNvSpPr/>
          <p:nvPr/>
        </p:nvSpPr>
        <p:spPr>
          <a:xfrm>
            <a:off x="6135913" y="1785277"/>
            <a:ext cx="6056087" cy="4483279"/>
          </a:xfrm>
          <a:prstGeom prst="rect">
            <a:avLst/>
          </a:prstGeom>
        </p:spPr>
        <p:txBody>
          <a:bodyPr wrap="square" lIns="91440" tIns="45720" rIns="91440" bIns="45720" anchor="t">
            <a:spAutoFit/>
          </a:bodyPr>
          <a:lstStyle/>
          <a:p>
            <a:pPr marL="342265" indent="-342265" defTabSz="457063">
              <a:spcBef>
                <a:spcPts val="225"/>
              </a:spcBef>
              <a:spcAft>
                <a:spcPts val="225"/>
              </a:spcAft>
              <a:buFont typeface="Arial" panose="020B0604020202020204" pitchFamily="34" charset="0"/>
              <a:buChar char="•"/>
              <a:defRPr/>
            </a:pPr>
            <a:r>
              <a:rPr lang="en-US" sz="1600">
                <a:solidFill>
                  <a:schemeClr val="bg1"/>
                </a:solidFill>
                <a:ea typeface="Verdana"/>
                <a:cs typeface="Arial"/>
              </a:rPr>
              <a:t>An online survey was fielded in the United States among a nationally-representative sample of adults aged 18 years or older between July 9</a:t>
            </a:r>
            <a:r>
              <a:rPr lang="en-US" sz="1600" baseline="30000">
                <a:solidFill>
                  <a:schemeClr val="bg1"/>
                </a:solidFill>
                <a:ea typeface="Verdana"/>
                <a:cs typeface="Arial"/>
              </a:rPr>
              <a:t>th</a:t>
            </a:r>
            <a:r>
              <a:rPr lang="en-US" sz="1600">
                <a:solidFill>
                  <a:schemeClr val="bg1"/>
                </a:solidFill>
                <a:ea typeface="Verdana"/>
                <a:cs typeface="Arial"/>
              </a:rPr>
              <a:t> – 22</a:t>
            </a:r>
            <a:r>
              <a:rPr lang="en-US" sz="1600" baseline="30000">
                <a:solidFill>
                  <a:schemeClr val="bg1"/>
                </a:solidFill>
                <a:ea typeface="Verdana"/>
                <a:cs typeface="Arial"/>
              </a:rPr>
              <a:t>nd</a:t>
            </a:r>
            <a:r>
              <a:rPr lang="en-US" sz="1600">
                <a:solidFill>
                  <a:schemeClr val="bg1"/>
                </a:solidFill>
                <a:ea typeface="Verdana"/>
                <a:cs typeface="Arial"/>
              </a:rPr>
              <a:t>, 2024. This report reflects findings from the general population (n=1,031), a statistically significant sample to allow for segmentation among gender, age, region, race/ethnicity, education and income.</a:t>
            </a:r>
          </a:p>
          <a:p>
            <a:pPr marL="342265" indent="-342265" defTabSz="457063">
              <a:spcBef>
                <a:spcPts val="225"/>
              </a:spcBef>
              <a:spcAft>
                <a:spcPts val="225"/>
              </a:spcAft>
              <a:buFont typeface="Arial" panose="020B0604020202020204" pitchFamily="34" charset="0"/>
              <a:buChar char="•"/>
              <a:defRPr/>
            </a:pPr>
            <a:r>
              <a:rPr lang="en-US" sz="1600">
                <a:solidFill>
                  <a:schemeClr val="bg1"/>
                </a:solidFill>
                <a:ea typeface="Verdana"/>
                <a:cs typeface="Arial"/>
              </a:rPr>
              <a:t>Following this, a drivers of demand analysis using predictive analytics methods was conducted to understand which fish attributes are most likely to drive Wild Alaska Pollock demand overall.</a:t>
            </a:r>
          </a:p>
          <a:p>
            <a:pPr marL="342265" indent="-342265" defTabSz="457063">
              <a:spcBef>
                <a:spcPts val="225"/>
              </a:spcBef>
              <a:spcAft>
                <a:spcPts val="225"/>
              </a:spcAft>
              <a:buFont typeface="Arial" panose="020B0604020202020204" pitchFamily="34" charset="0"/>
              <a:buChar char="•"/>
              <a:defRPr/>
            </a:pPr>
            <a:r>
              <a:rPr lang="en-US" sz="1600">
                <a:solidFill>
                  <a:schemeClr val="bg1"/>
                </a:solidFill>
                <a:ea typeface="Verdana"/>
                <a:cs typeface="Arial"/>
              </a:rPr>
              <a:t>In addition to Wild Alaska Pollock, the following comparisons were included in this analysis:</a:t>
            </a:r>
          </a:p>
          <a:p>
            <a:pPr marL="799465" lvl="1" indent="-342265" defTabSz="457063">
              <a:spcBef>
                <a:spcPts val="225"/>
              </a:spcBef>
              <a:spcAft>
                <a:spcPts val="225"/>
              </a:spcAft>
              <a:buFont typeface="Arial" panose="020B0604020202020204" pitchFamily="34" charset="0"/>
              <a:buChar char="•"/>
              <a:defRPr/>
            </a:pPr>
            <a:r>
              <a:rPr lang="en-US" sz="1400">
                <a:solidFill>
                  <a:schemeClr val="bg1"/>
                </a:solidFill>
                <a:ea typeface="Verdana"/>
                <a:cs typeface="Arial"/>
              </a:rPr>
              <a:t>Salmon		Pacific Hake / Whiting</a:t>
            </a:r>
          </a:p>
          <a:p>
            <a:pPr marL="799465" lvl="1" indent="-342265" defTabSz="457063">
              <a:spcBef>
                <a:spcPts val="225"/>
              </a:spcBef>
              <a:spcAft>
                <a:spcPts val="225"/>
              </a:spcAft>
              <a:buFont typeface="Arial" panose="020B0604020202020204" pitchFamily="34" charset="0"/>
              <a:buChar char="•"/>
              <a:defRPr/>
            </a:pPr>
            <a:r>
              <a:rPr lang="en-US" sz="1400">
                <a:solidFill>
                  <a:schemeClr val="bg1"/>
                </a:solidFill>
                <a:ea typeface="Verdana"/>
                <a:cs typeface="Arial"/>
              </a:rPr>
              <a:t>Cod			Halibut</a:t>
            </a:r>
          </a:p>
          <a:p>
            <a:pPr marL="799465" lvl="1" indent="-342265" defTabSz="457063">
              <a:spcBef>
                <a:spcPts val="225"/>
              </a:spcBef>
              <a:spcAft>
                <a:spcPts val="225"/>
              </a:spcAft>
              <a:buFont typeface="Arial" panose="020B0604020202020204" pitchFamily="34" charset="0"/>
              <a:buChar char="•"/>
              <a:defRPr/>
            </a:pPr>
            <a:r>
              <a:rPr lang="en-US" sz="1400">
                <a:solidFill>
                  <a:schemeClr val="bg1"/>
                </a:solidFill>
                <a:ea typeface="Verdana"/>
                <a:cs typeface="Arial"/>
              </a:rPr>
              <a:t>Tilapia			Tuna</a:t>
            </a:r>
          </a:p>
          <a:p>
            <a:pPr marL="799465" lvl="1" indent="-342265" defTabSz="457063">
              <a:spcBef>
                <a:spcPts val="225"/>
              </a:spcBef>
              <a:spcAft>
                <a:spcPts val="225"/>
              </a:spcAft>
              <a:buFont typeface="Arial" panose="020B0604020202020204" pitchFamily="34" charset="0"/>
              <a:buChar char="•"/>
              <a:defRPr/>
            </a:pPr>
            <a:r>
              <a:rPr lang="en-US" sz="1400">
                <a:solidFill>
                  <a:schemeClr val="bg1"/>
                </a:solidFill>
                <a:ea typeface="Verdana"/>
                <a:cs typeface="Arial"/>
              </a:rPr>
              <a:t>Haddock		Catfish</a:t>
            </a:r>
          </a:p>
          <a:p>
            <a:pPr marL="799465" lvl="1" indent="-342265" defTabSz="457063">
              <a:spcBef>
                <a:spcPts val="225"/>
              </a:spcBef>
              <a:spcAft>
                <a:spcPts val="225"/>
              </a:spcAft>
              <a:buFont typeface="Arial" panose="020B0604020202020204" pitchFamily="34" charset="0"/>
              <a:buChar char="•"/>
              <a:defRPr/>
            </a:pPr>
            <a:r>
              <a:rPr lang="en-US" sz="1400">
                <a:solidFill>
                  <a:schemeClr val="bg1"/>
                </a:solidFill>
                <a:ea typeface="Verdana"/>
                <a:cs typeface="Arial"/>
              </a:rPr>
              <a:t>Sole / Flounder	Rock fish 		</a:t>
            </a:r>
          </a:p>
        </p:txBody>
      </p:sp>
      <p:sp>
        <p:nvSpPr>
          <p:cNvPr id="4" name="Rectangle 3">
            <a:extLst>
              <a:ext uri="{FF2B5EF4-FFF2-40B4-BE49-F238E27FC236}">
                <a16:creationId xmlns:a16="http://schemas.microsoft.com/office/drawing/2014/main" id="{E84E0BC8-5978-479C-A3C4-97A000A30723}"/>
              </a:ext>
            </a:extLst>
          </p:cNvPr>
          <p:cNvSpPr/>
          <p:nvPr/>
        </p:nvSpPr>
        <p:spPr>
          <a:xfrm>
            <a:off x="572984" y="1068596"/>
            <a:ext cx="4941870" cy="644275"/>
          </a:xfrm>
          <a:prstGeom prst="rect">
            <a:avLst/>
          </a:prstGeom>
          <a:solidFill>
            <a:schemeClr val="bg1">
              <a:lumMod val="95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rPr>
              <a:t>Objectives</a:t>
            </a:r>
          </a:p>
        </p:txBody>
      </p:sp>
      <p:sp>
        <p:nvSpPr>
          <p:cNvPr id="18" name="Rectangle 17">
            <a:extLst>
              <a:ext uri="{FF2B5EF4-FFF2-40B4-BE49-F238E27FC236}">
                <a16:creationId xmlns:a16="http://schemas.microsoft.com/office/drawing/2014/main" id="{8BA0EE54-18F1-4F8E-94EF-FA83C98B1FD5}"/>
              </a:ext>
            </a:extLst>
          </p:cNvPr>
          <p:cNvSpPr/>
          <p:nvPr/>
        </p:nvSpPr>
        <p:spPr>
          <a:xfrm>
            <a:off x="6733226" y="1068594"/>
            <a:ext cx="4941870" cy="644275"/>
          </a:xfrm>
          <a:prstGeom prst="rect">
            <a:avLst/>
          </a:prstGeom>
          <a:solidFill>
            <a:schemeClr val="bg1">
              <a:lumMod val="95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Methodology</a:t>
            </a:r>
          </a:p>
        </p:txBody>
      </p:sp>
      <p:sp>
        <p:nvSpPr>
          <p:cNvPr id="2" name="TextBox 1">
            <a:extLst>
              <a:ext uri="{FF2B5EF4-FFF2-40B4-BE49-F238E27FC236}">
                <a16:creationId xmlns:a16="http://schemas.microsoft.com/office/drawing/2014/main" id="{52C9F258-DED1-3238-D21D-F9B958693EE5}"/>
              </a:ext>
            </a:extLst>
          </p:cNvPr>
          <p:cNvSpPr txBox="1"/>
          <p:nvPr/>
        </p:nvSpPr>
        <p:spPr>
          <a:xfrm>
            <a:off x="414898" y="299153"/>
            <a:ext cx="3888954" cy="769441"/>
          </a:xfrm>
          <a:prstGeom prst="rect">
            <a:avLst/>
          </a:prstGeom>
          <a:noFill/>
        </p:spPr>
        <p:txBody>
          <a:bodyPr wrap="square" rtlCol="0">
            <a:spAutoFit/>
          </a:bodyPr>
          <a:lstStyle/>
          <a:p>
            <a:r>
              <a:rPr lang="en-US" sz="4400">
                <a:latin typeface="Arial" panose="020B0604020202020204" pitchFamily="34" charset="0"/>
                <a:cs typeface="Arial" panose="020B0604020202020204" pitchFamily="34" charset="0"/>
              </a:rPr>
              <a:t>Our Approach</a:t>
            </a:r>
          </a:p>
        </p:txBody>
      </p:sp>
    </p:spTree>
    <p:extLst>
      <p:ext uri="{BB962C8B-B14F-4D97-AF65-F5344CB8AC3E}">
        <p14:creationId xmlns:p14="http://schemas.microsoft.com/office/powerpoint/2010/main" val="1564899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AFFB-3577-408A-958C-EA366B78361B}"/>
              </a:ext>
            </a:extLst>
          </p:cNvPr>
          <p:cNvSpPr>
            <a:spLocks noGrp="1"/>
          </p:cNvSpPr>
          <p:nvPr>
            <p:ph type="title"/>
          </p:nvPr>
        </p:nvSpPr>
        <p:spPr>
          <a:xfrm>
            <a:off x="0" y="1016667"/>
            <a:ext cx="5276850" cy="4114800"/>
          </a:xfrm>
        </p:spPr>
        <p:txBody>
          <a:bodyPr>
            <a:normAutofit/>
          </a:bodyPr>
          <a:lstStyle/>
          <a:p>
            <a:pPr algn="ctr"/>
            <a:r>
              <a:rPr lang="en-US" sz="4400" b="1"/>
              <a:t>What this means for the Wild Alaska Pollock industry</a:t>
            </a:r>
          </a:p>
        </p:txBody>
      </p:sp>
      <p:sp>
        <p:nvSpPr>
          <p:cNvPr id="3" name="TextBox 2">
            <a:extLst>
              <a:ext uri="{FF2B5EF4-FFF2-40B4-BE49-F238E27FC236}">
                <a16:creationId xmlns:a16="http://schemas.microsoft.com/office/drawing/2014/main" id="{CD967346-DC14-41B8-A8C2-1DC67E28B206}"/>
              </a:ext>
            </a:extLst>
          </p:cNvPr>
          <p:cNvSpPr txBox="1"/>
          <p:nvPr/>
        </p:nvSpPr>
        <p:spPr>
          <a:xfrm>
            <a:off x="6296029" y="4425164"/>
            <a:ext cx="48463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546A"/>
                </a:solidFill>
                <a:effectLst/>
                <a:uLnTx/>
                <a:uFillTx/>
                <a:latin typeface="Arial"/>
                <a:ea typeface="+mn-ea"/>
                <a:cs typeface="+mn-cs"/>
              </a:rPr>
              <a:t>Drive documentary style content and media visibility to boost awareness and build trust.  </a:t>
            </a:r>
          </a:p>
        </p:txBody>
      </p:sp>
      <p:sp>
        <p:nvSpPr>
          <p:cNvPr id="7" name="TextBox 6">
            <a:extLst>
              <a:ext uri="{FF2B5EF4-FFF2-40B4-BE49-F238E27FC236}">
                <a16:creationId xmlns:a16="http://schemas.microsoft.com/office/drawing/2014/main" id="{9DCDAAA2-CF09-4E68-BB6D-05281F5A8385}"/>
              </a:ext>
            </a:extLst>
          </p:cNvPr>
          <p:cNvSpPr txBox="1"/>
          <p:nvPr/>
        </p:nvSpPr>
        <p:spPr>
          <a:xfrm>
            <a:off x="6326392" y="255829"/>
            <a:ext cx="484632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546A"/>
                </a:solidFill>
                <a:effectLst/>
                <a:uLnTx/>
                <a:uFillTx/>
                <a:latin typeface="Arial"/>
                <a:ea typeface="+mn-ea"/>
                <a:cs typeface="+mn-cs"/>
              </a:rPr>
              <a:t>Keep the Wild Alaska Pollock name front &amp; center—the name alone hits on two consumer priorities of provenance and sustainability.  </a:t>
            </a:r>
          </a:p>
        </p:txBody>
      </p:sp>
      <p:sp>
        <p:nvSpPr>
          <p:cNvPr id="9" name="TextBox 8">
            <a:extLst>
              <a:ext uri="{FF2B5EF4-FFF2-40B4-BE49-F238E27FC236}">
                <a16:creationId xmlns:a16="http://schemas.microsoft.com/office/drawing/2014/main" id="{2AC70B06-4795-413D-9C5E-41920D66FC7D}"/>
              </a:ext>
            </a:extLst>
          </p:cNvPr>
          <p:cNvSpPr txBox="1"/>
          <p:nvPr/>
        </p:nvSpPr>
        <p:spPr>
          <a:xfrm>
            <a:off x="6296028" y="2339206"/>
            <a:ext cx="484632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546A"/>
                </a:solidFill>
                <a:effectLst/>
                <a:uLnTx/>
                <a:uFillTx/>
                <a:latin typeface="Arial"/>
                <a:ea typeface="+mn-ea"/>
                <a:cs typeface="+mn-cs"/>
              </a:rPr>
              <a:t>Prioritize “ease” in messaging and recipe content to drive product trial. </a:t>
            </a:r>
          </a:p>
        </p:txBody>
      </p:sp>
      <p:sp>
        <p:nvSpPr>
          <p:cNvPr id="10" name="TextBox 9">
            <a:extLst>
              <a:ext uri="{FF2B5EF4-FFF2-40B4-BE49-F238E27FC236}">
                <a16:creationId xmlns:a16="http://schemas.microsoft.com/office/drawing/2014/main" id="{1C9E4DC2-305B-4898-9AC6-C240C5F77549}"/>
              </a:ext>
            </a:extLst>
          </p:cNvPr>
          <p:cNvSpPr txBox="1"/>
          <p:nvPr/>
        </p:nvSpPr>
        <p:spPr>
          <a:xfrm>
            <a:off x="5174812" y="338046"/>
            <a:ext cx="11515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2BDD2"/>
                </a:solidFill>
                <a:effectLst/>
                <a:uLnTx/>
                <a:uFillTx/>
                <a:latin typeface="Arial"/>
                <a:ea typeface="+mn-ea"/>
                <a:cs typeface="+mn-cs"/>
              </a:rPr>
              <a:t>#1</a:t>
            </a:r>
          </a:p>
        </p:txBody>
      </p:sp>
      <p:sp>
        <p:nvSpPr>
          <p:cNvPr id="11" name="TextBox 10">
            <a:extLst>
              <a:ext uri="{FF2B5EF4-FFF2-40B4-BE49-F238E27FC236}">
                <a16:creationId xmlns:a16="http://schemas.microsoft.com/office/drawing/2014/main" id="{3C75387F-08C2-4D36-8634-7B334D4EE221}"/>
              </a:ext>
            </a:extLst>
          </p:cNvPr>
          <p:cNvSpPr txBox="1"/>
          <p:nvPr/>
        </p:nvSpPr>
        <p:spPr>
          <a:xfrm>
            <a:off x="5174811" y="1359762"/>
            <a:ext cx="11515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2BDD2"/>
                </a:solidFill>
                <a:effectLst/>
                <a:uLnTx/>
                <a:uFillTx/>
                <a:latin typeface="Arial"/>
                <a:ea typeface="+mn-ea"/>
                <a:cs typeface="+mn-cs"/>
              </a:rPr>
              <a:t>#2</a:t>
            </a:r>
          </a:p>
        </p:txBody>
      </p:sp>
      <p:sp>
        <p:nvSpPr>
          <p:cNvPr id="12" name="TextBox 11">
            <a:extLst>
              <a:ext uri="{FF2B5EF4-FFF2-40B4-BE49-F238E27FC236}">
                <a16:creationId xmlns:a16="http://schemas.microsoft.com/office/drawing/2014/main" id="{4576EAFE-1A33-4EC7-AA37-0B677C44DE93}"/>
              </a:ext>
            </a:extLst>
          </p:cNvPr>
          <p:cNvSpPr txBox="1"/>
          <p:nvPr/>
        </p:nvSpPr>
        <p:spPr>
          <a:xfrm>
            <a:off x="5174811" y="2293151"/>
            <a:ext cx="11515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2BDD2"/>
                </a:solidFill>
                <a:effectLst/>
                <a:uLnTx/>
                <a:uFillTx/>
                <a:latin typeface="Arial"/>
                <a:ea typeface="+mn-ea"/>
                <a:cs typeface="+mn-cs"/>
              </a:rPr>
              <a:t>#3</a:t>
            </a:r>
          </a:p>
        </p:txBody>
      </p:sp>
      <p:sp>
        <p:nvSpPr>
          <p:cNvPr id="6" name="TextBox 5">
            <a:extLst>
              <a:ext uri="{FF2B5EF4-FFF2-40B4-BE49-F238E27FC236}">
                <a16:creationId xmlns:a16="http://schemas.microsoft.com/office/drawing/2014/main" id="{E16E7C9D-154F-8E15-8840-A6C33A72833C}"/>
              </a:ext>
            </a:extLst>
          </p:cNvPr>
          <p:cNvSpPr txBox="1"/>
          <p:nvPr/>
        </p:nvSpPr>
        <p:spPr>
          <a:xfrm>
            <a:off x="6326395" y="1374756"/>
            <a:ext cx="484632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44546A"/>
                </a:solidFill>
                <a:latin typeface="Arial"/>
              </a:rPr>
              <a:t>Embrace </a:t>
            </a:r>
            <a:r>
              <a:rPr kumimoji="0" lang="en-US" sz="1600" b="0" i="0" u="none" strike="noStrike" kern="1200" cap="none" spc="0" normalizeH="0" baseline="0" noProof="0">
                <a:ln>
                  <a:noFill/>
                </a:ln>
                <a:solidFill>
                  <a:srgbClr val="44546A"/>
                </a:solidFill>
                <a:effectLst/>
                <a:uLnTx/>
                <a:uFillTx/>
                <a:latin typeface="Arial"/>
                <a:ea typeface="+mn-ea"/>
                <a:cs typeface="+mn-cs"/>
              </a:rPr>
              <a:t>the “frozen-ness” of the fish to appeal to price conscious consumers. </a:t>
            </a:r>
          </a:p>
        </p:txBody>
      </p:sp>
      <p:sp>
        <p:nvSpPr>
          <p:cNvPr id="4" name="TextBox 3">
            <a:extLst>
              <a:ext uri="{FF2B5EF4-FFF2-40B4-BE49-F238E27FC236}">
                <a16:creationId xmlns:a16="http://schemas.microsoft.com/office/drawing/2014/main" id="{02A0FEC0-B6C9-CD15-F659-79E6453AA31D}"/>
              </a:ext>
            </a:extLst>
          </p:cNvPr>
          <p:cNvSpPr txBox="1"/>
          <p:nvPr/>
        </p:nvSpPr>
        <p:spPr>
          <a:xfrm>
            <a:off x="5174803" y="4429187"/>
            <a:ext cx="11515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2BDD2"/>
                </a:solidFill>
                <a:effectLst/>
                <a:uLnTx/>
                <a:uFillTx/>
                <a:latin typeface="Arial"/>
                <a:ea typeface="+mn-ea"/>
                <a:cs typeface="+mn-cs"/>
              </a:rPr>
              <a:t>#5</a:t>
            </a:r>
          </a:p>
        </p:txBody>
      </p:sp>
      <p:sp>
        <p:nvSpPr>
          <p:cNvPr id="5" name="TextBox 4">
            <a:extLst>
              <a:ext uri="{FF2B5EF4-FFF2-40B4-BE49-F238E27FC236}">
                <a16:creationId xmlns:a16="http://schemas.microsoft.com/office/drawing/2014/main" id="{715DC87E-EA37-D2E3-41D2-4CC74B41762F}"/>
              </a:ext>
            </a:extLst>
          </p:cNvPr>
          <p:cNvSpPr txBox="1"/>
          <p:nvPr/>
        </p:nvSpPr>
        <p:spPr>
          <a:xfrm>
            <a:off x="5144439" y="3380541"/>
            <a:ext cx="11515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2BDD2"/>
                </a:solidFill>
                <a:effectLst/>
                <a:uLnTx/>
                <a:uFillTx/>
                <a:latin typeface="Arial"/>
                <a:ea typeface="+mn-ea"/>
                <a:cs typeface="+mn-cs"/>
              </a:rPr>
              <a:t>#4</a:t>
            </a:r>
          </a:p>
        </p:txBody>
      </p:sp>
      <p:sp>
        <p:nvSpPr>
          <p:cNvPr id="8" name="TextBox 7">
            <a:extLst>
              <a:ext uri="{FF2B5EF4-FFF2-40B4-BE49-F238E27FC236}">
                <a16:creationId xmlns:a16="http://schemas.microsoft.com/office/drawing/2014/main" id="{9953A9DD-38F1-9E73-FDCC-EB0B9B7F1741}"/>
              </a:ext>
            </a:extLst>
          </p:cNvPr>
          <p:cNvSpPr txBox="1"/>
          <p:nvPr/>
        </p:nvSpPr>
        <p:spPr>
          <a:xfrm>
            <a:off x="6296028" y="3417446"/>
            <a:ext cx="484632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546A"/>
                </a:solidFill>
                <a:effectLst/>
                <a:uLnTx/>
                <a:uFillTx/>
                <a:latin typeface="Arial"/>
                <a:ea typeface="+mn-ea"/>
                <a:cs typeface="+mn-cs"/>
              </a:rPr>
              <a:t>Partner with retailers to help Wild Alaska Pollock be more top of mind.</a:t>
            </a:r>
          </a:p>
        </p:txBody>
      </p:sp>
      <p:sp>
        <p:nvSpPr>
          <p:cNvPr id="15" name="TextBox 14">
            <a:extLst>
              <a:ext uri="{FF2B5EF4-FFF2-40B4-BE49-F238E27FC236}">
                <a16:creationId xmlns:a16="http://schemas.microsoft.com/office/drawing/2014/main" id="{05115F38-9E11-9BE9-8BF0-EFBA180840EC}"/>
              </a:ext>
            </a:extLst>
          </p:cNvPr>
          <p:cNvSpPr txBox="1"/>
          <p:nvPr/>
        </p:nvSpPr>
        <p:spPr>
          <a:xfrm>
            <a:off x="6326392" y="5336630"/>
            <a:ext cx="48463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546A"/>
                </a:solidFill>
                <a:effectLst/>
                <a:uLnTx/>
                <a:uFillTx/>
                <a:latin typeface="Arial"/>
                <a:ea typeface="+mn-ea"/>
                <a:cs typeface="+mn-cs"/>
              </a:rPr>
              <a:t>Continue to drive Millennial Fish Eaters down the purchase funnel via sustainability, affordability, flavors and ease messaging. </a:t>
            </a:r>
          </a:p>
        </p:txBody>
      </p:sp>
      <p:sp>
        <p:nvSpPr>
          <p:cNvPr id="16" name="TextBox 15">
            <a:extLst>
              <a:ext uri="{FF2B5EF4-FFF2-40B4-BE49-F238E27FC236}">
                <a16:creationId xmlns:a16="http://schemas.microsoft.com/office/drawing/2014/main" id="{000547D3-4818-B6A6-1ABB-ABC5D5D0A345}"/>
              </a:ext>
            </a:extLst>
          </p:cNvPr>
          <p:cNvSpPr txBox="1"/>
          <p:nvPr/>
        </p:nvSpPr>
        <p:spPr>
          <a:xfrm>
            <a:off x="5144438" y="5428962"/>
            <a:ext cx="11515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2BDD2"/>
                </a:solidFill>
                <a:effectLst/>
                <a:uLnTx/>
                <a:uFillTx/>
                <a:latin typeface="Arial"/>
                <a:ea typeface="+mn-ea"/>
                <a:cs typeface="+mn-cs"/>
              </a:rPr>
              <a:t>#6</a:t>
            </a:r>
          </a:p>
        </p:txBody>
      </p:sp>
    </p:spTree>
    <p:extLst>
      <p:ext uri="{BB962C8B-B14F-4D97-AF65-F5344CB8AC3E}">
        <p14:creationId xmlns:p14="http://schemas.microsoft.com/office/powerpoint/2010/main" val="881037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18409C-E93C-9F58-E1F3-3869F65AFA80}"/>
              </a:ext>
            </a:extLst>
          </p:cNvPr>
          <p:cNvSpPr txBox="1"/>
          <p:nvPr/>
        </p:nvSpPr>
        <p:spPr>
          <a:xfrm>
            <a:off x="265511" y="2918530"/>
            <a:ext cx="76591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Arial Black"/>
                <a:ea typeface="+mn-ea"/>
                <a:cs typeface="+mn-cs"/>
              </a:rPr>
              <a:t>Surimi Seafood </a:t>
            </a:r>
          </a:p>
        </p:txBody>
      </p:sp>
    </p:spTree>
    <p:extLst>
      <p:ext uri="{BB962C8B-B14F-4D97-AF65-F5344CB8AC3E}">
        <p14:creationId xmlns:p14="http://schemas.microsoft.com/office/powerpoint/2010/main" val="2842094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30201" y="800557"/>
            <a:ext cx="11366499" cy="1325563"/>
          </a:xfrm>
        </p:spPr>
        <p:txBody>
          <a:bodyPr>
            <a:normAutofit/>
          </a:bodyPr>
          <a:lstStyle/>
          <a:p>
            <a:r>
              <a:rPr lang="en-US" sz="2900"/>
              <a:t>Surimi Seafood leads in positive opinion ahead of Imitation Crab, despite lower familiarity</a:t>
            </a:r>
          </a:p>
        </p:txBody>
      </p:sp>
      <p:graphicFrame>
        <p:nvGraphicFramePr>
          <p:cNvPr id="4" name="Chart 3">
            <a:extLst>
              <a:ext uri="{FF2B5EF4-FFF2-40B4-BE49-F238E27FC236}">
                <a16:creationId xmlns:a16="http://schemas.microsoft.com/office/drawing/2014/main" id="{94043F1A-B28D-42E5-B945-FFCCF83E66EB}"/>
              </a:ext>
            </a:extLst>
          </p:cNvPr>
          <p:cNvGraphicFramePr/>
          <p:nvPr/>
        </p:nvGraphicFramePr>
        <p:xfrm>
          <a:off x="330202" y="2816910"/>
          <a:ext cx="2792588" cy="341173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21641EFF-A9D8-A5D4-11E8-8288E3513F8B}"/>
              </a:ext>
            </a:extLst>
          </p:cNvPr>
          <p:cNvSpPr txBox="1"/>
          <p:nvPr/>
        </p:nvSpPr>
        <p:spPr>
          <a:xfrm>
            <a:off x="0" y="6021751"/>
            <a:ext cx="9268287" cy="830997"/>
          </a:xfrm>
          <a:prstGeom prst="rect">
            <a:avLst/>
          </a:prstGeom>
          <a:noFill/>
        </p:spPr>
        <p:txBody>
          <a:bodyPr wrap="square">
            <a:spAutoFit/>
          </a:bodyPr>
          <a:lstStyle/>
          <a:p>
            <a:pPr>
              <a:defRPr/>
            </a:pPr>
            <a:r>
              <a:rPr lang="en-US" sz="800">
                <a:solidFill>
                  <a:srgbClr val="AEABAB"/>
                </a:solidFill>
                <a:latin typeface="Arial"/>
                <a:cs typeface="Arial"/>
              </a:rPr>
              <a:t>Arrows indicate a statistically significant change compared to 2023. Green indicates an increase, red indicates a decrease, and no arrow indicates no change</a:t>
            </a:r>
            <a:endParaRPr lang="en-US" sz="800">
              <a:solidFill>
                <a:srgbClr val="A5A5A5"/>
              </a:solidFill>
              <a:cs typeface="Calibri"/>
            </a:endParaRPr>
          </a:p>
          <a:p>
            <a:pPr>
              <a:defRPr/>
            </a:pPr>
            <a:r>
              <a:rPr lang="en-US" sz="800">
                <a:solidFill>
                  <a:srgbClr val="A5A5A5"/>
                </a:solidFill>
                <a:cs typeface="Calibri"/>
              </a:rPr>
              <a:t>W5. How much would you say you know about each of the following? Base: Fish Eater 2024 (n=704); 2023 (n=598); 2022 (n=640)</a:t>
            </a:r>
          </a:p>
          <a:p>
            <a:pPr>
              <a:defRPr/>
            </a:pPr>
            <a:r>
              <a:rPr kumimoji="0" lang="en-US" sz="800" b="0" i="0" u="none" strike="noStrike" kern="1200" cap="none" spc="0" normalizeH="0" baseline="0" noProof="0">
                <a:ln>
                  <a:noFill/>
                </a:ln>
                <a:solidFill>
                  <a:srgbClr val="A5A5A5"/>
                </a:solidFill>
                <a:effectLst/>
                <a:uLnTx/>
                <a:uFillTx/>
                <a:latin typeface="Arial"/>
                <a:ea typeface="+mn-ea"/>
                <a:cs typeface="Calibri"/>
              </a:rPr>
              <a:t>W6. What is your overall opinion of the following products? Base: Fish Eater aware of Surimi Seafood 2024 (n=188); 2023 (n=</a:t>
            </a:r>
            <a:r>
              <a:rPr lang="en-US" sz="800">
                <a:solidFill>
                  <a:srgbClr val="A5A5A5"/>
                </a:solidFill>
                <a:latin typeface="Arial"/>
                <a:cs typeface="Calibri"/>
              </a:rPr>
              <a:t>164</a:t>
            </a:r>
            <a:r>
              <a:rPr kumimoji="0" lang="en-US" sz="800" b="0" i="0" u="none" strike="noStrike" kern="1200" cap="none" spc="0" normalizeH="0" baseline="0" noProof="0">
                <a:ln>
                  <a:noFill/>
                </a:ln>
                <a:solidFill>
                  <a:srgbClr val="A5A5A5"/>
                </a:solidFill>
                <a:effectLst/>
                <a:uLnTx/>
                <a:uFillTx/>
                <a:latin typeface="Arial"/>
                <a:ea typeface="+mn-ea"/>
                <a:cs typeface="Calibri"/>
              </a:rPr>
              <a:t>); 2022 (n=</a:t>
            </a:r>
            <a:r>
              <a:rPr lang="en-US" sz="800">
                <a:solidFill>
                  <a:srgbClr val="A5A5A5"/>
                </a:solidFill>
                <a:latin typeface="Arial"/>
                <a:cs typeface="Calibri"/>
              </a:rPr>
              <a:t>192</a:t>
            </a:r>
            <a:r>
              <a:rPr kumimoji="0" lang="en-US" sz="800" b="0" i="0" u="none" strike="noStrike" kern="1200" cap="none" spc="0" normalizeH="0" baseline="0" noProof="0">
                <a:ln>
                  <a:noFill/>
                </a:ln>
                <a:solidFill>
                  <a:srgbClr val="A5A5A5"/>
                </a:solidFill>
                <a:effectLst/>
                <a:uLnTx/>
                <a:uFillTx/>
                <a:latin typeface="Arial"/>
                <a:ea typeface="+mn-ea"/>
                <a:cs typeface="Calibri"/>
              </a:rPr>
              <a:t>) Base Fish Eater aware of Imitation Crab 2024 (n=529); 2023 (n=446); 2022 (n=433)</a:t>
            </a:r>
            <a:endParaRPr lang="en-US" sz="800">
              <a:solidFill>
                <a:srgbClr val="A5A5A5"/>
              </a:solidFill>
              <a:cs typeface="Calibri"/>
            </a:endParaRPr>
          </a:p>
          <a:p>
            <a:pPr>
              <a:defRPr/>
            </a:pPr>
            <a:r>
              <a:rPr lang="en-US" sz="800">
                <a:solidFill>
                  <a:srgbClr val="A5A5A5"/>
                </a:solidFill>
                <a:cs typeface="Calibri"/>
              </a:rPr>
              <a:t>W7. Were you aware that surimi seafood and imitation crab are interchangeable terms to describe the same product? Base: Fish Eater aware of Surimi Seafood or Imitation Crab 2024 (n=542); 2023 (n=454)</a:t>
            </a:r>
          </a:p>
        </p:txBody>
      </p:sp>
      <p:sp>
        <p:nvSpPr>
          <p:cNvPr id="7" name="TextBox 6">
            <a:extLst>
              <a:ext uri="{FF2B5EF4-FFF2-40B4-BE49-F238E27FC236}">
                <a16:creationId xmlns:a16="http://schemas.microsoft.com/office/drawing/2014/main" id="{146C15D8-0E5C-EAE9-B1B8-EACA092F99C8}"/>
              </a:ext>
            </a:extLst>
          </p:cNvPr>
          <p:cNvSpPr txBox="1"/>
          <p:nvPr/>
        </p:nvSpPr>
        <p:spPr>
          <a:xfrm>
            <a:off x="562922" y="2051531"/>
            <a:ext cx="2468659" cy="646331"/>
          </a:xfrm>
          <a:prstGeom prst="rect">
            <a:avLst/>
          </a:prstGeom>
          <a:noFill/>
        </p:spPr>
        <p:txBody>
          <a:bodyPr wrap="square" rtlCol="0">
            <a:spAutoFit/>
          </a:bodyPr>
          <a:lstStyle/>
          <a:p>
            <a:pPr algn="ctr"/>
            <a:r>
              <a:rPr lang="en-US" sz="1400" b="1">
                <a:latin typeface="+mj-lt"/>
              </a:rPr>
              <a:t>Total familiarity</a:t>
            </a:r>
          </a:p>
          <a:p>
            <a:pPr algn="ctr"/>
            <a:r>
              <a:rPr lang="en-US" sz="1100" i="1">
                <a:latin typeface="+mj-lt"/>
              </a:rPr>
              <a:t>(know a lot / know some / know a little)</a:t>
            </a:r>
          </a:p>
        </p:txBody>
      </p:sp>
      <p:graphicFrame>
        <p:nvGraphicFramePr>
          <p:cNvPr id="16" name="Chart 15">
            <a:extLst>
              <a:ext uri="{FF2B5EF4-FFF2-40B4-BE49-F238E27FC236}">
                <a16:creationId xmlns:a16="http://schemas.microsoft.com/office/drawing/2014/main" id="{5D9AB3D7-7C14-D013-1EC4-09DFDCC3CCEE}"/>
              </a:ext>
            </a:extLst>
          </p:cNvPr>
          <p:cNvGraphicFramePr/>
          <p:nvPr/>
        </p:nvGraphicFramePr>
        <p:xfrm>
          <a:off x="4072092" y="2765676"/>
          <a:ext cx="2726741" cy="3462974"/>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75C8F221-030D-9CF0-8800-4491DE4AC6E5}"/>
              </a:ext>
            </a:extLst>
          </p:cNvPr>
          <p:cNvSpPr txBox="1"/>
          <p:nvPr/>
        </p:nvSpPr>
        <p:spPr>
          <a:xfrm>
            <a:off x="4260349" y="2051531"/>
            <a:ext cx="2468659" cy="477054"/>
          </a:xfrm>
          <a:prstGeom prst="rect">
            <a:avLst/>
          </a:prstGeom>
          <a:noFill/>
        </p:spPr>
        <p:txBody>
          <a:bodyPr wrap="square" rtlCol="0">
            <a:spAutoFit/>
          </a:bodyPr>
          <a:lstStyle/>
          <a:p>
            <a:pPr algn="ctr"/>
            <a:r>
              <a:rPr lang="en-US" sz="1400" b="1">
                <a:latin typeface="+mj-lt"/>
              </a:rPr>
              <a:t>Positive opinion</a:t>
            </a:r>
          </a:p>
          <a:p>
            <a:pPr algn="ctr"/>
            <a:r>
              <a:rPr lang="en-US" sz="1100" i="1">
                <a:latin typeface="+mj-lt"/>
              </a:rPr>
              <a:t>(excellent / very good/ good)</a:t>
            </a:r>
          </a:p>
        </p:txBody>
      </p:sp>
      <p:graphicFrame>
        <p:nvGraphicFramePr>
          <p:cNvPr id="21" name="Chart 20">
            <a:extLst>
              <a:ext uri="{FF2B5EF4-FFF2-40B4-BE49-F238E27FC236}">
                <a16:creationId xmlns:a16="http://schemas.microsoft.com/office/drawing/2014/main" id="{529E498A-54DD-C662-D8AE-A2844A6F6975}"/>
              </a:ext>
            </a:extLst>
          </p:cNvPr>
          <p:cNvGraphicFramePr/>
          <p:nvPr/>
        </p:nvGraphicFramePr>
        <p:xfrm>
          <a:off x="7839342" y="2312227"/>
          <a:ext cx="3659659" cy="3378377"/>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21">
            <a:extLst>
              <a:ext uri="{FF2B5EF4-FFF2-40B4-BE49-F238E27FC236}">
                <a16:creationId xmlns:a16="http://schemas.microsoft.com/office/drawing/2014/main" id="{6D1B09D2-9D24-A641-BECB-A6055FC4C3D6}"/>
              </a:ext>
            </a:extLst>
          </p:cNvPr>
          <p:cNvSpPr txBox="1"/>
          <p:nvPr/>
        </p:nvSpPr>
        <p:spPr>
          <a:xfrm>
            <a:off x="8663092" y="3019477"/>
            <a:ext cx="1794702" cy="18876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a:latin typeface="+mj-lt"/>
                <a:ea typeface="Helvetica Neue"/>
                <a:cs typeface="Helvetica Neue"/>
                <a:sym typeface="Helvetica Neue"/>
              </a:rPr>
              <a:t>24</a:t>
            </a:r>
            <a:r>
              <a:rPr kumimoji="0" lang="en-US" sz="3200" i="0" u="none" strike="noStrike" cap="none" spc="0" normalizeH="0" baseline="0">
                <a:ln>
                  <a:noFill/>
                </a:ln>
                <a:effectLst/>
                <a:uFillTx/>
                <a:latin typeface="+mj-lt"/>
                <a:ea typeface="Helvetica Neue"/>
                <a:cs typeface="Helvetica Neue"/>
                <a:sym typeface="Helvetica Neue"/>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of Fish Eaters aware of Imitation Crab or Surimi Seafood are aware that they are interchangeable terms </a:t>
            </a:r>
          </a:p>
        </p:txBody>
      </p:sp>
      <p:grpSp>
        <p:nvGrpSpPr>
          <p:cNvPr id="2" name="Group 1">
            <a:extLst>
              <a:ext uri="{FF2B5EF4-FFF2-40B4-BE49-F238E27FC236}">
                <a16:creationId xmlns:a16="http://schemas.microsoft.com/office/drawing/2014/main" id="{0AFE3D46-D44E-44F7-EAC3-9C8A4720AB80}"/>
              </a:ext>
            </a:extLst>
          </p:cNvPr>
          <p:cNvGrpSpPr/>
          <p:nvPr/>
        </p:nvGrpSpPr>
        <p:grpSpPr>
          <a:xfrm>
            <a:off x="3120464" y="3887683"/>
            <a:ext cx="862747" cy="584775"/>
            <a:chOff x="10099109" y="3543877"/>
            <a:chExt cx="888508" cy="615812"/>
          </a:xfrm>
          <a:solidFill>
            <a:schemeClr val="accent5">
              <a:lumMod val="20000"/>
              <a:lumOff val="80000"/>
            </a:schemeClr>
          </a:solidFill>
        </p:grpSpPr>
        <p:sp>
          <p:nvSpPr>
            <p:cNvPr id="3" name="Chevron 23">
              <a:extLst>
                <a:ext uri="{FF2B5EF4-FFF2-40B4-BE49-F238E27FC236}">
                  <a16:creationId xmlns:a16="http://schemas.microsoft.com/office/drawing/2014/main" id="{0C564D02-E523-6F6C-F34B-F7E14ACDD99D}"/>
                </a:ext>
              </a:extLst>
            </p:cNvPr>
            <p:cNvSpPr/>
            <p:nvPr/>
          </p:nvSpPr>
          <p:spPr>
            <a:xfrm>
              <a:off x="10321236" y="3543877"/>
              <a:ext cx="666381" cy="615812"/>
            </a:xfrm>
            <a:prstGeom prst="chevron">
              <a:avLst/>
            </a:prstGeom>
            <a:grpFill/>
            <a:ln w="9525" cap="flat" cmpd="sng" algn="ctr">
              <a:no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Larsseit Alt" panose="00000500000000000000"/>
                <a:ea typeface="+mn-ea"/>
                <a:cs typeface="Arial" panose="020B0604020202020204" pitchFamily="34" charset="0"/>
              </a:endParaRPr>
            </a:p>
          </p:txBody>
        </p:sp>
        <p:sp>
          <p:nvSpPr>
            <p:cNvPr id="5" name="Chevron 24">
              <a:extLst>
                <a:ext uri="{FF2B5EF4-FFF2-40B4-BE49-F238E27FC236}">
                  <a16:creationId xmlns:a16="http://schemas.microsoft.com/office/drawing/2014/main" id="{73669E00-6ABF-046B-E396-9B5CE9594EB6}"/>
                </a:ext>
              </a:extLst>
            </p:cNvPr>
            <p:cNvSpPr/>
            <p:nvPr/>
          </p:nvSpPr>
          <p:spPr>
            <a:xfrm>
              <a:off x="10099109" y="3640097"/>
              <a:ext cx="458137" cy="423370"/>
            </a:xfrm>
            <a:prstGeom prst="chevron">
              <a:avLst/>
            </a:prstGeom>
            <a:grpFill/>
            <a:ln w="9525" cap="flat" cmpd="sng" algn="ctr">
              <a:no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Larsseit Alt" panose="00000500000000000000"/>
                <a:ea typeface="+mn-ea"/>
                <a:cs typeface="Arial" panose="020B0604020202020204" pitchFamily="34" charset="0"/>
              </a:endParaRPr>
            </a:p>
          </p:txBody>
        </p:sp>
      </p:grpSp>
      <p:pic>
        <p:nvPicPr>
          <p:cNvPr id="23" name="Picture 22">
            <a:extLst>
              <a:ext uri="{FF2B5EF4-FFF2-40B4-BE49-F238E27FC236}">
                <a16:creationId xmlns:a16="http://schemas.microsoft.com/office/drawing/2014/main" id="{C690A7EA-A92A-C387-62FF-A56B7E114FA6}"/>
              </a:ext>
            </a:extLst>
          </p:cNvPr>
          <p:cNvPicPr>
            <a:picLocks noChangeAspect="1"/>
          </p:cNvPicPr>
          <p:nvPr/>
        </p:nvPicPr>
        <p:blipFill>
          <a:blip r:embed="rId6"/>
          <a:stretch>
            <a:fillRect/>
          </a:stretch>
        </p:blipFill>
        <p:spPr>
          <a:xfrm>
            <a:off x="7371741" y="2765676"/>
            <a:ext cx="6097" cy="2828789"/>
          </a:xfrm>
          <a:prstGeom prst="rect">
            <a:avLst/>
          </a:prstGeom>
        </p:spPr>
      </p:pic>
      <p:grpSp>
        <p:nvGrpSpPr>
          <p:cNvPr id="6" name="Group 5">
            <a:extLst>
              <a:ext uri="{FF2B5EF4-FFF2-40B4-BE49-F238E27FC236}">
                <a16:creationId xmlns:a16="http://schemas.microsoft.com/office/drawing/2014/main" id="{44BC12BD-FCF8-145A-E460-3B4D6635ABBB}"/>
              </a:ext>
            </a:extLst>
          </p:cNvPr>
          <p:cNvGrpSpPr/>
          <p:nvPr/>
        </p:nvGrpSpPr>
        <p:grpSpPr>
          <a:xfrm>
            <a:off x="11528225" y="264779"/>
            <a:ext cx="356433" cy="356433"/>
            <a:chOff x="11358084" y="75366"/>
            <a:chExt cx="534194" cy="534194"/>
          </a:xfrm>
        </p:grpSpPr>
        <p:sp>
          <p:nvSpPr>
            <p:cNvPr id="9" name="Oval 8">
              <a:extLst>
                <a:ext uri="{FF2B5EF4-FFF2-40B4-BE49-F238E27FC236}">
                  <a16:creationId xmlns:a16="http://schemas.microsoft.com/office/drawing/2014/main" id="{5E018DA2-FE85-9A9F-993B-A727EC7EAFB7}"/>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ompetition with solid fill">
              <a:extLst>
                <a:ext uri="{FF2B5EF4-FFF2-40B4-BE49-F238E27FC236}">
                  <a16:creationId xmlns:a16="http://schemas.microsoft.com/office/drawing/2014/main" id="{2F067B78-CDBC-60BD-6EA6-3FD5A3F535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1105533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EE96189-E181-48C1-98E0-F4B6CA73A28E}"/>
              </a:ext>
            </a:extLst>
          </p:cNvPr>
          <p:cNvSpPr>
            <a:spLocks noGrp="1"/>
          </p:cNvSpPr>
          <p:nvPr>
            <p:ph type="title"/>
          </p:nvPr>
        </p:nvSpPr>
        <p:spPr>
          <a:xfrm>
            <a:off x="330201" y="876143"/>
            <a:ext cx="11366499" cy="1325563"/>
          </a:xfrm>
        </p:spPr>
        <p:txBody>
          <a:bodyPr>
            <a:normAutofit/>
          </a:bodyPr>
          <a:lstStyle/>
          <a:p>
            <a:r>
              <a:rPr lang="en-US" sz="2900"/>
              <a:t>Fish Eaters view Surimi Seafood as convenient, affordable and versatile </a:t>
            </a:r>
          </a:p>
        </p:txBody>
      </p:sp>
      <p:graphicFrame>
        <p:nvGraphicFramePr>
          <p:cNvPr id="13" name="Chart 12">
            <a:extLst>
              <a:ext uri="{FF2B5EF4-FFF2-40B4-BE49-F238E27FC236}">
                <a16:creationId xmlns:a16="http://schemas.microsoft.com/office/drawing/2014/main" id="{D41A15B8-5E00-46BD-8708-E9CE17E36429}"/>
              </a:ext>
            </a:extLst>
          </p:cNvPr>
          <p:cNvGraphicFramePr/>
          <p:nvPr/>
        </p:nvGraphicFramePr>
        <p:xfrm>
          <a:off x="330201" y="2709026"/>
          <a:ext cx="11198024" cy="3796536"/>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a:extLst>
              <a:ext uri="{FF2B5EF4-FFF2-40B4-BE49-F238E27FC236}">
                <a16:creationId xmlns:a16="http://schemas.microsoft.com/office/drawing/2014/main" id="{702FE932-9B84-4014-B8A6-75CA2FDFB1A3}"/>
              </a:ext>
            </a:extLst>
          </p:cNvPr>
          <p:cNvSpPr txBox="1"/>
          <p:nvPr/>
        </p:nvSpPr>
        <p:spPr>
          <a:xfrm>
            <a:off x="0" y="6396335"/>
            <a:ext cx="11183007" cy="461665"/>
          </a:xfrm>
          <a:prstGeom prst="rect">
            <a:avLst/>
          </a:prstGeom>
          <a:noFill/>
        </p:spPr>
        <p:txBody>
          <a:bodyPr wrap="square">
            <a:spAutoFit/>
          </a:bodyPr>
          <a:lstStyle/>
          <a:p>
            <a:pPr>
              <a:defRPr/>
            </a:pPr>
            <a:r>
              <a:rPr lang="en-US" sz="800">
                <a:solidFill>
                  <a:srgbClr val="AEABAB"/>
                </a:solidFill>
                <a:latin typeface="Arial"/>
                <a:cs typeface="Arial"/>
              </a:rPr>
              <a:t>Arrows indicate a statistically significant change compared to 2023. Green indicates an increase, red indicates a decrease, and no arrow indicates no change</a:t>
            </a:r>
            <a:endParaRPr kumimoji="0" lang="en-US" sz="800" b="0" i="0" u="none" strike="noStrike" kern="1200" cap="none" spc="0" normalizeH="0" baseline="0" noProof="0">
              <a:ln>
                <a:noFill/>
              </a:ln>
              <a:solidFill>
                <a:srgbClr val="A5A5A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mn-cs"/>
              </a:rPr>
              <a:t>W9. Below is a list of attributes that people may use to describe </a:t>
            </a:r>
            <a:r>
              <a:rPr lang="en-US" sz="800">
                <a:solidFill>
                  <a:srgbClr val="A5A5A5"/>
                </a:solidFill>
                <a:latin typeface="Arial"/>
              </a:rPr>
              <a:t>surimi</a:t>
            </a:r>
            <a:r>
              <a:rPr kumimoji="0" lang="en-US" sz="800" b="0" i="0" u="none" strike="noStrike" kern="1200" cap="none" spc="0" normalizeH="0" baseline="0" noProof="0">
                <a:ln>
                  <a:noFill/>
                </a:ln>
                <a:solidFill>
                  <a:srgbClr val="A5A5A5"/>
                </a:solidFill>
                <a:effectLst/>
                <a:uLnTx/>
                <a:uFillTx/>
                <a:latin typeface="Arial"/>
                <a:ea typeface="+mn-ea"/>
                <a:cs typeface="+mn-cs"/>
              </a:rPr>
              <a:t> seafood. For each, please rate how much you believe each attribute describes surimi seafood. Base: Fish Eaters </a:t>
            </a:r>
            <a:r>
              <a:rPr lang="en-US" sz="800">
                <a:solidFill>
                  <a:srgbClr val="A5A5A5"/>
                </a:solidFill>
                <a:latin typeface="Arial"/>
              </a:rPr>
              <a:t>aware of Surimi Seafood or Imitation Crab 2024 (n=542); 2023 (n=454); 2022 </a:t>
            </a:r>
            <a:r>
              <a:rPr kumimoji="0" lang="en-US" sz="800" b="0" i="0" u="none" strike="noStrike" kern="1200" cap="none" spc="0" normalizeH="0" baseline="0" noProof="0">
                <a:ln>
                  <a:noFill/>
                </a:ln>
                <a:solidFill>
                  <a:srgbClr val="A5A5A5"/>
                </a:solidFill>
                <a:effectLst/>
                <a:uLnTx/>
                <a:uFillTx/>
                <a:latin typeface="Arial"/>
                <a:ea typeface="+mn-ea"/>
                <a:cs typeface="+mn-cs"/>
              </a:rPr>
              <a:t>(n=440) and Millennial Fish Eaters </a:t>
            </a:r>
            <a:r>
              <a:rPr lang="en-US" sz="800">
                <a:solidFill>
                  <a:srgbClr val="A5A5A5"/>
                </a:solidFill>
                <a:latin typeface="Arial"/>
              </a:rPr>
              <a:t>aware of Surimi Seafood or Imitation Crab 2024 (n=181)</a:t>
            </a:r>
            <a:endParaRPr kumimoji="0" lang="en-US" sz="800" b="0" i="0" u="none" strike="noStrike" kern="1200" cap="none" spc="0" normalizeH="0" baseline="0" noProof="0">
              <a:ln>
                <a:noFill/>
              </a:ln>
              <a:solidFill>
                <a:srgbClr val="A5A5A5"/>
              </a:solidFill>
              <a:effectLst/>
              <a:uLnTx/>
              <a:uFillTx/>
              <a:latin typeface="Arial"/>
              <a:ea typeface="+mn-ea"/>
              <a:cs typeface="+mn-cs"/>
            </a:endParaRPr>
          </a:p>
        </p:txBody>
      </p:sp>
      <p:sp>
        <p:nvSpPr>
          <p:cNvPr id="14" name="TextBox 13">
            <a:extLst>
              <a:ext uri="{FF2B5EF4-FFF2-40B4-BE49-F238E27FC236}">
                <a16:creationId xmlns:a16="http://schemas.microsoft.com/office/drawing/2014/main" id="{2DF0DE03-46EC-4AF0-ABD7-5EDC75EED512}"/>
              </a:ext>
            </a:extLst>
          </p:cNvPr>
          <p:cNvSpPr txBox="1"/>
          <p:nvPr/>
        </p:nvSpPr>
        <p:spPr>
          <a:xfrm>
            <a:off x="1108365" y="2349708"/>
            <a:ext cx="10224654" cy="492443"/>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a:solidFill>
                  <a:schemeClr val="tx1"/>
                </a:solidFill>
              </a:rPr>
              <a:t>Attributes</a:t>
            </a:r>
            <a:r>
              <a:rPr kumimoji="0" lang="en-US" sz="1400" b="0" i="0" u="none" strike="noStrike" kern="0" cap="none" spc="0" normalizeH="0" baseline="0" noProof="0">
                <a:ln>
                  <a:noFill/>
                </a:ln>
                <a:solidFill>
                  <a:schemeClr val="tx1"/>
                </a:solidFill>
                <a:effectLst/>
                <a:uLnTx/>
                <a:uFillTx/>
                <a:latin typeface="Arial Black" panose="020B0A04020102020204" pitchFamily="34" charset="0"/>
              </a:rPr>
              <a:t> Fish Eaters use to describe Surimi Seafood – </a:t>
            </a:r>
            <a:r>
              <a:rPr kumimoji="0" lang="en-US" sz="1400" b="0" i="1" u="none" strike="noStrike" kern="0" cap="none" spc="0" normalizeH="0" baseline="0" noProof="0">
                <a:ln>
                  <a:noFill/>
                </a:ln>
                <a:solidFill>
                  <a:schemeClr val="tx1"/>
                </a:solidFill>
                <a:effectLst/>
                <a:uLnTx/>
                <a:uFillTx/>
                <a:latin typeface="Arial Black" panose="020B0A04020102020204" pitchFamily="34" charset="0"/>
              </a:rPr>
              <a:t>Top 5</a:t>
            </a:r>
          </a:p>
          <a:p>
            <a:pPr>
              <a:defRPr/>
            </a:pPr>
            <a:r>
              <a:rPr lang="en-US" sz="1100" i="1">
                <a:solidFill>
                  <a:schemeClr val="tx1"/>
                </a:solidFill>
              </a:rPr>
              <a:t>(T3B on 10-pt scale)</a:t>
            </a:r>
          </a:p>
        </p:txBody>
      </p:sp>
      <p:grpSp>
        <p:nvGrpSpPr>
          <p:cNvPr id="2" name="Group 1">
            <a:extLst>
              <a:ext uri="{FF2B5EF4-FFF2-40B4-BE49-F238E27FC236}">
                <a16:creationId xmlns:a16="http://schemas.microsoft.com/office/drawing/2014/main" id="{B29DDB2B-9D81-BE85-E57E-238C1FA8AA82}"/>
              </a:ext>
            </a:extLst>
          </p:cNvPr>
          <p:cNvGrpSpPr/>
          <p:nvPr/>
        </p:nvGrpSpPr>
        <p:grpSpPr>
          <a:xfrm>
            <a:off x="11528225" y="264779"/>
            <a:ext cx="356433" cy="356433"/>
            <a:chOff x="11358084" y="75366"/>
            <a:chExt cx="534194" cy="534194"/>
          </a:xfrm>
        </p:grpSpPr>
        <p:sp>
          <p:nvSpPr>
            <p:cNvPr id="4" name="Oval 3">
              <a:extLst>
                <a:ext uri="{FF2B5EF4-FFF2-40B4-BE49-F238E27FC236}">
                  <a16:creationId xmlns:a16="http://schemas.microsoft.com/office/drawing/2014/main" id="{9BB299F1-2E81-D363-C716-91888723F6A9}"/>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ompetition with solid fill">
              <a:extLst>
                <a:ext uri="{FF2B5EF4-FFF2-40B4-BE49-F238E27FC236}">
                  <a16:creationId xmlns:a16="http://schemas.microsoft.com/office/drawing/2014/main" id="{E952D547-879A-3C5A-0CDD-CB0A0C8AA0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3887" y="151169"/>
              <a:ext cx="427912" cy="427912"/>
            </a:xfrm>
            <a:prstGeom prst="rect">
              <a:avLst/>
            </a:prstGeom>
          </p:spPr>
        </p:pic>
      </p:grpSp>
      <p:sp>
        <p:nvSpPr>
          <p:cNvPr id="6" name="Speech Bubble: Rectangle with Corners Rounded 5">
            <a:extLst>
              <a:ext uri="{FF2B5EF4-FFF2-40B4-BE49-F238E27FC236}">
                <a16:creationId xmlns:a16="http://schemas.microsoft.com/office/drawing/2014/main" id="{187A7EA7-632E-BB24-0536-B9D4973F5CDD}"/>
              </a:ext>
            </a:extLst>
          </p:cNvPr>
          <p:cNvSpPr/>
          <p:nvPr/>
        </p:nvSpPr>
        <p:spPr>
          <a:xfrm>
            <a:off x="330201" y="2070924"/>
            <a:ext cx="2400504" cy="983342"/>
          </a:xfrm>
          <a:prstGeom prst="wedgeRoundRectCallout">
            <a:avLst>
              <a:gd name="adj1" fmla="val 29598"/>
              <a:gd name="adj2" fmla="val 138519"/>
              <a:gd name="adj3" fmla="val 1666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Millennial Fish Eaters (72%) </a:t>
            </a:r>
            <a:r>
              <a:rPr lang="en-US" sz="1400">
                <a:solidFill>
                  <a:prstClr val="white"/>
                </a:solidFill>
                <a:latin typeface="Arial"/>
              </a:rPr>
              <a:t>are </a:t>
            </a:r>
            <a:r>
              <a:rPr kumimoji="0" lang="en-US" sz="1400" b="0" i="0" u="none" strike="noStrike" kern="1200" cap="none" spc="0" normalizeH="0" baseline="0" noProof="0">
                <a:ln>
                  <a:noFill/>
                </a:ln>
                <a:solidFill>
                  <a:prstClr val="white"/>
                </a:solidFill>
                <a:effectLst/>
                <a:uLnTx/>
                <a:uFillTx/>
                <a:latin typeface="Arial"/>
                <a:ea typeface="+mn-ea"/>
                <a:cs typeface="+mn-cs"/>
              </a:rPr>
              <a:t>more likely to describe Surimi as quick &amp; easy to prepare </a:t>
            </a:r>
          </a:p>
        </p:txBody>
      </p:sp>
    </p:spTree>
    <p:extLst>
      <p:ext uri="{BB962C8B-B14F-4D97-AF65-F5344CB8AC3E}">
        <p14:creationId xmlns:p14="http://schemas.microsoft.com/office/powerpoint/2010/main" val="3807766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EE96189-E181-48C1-98E0-F4B6CA73A28E}"/>
              </a:ext>
            </a:extLst>
          </p:cNvPr>
          <p:cNvSpPr>
            <a:spLocks noGrp="1"/>
          </p:cNvSpPr>
          <p:nvPr>
            <p:ph type="title"/>
          </p:nvPr>
        </p:nvSpPr>
        <p:spPr>
          <a:xfrm>
            <a:off x="330201" y="867692"/>
            <a:ext cx="11366499" cy="1325563"/>
          </a:xfrm>
        </p:spPr>
        <p:txBody>
          <a:bodyPr>
            <a:normAutofit/>
          </a:bodyPr>
          <a:lstStyle/>
          <a:p>
            <a:r>
              <a:rPr lang="en-US" sz="2900"/>
              <a:t>Deliberate storytelling around the real-ness of Surimi Seafood is critical to moving the needle</a:t>
            </a:r>
          </a:p>
        </p:txBody>
      </p:sp>
      <p:sp>
        <p:nvSpPr>
          <p:cNvPr id="26" name="TextBox 25">
            <a:extLst>
              <a:ext uri="{FF2B5EF4-FFF2-40B4-BE49-F238E27FC236}">
                <a16:creationId xmlns:a16="http://schemas.microsoft.com/office/drawing/2014/main" id="{702FE932-9B84-4014-B8A6-75CA2FDFB1A3}"/>
              </a:ext>
            </a:extLst>
          </p:cNvPr>
          <p:cNvSpPr txBox="1"/>
          <p:nvPr/>
        </p:nvSpPr>
        <p:spPr>
          <a:xfrm>
            <a:off x="-1" y="6263065"/>
            <a:ext cx="11528223" cy="584775"/>
          </a:xfrm>
          <a:prstGeom prst="rect">
            <a:avLst/>
          </a:prstGeom>
          <a:noFill/>
        </p:spPr>
        <p:txBody>
          <a:bodyPr wrap="square">
            <a:spAutoFit/>
          </a:bodyPr>
          <a:lstStyle/>
          <a:p>
            <a:pPr>
              <a:defRPr/>
            </a:pPr>
            <a:r>
              <a:rPr lang="en-US" sz="800">
                <a:solidFill>
                  <a:schemeClr val="accent3"/>
                </a:solidFill>
                <a:cs typeface="Calibri"/>
              </a:rPr>
              <a:t>W8. How likely are you to eat surimi seafood, also known as imitation crab, in the next 3 months? Base: Fish Eaters aware of Surimi Seafood or Imitation Crab 2024 (n=542), 2023 (n=454)</a:t>
            </a:r>
          </a:p>
          <a:p>
            <a:pPr>
              <a:defRPr/>
            </a:pPr>
            <a:r>
              <a:rPr kumimoji="0" lang="en-US" sz="800" b="0" i="0" u="none" strike="noStrike" kern="1200" cap="none" spc="0" normalizeH="0" baseline="0" noProof="0">
                <a:ln>
                  <a:noFill/>
                </a:ln>
                <a:solidFill>
                  <a:srgbClr val="A5A5A5"/>
                </a:solidFill>
                <a:effectLst/>
                <a:uLnTx/>
                <a:uFillTx/>
                <a:latin typeface="Arial"/>
                <a:ea typeface="+mn-ea"/>
                <a:cs typeface="+mn-cs"/>
              </a:rPr>
              <a:t>W12. What would encourage you to consider purchasing surimi seafood? Base: </a:t>
            </a:r>
            <a:r>
              <a:rPr lang="en-US" sz="800">
                <a:solidFill>
                  <a:schemeClr val="accent3"/>
                </a:solidFill>
                <a:cs typeface="Calibri"/>
              </a:rPr>
              <a:t>Fish Eaters not likely to eat Surimi Seafood in the next three months 2024 (n=187); 2023 (n=147); 2022 (n=126)</a:t>
            </a:r>
          </a:p>
          <a:p>
            <a:r>
              <a:rPr lang="en-US" sz="800">
                <a:solidFill>
                  <a:srgbClr val="AEABAB"/>
                </a:solidFill>
                <a:latin typeface="Arial"/>
                <a:cs typeface="Arial"/>
              </a:rPr>
              <a:t>Arrows indicate a statistically significant change compared to 2023. Green indicates an increase, red indicates a decrease, and no arrow indicates no change</a:t>
            </a:r>
            <a:endParaRPr lang="en-US" sz="800">
              <a:solidFill>
                <a:schemeClr val="accent3"/>
              </a:solidFill>
              <a:latin typeface="Arial"/>
              <a:cs typeface="Arial"/>
            </a:endParaRPr>
          </a:p>
          <a:p>
            <a:r>
              <a:rPr lang="en-US" sz="800">
                <a:solidFill>
                  <a:schemeClr val="accent3"/>
                </a:solidFill>
                <a:cs typeface="Calibri"/>
              </a:rPr>
              <a:t>W11. Which of the following describes why you're not likely to purchase surimi seafood in the next three months? Fish Eaters not likely to purchase Surimi Seafood in the next three months 2024 (n=187); 2023 (n=147); 2022 (n=126)</a:t>
            </a:r>
            <a:endParaRPr kumimoji="0" lang="en-US" sz="800" b="0" i="0" u="none" strike="noStrike" kern="1200" cap="none" spc="0" normalizeH="0" baseline="0" noProof="0">
              <a:ln>
                <a:noFill/>
              </a:ln>
              <a:solidFill>
                <a:srgbClr val="A5A5A5"/>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DC7FF5F2-8A39-1D80-1C45-D0F128B68EF4}"/>
              </a:ext>
            </a:extLst>
          </p:cNvPr>
          <p:cNvGrpSpPr/>
          <p:nvPr/>
        </p:nvGrpSpPr>
        <p:grpSpPr>
          <a:xfrm>
            <a:off x="9703134" y="122172"/>
            <a:ext cx="1577389" cy="587340"/>
            <a:chOff x="21419066" y="12460569"/>
            <a:chExt cx="1874348" cy="1015961"/>
          </a:xfrm>
        </p:grpSpPr>
        <p:sp>
          <p:nvSpPr>
            <p:cNvPr id="15" name="Arrow: Right 14">
              <a:extLst>
                <a:ext uri="{FF2B5EF4-FFF2-40B4-BE49-F238E27FC236}">
                  <a16:creationId xmlns:a16="http://schemas.microsoft.com/office/drawing/2014/main" id="{EA27F684-44D2-AF35-3F4F-D685F336F368}"/>
                </a:ext>
              </a:extLst>
            </p:cNvPr>
            <p:cNvSpPr/>
            <p:nvPr/>
          </p:nvSpPr>
          <p:spPr>
            <a:xfrm rot="5400000">
              <a:off x="23065998" y="12643828"/>
              <a:ext cx="254433" cy="200393"/>
            </a:xfrm>
            <a:prstGeom prst="rightArrow">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sp>
          <p:nvSpPr>
            <p:cNvPr id="16" name="TextBox 15">
              <a:extLst>
                <a:ext uri="{FF2B5EF4-FFF2-40B4-BE49-F238E27FC236}">
                  <a16:creationId xmlns:a16="http://schemas.microsoft.com/office/drawing/2014/main" id="{8B6C0F8A-62DB-E6DC-1382-E076990F6DBA}"/>
                </a:ext>
              </a:extLst>
            </p:cNvPr>
            <p:cNvSpPr txBox="1"/>
            <p:nvPr/>
          </p:nvSpPr>
          <p:spPr>
            <a:xfrm>
              <a:off x="21419066" y="12460569"/>
              <a:ext cx="1629134" cy="1015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a:t>
              </a:r>
              <a:r>
                <a:rPr lang="en-US" sz="1050" b="0">
                  <a:solidFill>
                    <a:schemeClr val="bg1"/>
                  </a:solidFill>
                </a:rPr>
                <a:t>lower</a:t>
              </a:r>
            </a:p>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higher</a:t>
              </a:r>
            </a:p>
          </p:txBody>
        </p:sp>
        <p:sp>
          <p:nvSpPr>
            <p:cNvPr id="18" name="Arrow: Right 17">
              <a:extLst>
                <a:ext uri="{FF2B5EF4-FFF2-40B4-BE49-F238E27FC236}">
                  <a16:creationId xmlns:a16="http://schemas.microsoft.com/office/drawing/2014/main" id="{2E81F8EC-82CB-34A8-761F-C21A0293053B}"/>
                </a:ext>
              </a:extLst>
            </p:cNvPr>
            <p:cNvSpPr/>
            <p:nvPr/>
          </p:nvSpPr>
          <p:spPr>
            <a:xfrm rot="16200000">
              <a:off x="23071371" y="13062534"/>
              <a:ext cx="254433" cy="189653"/>
            </a:xfrm>
            <a:prstGeom prst="rightArrow">
              <a:avLst/>
            </a:prstGeom>
            <a:solidFill>
              <a:srgbClr val="00B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6B92B7C2-B31E-47F8-6E96-0549B8042CB9}"/>
              </a:ext>
            </a:extLst>
          </p:cNvPr>
          <p:cNvGrpSpPr/>
          <p:nvPr/>
        </p:nvGrpSpPr>
        <p:grpSpPr>
          <a:xfrm>
            <a:off x="11528225" y="264779"/>
            <a:ext cx="356433" cy="356433"/>
            <a:chOff x="11358084" y="75366"/>
            <a:chExt cx="534194" cy="534194"/>
          </a:xfrm>
        </p:grpSpPr>
        <p:sp>
          <p:nvSpPr>
            <p:cNvPr id="20" name="Oval 19">
              <a:extLst>
                <a:ext uri="{FF2B5EF4-FFF2-40B4-BE49-F238E27FC236}">
                  <a16:creationId xmlns:a16="http://schemas.microsoft.com/office/drawing/2014/main" id="{F10E67B3-75C2-3CE5-3371-E9C61E994AC3}"/>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ompetition with solid fill">
              <a:extLst>
                <a:ext uri="{FF2B5EF4-FFF2-40B4-BE49-F238E27FC236}">
                  <a16:creationId xmlns:a16="http://schemas.microsoft.com/office/drawing/2014/main" id="{1D111470-796A-4821-5339-3B3D5F1B5A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3887" y="151169"/>
              <a:ext cx="427912" cy="427912"/>
            </a:xfrm>
            <a:prstGeom prst="rect">
              <a:avLst/>
            </a:prstGeom>
          </p:spPr>
        </p:pic>
      </p:grpSp>
      <p:graphicFrame>
        <p:nvGraphicFramePr>
          <p:cNvPr id="6" name="Chart 5">
            <a:extLst>
              <a:ext uri="{FF2B5EF4-FFF2-40B4-BE49-F238E27FC236}">
                <a16:creationId xmlns:a16="http://schemas.microsoft.com/office/drawing/2014/main" id="{8AF3145F-3D47-9C3C-07FE-5E3FF380F5EF}"/>
              </a:ext>
            </a:extLst>
          </p:cNvPr>
          <p:cNvGraphicFramePr/>
          <p:nvPr/>
        </p:nvGraphicFramePr>
        <p:xfrm>
          <a:off x="0" y="2724570"/>
          <a:ext cx="5884701" cy="3651871"/>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5371DCAE-DD86-076D-B361-B6C980679136}"/>
              </a:ext>
            </a:extLst>
          </p:cNvPr>
          <p:cNvSpPr txBox="1"/>
          <p:nvPr/>
        </p:nvSpPr>
        <p:spPr>
          <a:xfrm>
            <a:off x="406814" y="1952348"/>
            <a:ext cx="5252720" cy="430887"/>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tx1"/>
                </a:solidFill>
                <a:effectLst/>
                <a:uLnTx/>
                <a:uFillTx/>
                <a:latin typeface="Arial Black" panose="020B0A04020102020204" pitchFamily="34" charset="0"/>
              </a:rPr>
              <a:t>Attributes that would encourage Fish Eaters to purchase Surimi Seafood</a:t>
            </a:r>
          </a:p>
        </p:txBody>
      </p:sp>
      <p:sp>
        <p:nvSpPr>
          <p:cNvPr id="8" name="Arrow: Up 7">
            <a:extLst>
              <a:ext uri="{FF2B5EF4-FFF2-40B4-BE49-F238E27FC236}">
                <a16:creationId xmlns:a16="http://schemas.microsoft.com/office/drawing/2014/main" id="{DA5B8D4C-9180-57A1-092E-141BEBF02325}"/>
              </a:ext>
            </a:extLst>
          </p:cNvPr>
          <p:cNvSpPr/>
          <p:nvPr/>
        </p:nvSpPr>
        <p:spPr>
          <a:xfrm>
            <a:off x="2855788" y="3265593"/>
            <a:ext cx="354772" cy="259196"/>
          </a:xfrm>
          <a:prstGeom prst="upArrow">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F4130229-E6CC-157A-4B7E-D7485F36DF67}"/>
              </a:ext>
            </a:extLst>
          </p:cNvPr>
          <p:cNvSpPr txBox="1"/>
          <p:nvPr/>
        </p:nvSpPr>
        <p:spPr>
          <a:xfrm>
            <a:off x="2113281" y="2948136"/>
            <a:ext cx="1788160" cy="307777"/>
          </a:xfrm>
          <a:prstGeom prst="rect">
            <a:avLst/>
          </a:prstGeom>
          <a:noFill/>
        </p:spPr>
        <p:txBody>
          <a:bodyPr wrap="square" rtlCol="0">
            <a:spAutoFit/>
          </a:bodyPr>
          <a:lstStyle/>
          <a:p>
            <a:pPr algn="ctr"/>
            <a:r>
              <a:rPr lang="en-US" sz="1400" b="1">
                <a:solidFill>
                  <a:srgbClr val="00B050"/>
                </a:solidFill>
              </a:rPr>
              <a:t>+5ppt YoY</a:t>
            </a:r>
          </a:p>
        </p:txBody>
      </p:sp>
      <p:graphicFrame>
        <p:nvGraphicFramePr>
          <p:cNvPr id="11" name="Chart 10">
            <a:extLst>
              <a:ext uri="{FF2B5EF4-FFF2-40B4-BE49-F238E27FC236}">
                <a16:creationId xmlns:a16="http://schemas.microsoft.com/office/drawing/2014/main" id="{23652771-A590-AEC3-3F41-22130582C1E8}"/>
              </a:ext>
            </a:extLst>
          </p:cNvPr>
          <p:cNvGraphicFramePr/>
          <p:nvPr/>
        </p:nvGraphicFramePr>
        <p:xfrm>
          <a:off x="6302089" y="2724570"/>
          <a:ext cx="5884701" cy="3724460"/>
        </p:xfrm>
        <a:graphic>
          <a:graphicData uri="http://schemas.openxmlformats.org/drawingml/2006/chart">
            <c:chart xmlns:c="http://schemas.openxmlformats.org/drawingml/2006/chart" xmlns:r="http://schemas.openxmlformats.org/officeDocument/2006/relationships" r:id="rId6"/>
          </a:graphicData>
        </a:graphic>
      </p:graphicFrame>
      <p:sp>
        <p:nvSpPr>
          <p:cNvPr id="12" name="Rectangle 11">
            <a:extLst>
              <a:ext uri="{FF2B5EF4-FFF2-40B4-BE49-F238E27FC236}">
                <a16:creationId xmlns:a16="http://schemas.microsoft.com/office/drawing/2014/main" id="{68EE9CD3-5CAB-FE6B-E149-E13DF46D277A}"/>
              </a:ext>
            </a:extLst>
          </p:cNvPr>
          <p:cNvSpPr/>
          <p:nvPr/>
        </p:nvSpPr>
        <p:spPr>
          <a:xfrm>
            <a:off x="2438401" y="2918856"/>
            <a:ext cx="1137920" cy="326329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17" name="Arrow: Up 16">
            <a:extLst>
              <a:ext uri="{FF2B5EF4-FFF2-40B4-BE49-F238E27FC236}">
                <a16:creationId xmlns:a16="http://schemas.microsoft.com/office/drawing/2014/main" id="{B6386CEB-F56B-85A6-82D9-BD951E2FB273}"/>
              </a:ext>
            </a:extLst>
          </p:cNvPr>
          <p:cNvSpPr/>
          <p:nvPr/>
        </p:nvSpPr>
        <p:spPr>
          <a:xfrm>
            <a:off x="7401975" y="2789258"/>
            <a:ext cx="354772" cy="259196"/>
          </a:xfrm>
          <a:prstGeom prst="upArrow">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sp>
        <p:nvSpPr>
          <p:cNvPr id="23" name="TextBox 22">
            <a:extLst>
              <a:ext uri="{FF2B5EF4-FFF2-40B4-BE49-F238E27FC236}">
                <a16:creationId xmlns:a16="http://schemas.microsoft.com/office/drawing/2014/main" id="{4E67E480-5345-AA7E-2559-A61E08C96B47}"/>
              </a:ext>
            </a:extLst>
          </p:cNvPr>
          <p:cNvSpPr txBox="1"/>
          <p:nvPr/>
        </p:nvSpPr>
        <p:spPr>
          <a:xfrm>
            <a:off x="7681434" y="2805729"/>
            <a:ext cx="1788160" cy="307777"/>
          </a:xfrm>
          <a:prstGeom prst="rect">
            <a:avLst/>
          </a:prstGeom>
          <a:noFill/>
        </p:spPr>
        <p:txBody>
          <a:bodyPr wrap="square" rtlCol="0">
            <a:spAutoFit/>
          </a:bodyPr>
          <a:lstStyle/>
          <a:p>
            <a:pPr algn="ctr"/>
            <a:r>
              <a:rPr lang="en-US" sz="1400" b="1">
                <a:solidFill>
                  <a:srgbClr val="00B050"/>
                </a:solidFill>
              </a:rPr>
              <a:t>+11ppt YoY</a:t>
            </a:r>
          </a:p>
        </p:txBody>
      </p:sp>
      <p:sp>
        <p:nvSpPr>
          <p:cNvPr id="24" name="TextBox 23">
            <a:extLst>
              <a:ext uri="{FF2B5EF4-FFF2-40B4-BE49-F238E27FC236}">
                <a16:creationId xmlns:a16="http://schemas.microsoft.com/office/drawing/2014/main" id="{B9C6184F-C7D8-DBAB-FC0B-6E749D3E5EC3}"/>
              </a:ext>
            </a:extLst>
          </p:cNvPr>
          <p:cNvSpPr txBox="1"/>
          <p:nvPr/>
        </p:nvSpPr>
        <p:spPr>
          <a:xfrm>
            <a:off x="6490920" y="1985906"/>
            <a:ext cx="5507038" cy="430887"/>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tx1"/>
                </a:solidFill>
                <a:effectLst/>
                <a:uLnTx/>
                <a:uFillTx/>
                <a:latin typeface="Arial Black" panose="020B0A04020102020204" pitchFamily="34" charset="0"/>
              </a:rPr>
              <a:t>Top reasons Fish Eaters are not likely to purchase Surimi Seafood in the next three months</a:t>
            </a:r>
          </a:p>
        </p:txBody>
      </p:sp>
      <p:cxnSp>
        <p:nvCxnSpPr>
          <p:cNvPr id="28" name="Straight Connector 27">
            <a:extLst>
              <a:ext uri="{FF2B5EF4-FFF2-40B4-BE49-F238E27FC236}">
                <a16:creationId xmlns:a16="http://schemas.microsoft.com/office/drawing/2014/main" id="{F63767D2-AC68-DD19-61A7-FC8038110A94}"/>
              </a:ext>
            </a:extLst>
          </p:cNvPr>
          <p:cNvCxnSpPr>
            <a:cxnSpLocks/>
          </p:cNvCxnSpPr>
          <p:nvPr/>
        </p:nvCxnSpPr>
        <p:spPr>
          <a:xfrm>
            <a:off x="6055774" y="2717920"/>
            <a:ext cx="0" cy="3083440"/>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52FA17B-B417-6793-3A3F-9104D32606A9}"/>
              </a:ext>
            </a:extLst>
          </p:cNvPr>
          <p:cNvSpPr txBox="1"/>
          <p:nvPr/>
        </p:nvSpPr>
        <p:spPr>
          <a:xfrm>
            <a:off x="1989985" y="2375726"/>
            <a:ext cx="8046929" cy="2769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i="1" kern="0">
                <a:solidFill>
                  <a:schemeClr val="tx1"/>
                </a:solidFill>
              </a:rPr>
              <a:t>(Among those aware of surimi seafood/imitation crab AND not likely to eat in in the next three months)</a:t>
            </a:r>
            <a:endParaRPr kumimoji="0" lang="en-US" sz="1200" b="0" i="1" u="none" strike="noStrike" kern="0" cap="none" spc="0" normalizeH="0" baseline="0" noProof="0">
              <a:ln>
                <a:noFill/>
              </a:ln>
              <a:solidFill>
                <a:schemeClr val="tx1"/>
              </a:solidFill>
              <a:effectLst/>
              <a:uLnTx/>
              <a:uFillTx/>
              <a:latin typeface="Arial Black" panose="020B0A04020102020204" pitchFamily="34" charset="0"/>
            </a:endParaRPr>
          </a:p>
        </p:txBody>
      </p:sp>
    </p:spTree>
    <p:extLst>
      <p:ext uri="{BB962C8B-B14F-4D97-AF65-F5344CB8AC3E}">
        <p14:creationId xmlns:p14="http://schemas.microsoft.com/office/powerpoint/2010/main" val="1293957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AFFB-3577-408A-958C-EA366B78361B}"/>
              </a:ext>
            </a:extLst>
          </p:cNvPr>
          <p:cNvSpPr>
            <a:spLocks noGrp="1"/>
          </p:cNvSpPr>
          <p:nvPr>
            <p:ph type="title"/>
          </p:nvPr>
        </p:nvSpPr>
        <p:spPr>
          <a:xfrm>
            <a:off x="0" y="1016667"/>
            <a:ext cx="5276850" cy="4114800"/>
          </a:xfrm>
        </p:spPr>
        <p:txBody>
          <a:bodyPr>
            <a:normAutofit/>
          </a:bodyPr>
          <a:lstStyle/>
          <a:p>
            <a:pPr algn="ctr"/>
            <a:r>
              <a:rPr lang="en-US" sz="4400" b="1"/>
              <a:t>What this means for the Wild Alaska Pollock industry</a:t>
            </a:r>
          </a:p>
        </p:txBody>
      </p:sp>
      <p:sp>
        <p:nvSpPr>
          <p:cNvPr id="7" name="TextBox 6">
            <a:extLst>
              <a:ext uri="{FF2B5EF4-FFF2-40B4-BE49-F238E27FC236}">
                <a16:creationId xmlns:a16="http://schemas.microsoft.com/office/drawing/2014/main" id="{9DCDAAA2-CF09-4E68-BB6D-05281F5A8385}"/>
              </a:ext>
            </a:extLst>
          </p:cNvPr>
          <p:cNvSpPr txBox="1"/>
          <p:nvPr/>
        </p:nvSpPr>
        <p:spPr>
          <a:xfrm>
            <a:off x="6393067" y="883209"/>
            <a:ext cx="484632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44546A"/>
                </a:solidFill>
                <a:latin typeface="Arial"/>
              </a:rPr>
              <a:t>Continue to educate consumers on surimi seafood, embracing the name as it drives stronger perceptions. </a:t>
            </a:r>
            <a:endParaRPr kumimoji="0" lang="en-US" sz="1600" b="0" i="0" u="none" strike="noStrike" kern="1200" cap="none" spc="0" normalizeH="0" baseline="0" noProof="0">
              <a:ln>
                <a:noFill/>
              </a:ln>
              <a:solidFill>
                <a:srgbClr val="44546A"/>
              </a:solidFill>
              <a:effectLst/>
              <a:uLnTx/>
              <a:uFillTx/>
              <a:latin typeface="Arial"/>
              <a:ea typeface="+mn-ea"/>
              <a:cs typeface="+mn-cs"/>
            </a:endParaRPr>
          </a:p>
        </p:txBody>
      </p:sp>
      <p:sp>
        <p:nvSpPr>
          <p:cNvPr id="9" name="TextBox 8">
            <a:extLst>
              <a:ext uri="{FF2B5EF4-FFF2-40B4-BE49-F238E27FC236}">
                <a16:creationId xmlns:a16="http://schemas.microsoft.com/office/drawing/2014/main" id="{2AC70B06-4795-413D-9C5E-41920D66FC7D}"/>
              </a:ext>
            </a:extLst>
          </p:cNvPr>
          <p:cNvSpPr txBox="1"/>
          <p:nvPr/>
        </p:nvSpPr>
        <p:spPr>
          <a:xfrm>
            <a:off x="6362703" y="2966586"/>
            <a:ext cx="484632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546A"/>
                </a:solidFill>
                <a:effectLst/>
                <a:uLnTx/>
                <a:uFillTx/>
                <a:latin typeface="Arial"/>
                <a:ea typeface="+mn-ea"/>
                <a:cs typeface="+mn-cs"/>
              </a:rPr>
              <a:t>Emphasize the product being made with real seafood/fish, especially Wild Alaska Pollock, to encourage usage. </a:t>
            </a:r>
          </a:p>
        </p:txBody>
      </p:sp>
      <p:sp>
        <p:nvSpPr>
          <p:cNvPr id="10" name="TextBox 9">
            <a:extLst>
              <a:ext uri="{FF2B5EF4-FFF2-40B4-BE49-F238E27FC236}">
                <a16:creationId xmlns:a16="http://schemas.microsoft.com/office/drawing/2014/main" id="{1C9E4DC2-305B-4898-9AC6-C240C5F77549}"/>
              </a:ext>
            </a:extLst>
          </p:cNvPr>
          <p:cNvSpPr txBox="1"/>
          <p:nvPr/>
        </p:nvSpPr>
        <p:spPr>
          <a:xfrm>
            <a:off x="5241487" y="965426"/>
            <a:ext cx="11515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2BDD2"/>
                </a:solidFill>
                <a:effectLst/>
                <a:uLnTx/>
                <a:uFillTx/>
                <a:latin typeface="Arial"/>
                <a:ea typeface="+mn-ea"/>
                <a:cs typeface="+mn-cs"/>
              </a:rPr>
              <a:t>#1</a:t>
            </a:r>
          </a:p>
        </p:txBody>
      </p:sp>
      <p:sp>
        <p:nvSpPr>
          <p:cNvPr id="11" name="TextBox 10">
            <a:extLst>
              <a:ext uri="{FF2B5EF4-FFF2-40B4-BE49-F238E27FC236}">
                <a16:creationId xmlns:a16="http://schemas.microsoft.com/office/drawing/2014/main" id="{3C75387F-08C2-4D36-8634-7B334D4EE221}"/>
              </a:ext>
            </a:extLst>
          </p:cNvPr>
          <p:cNvSpPr txBox="1"/>
          <p:nvPr/>
        </p:nvSpPr>
        <p:spPr>
          <a:xfrm>
            <a:off x="5241486" y="1987142"/>
            <a:ext cx="11515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2BDD2"/>
                </a:solidFill>
                <a:effectLst/>
                <a:uLnTx/>
                <a:uFillTx/>
                <a:latin typeface="Arial"/>
                <a:ea typeface="+mn-ea"/>
                <a:cs typeface="+mn-cs"/>
              </a:rPr>
              <a:t>#2</a:t>
            </a:r>
          </a:p>
        </p:txBody>
      </p:sp>
      <p:sp>
        <p:nvSpPr>
          <p:cNvPr id="12" name="TextBox 11">
            <a:extLst>
              <a:ext uri="{FF2B5EF4-FFF2-40B4-BE49-F238E27FC236}">
                <a16:creationId xmlns:a16="http://schemas.microsoft.com/office/drawing/2014/main" id="{4576EAFE-1A33-4EC7-AA37-0B677C44DE93}"/>
              </a:ext>
            </a:extLst>
          </p:cNvPr>
          <p:cNvSpPr txBox="1"/>
          <p:nvPr/>
        </p:nvSpPr>
        <p:spPr>
          <a:xfrm>
            <a:off x="5241486" y="2920531"/>
            <a:ext cx="11515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2BDD2"/>
                </a:solidFill>
                <a:effectLst/>
                <a:uLnTx/>
                <a:uFillTx/>
                <a:latin typeface="Arial"/>
                <a:ea typeface="+mn-ea"/>
                <a:cs typeface="+mn-cs"/>
              </a:rPr>
              <a:t>#3</a:t>
            </a:r>
          </a:p>
        </p:txBody>
      </p:sp>
      <p:sp>
        <p:nvSpPr>
          <p:cNvPr id="6" name="TextBox 5">
            <a:extLst>
              <a:ext uri="{FF2B5EF4-FFF2-40B4-BE49-F238E27FC236}">
                <a16:creationId xmlns:a16="http://schemas.microsoft.com/office/drawing/2014/main" id="{E16E7C9D-154F-8E15-8840-A6C33A72833C}"/>
              </a:ext>
            </a:extLst>
          </p:cNvPr>
          <p:cNvSpPr txBox="1"/>
          <p:nvPr/>
        </p:nvSpPr>
        <p:spPr>
          <a:xfrm>
            <a:off x="6393070" y="2002136"/>
            <a:ext cx="484632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546A"/>
                </a:solidFill>
                <a:effectLst/>
                <a:uLnTx/>
                <a:uFillTx/>
                <a:latin typeface="Arial"/>
                <a:ea typeface="+mn-ea"/>
                <a:cs typeface="+mn-cs"/>
              </a:rPr>
              <a:t>Highlight the ease in use of surimi seafood to appeal to Millennial fish eaters. </a:t>
            </a:r>
          </a:p>
        </p:txBody>
      </p:sp>
      <p:sp>
        <p:nvSpPr>
          <p:cNvPr id="5" name="TextBox 4">
            <a:extLst>
              <a:ext uri="{FF2B5EF4-FFF2-40B4-BE49-F238E27FC236}">
                <a16:creationId xmlns:a16="http://schemas.microsoft.com/office/drawing/2014/main" id="{715DC87E-EA37-D2E3-41D2-4CC74B41762F}"/>
              </a:ext>
            </a:extLst>
          </p:cNvPr>
          <p:cNvSpPr txBox="1"/>
          <p:nvPr/>
        </p:nvSpPr>
        <p:spPr>
          <a:xfrm>
            <a:off x="5211114" y="4007921"/>
            <a:ext cx="11515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2BDD2"/>
                </a:solidFill>
                <a:effectLst/>
                <a:uLnTx/>
                <a:uFillTx/>
                <a:latin typeface="Arial"/>
                <a:ea typeface="+mn-ea"/>
                <a:cs typeface="+mn-cs"/>
              </a:rPr>
              <a:t>#4</a:t>
            </a:r>
          </a:p>
        </p:txBody>
      </p:sp>
      <p:sp>
        <p:nvSpPr>
          <p:cNvPr id="8" name="TextBox 7">
            <a:extLst>
              <a:ext uri="{FF2B5EF4-FFF2-40B4-BE49-F238E27FC236}">
                <a16:creationId xmlns:a16="http://schemas.microsoft.com/office/drawing/2014/main" id="{9953A9DD-38F1-9E73-FDCC-EB0B9B7F1741}"/>
              </a:ext>
            </a:extLst>
          </p:cNvPr>
          <p:cNvSpPr txBox="1"/>
          <p:nvPr/>
        </p:nvSpPr>
        <p:spPr>
          <a:xfrm>
            <a:off x="6362703" y="3915587"/>
            <a:ext cx="484632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546A"/>
                </a:solidFill>
                <a:effectLst/>
                <a:uLnTx/>
                <a:uFillTx/>
                <a:latin typeface="Arial"/>
                <a:ea typeface="+mn-ea"/>
                <a:cs typeface="+mn-cs"/>
              </a:rPr>
              <a:t>Appeal to price conscious fish eaters by highlighting the value of surimi seafood as a cost-effective alternative.</a:t>
            </a:r>
          </a:p>
        </p:txBody>
      </p:sp>
      <p:sp>
        <p:nvSpPr>
          <p:cNvPr id="3" name="TextBox 2">
            <a:extLst>
              <a:ext uri="{FF2B5EF4-FFF2-40B4-BE49-F238E27FC236}">
                <a16:creationId xmlns:a16="http://schemas.microsoft.com/office/drawing/2014/main" id="{52ECF963-27FB-09C0-6A24-256C375DD63F}"/>
              </a:ext>
            </a:extLst>
          </p:cNvPr>
          <p:cNvSpPr txBox="1"/>
          <p:nvPr/>
        </p:nvSpPr>
        <p:spPr>
          <a:xfrm>
            <a:off x="5241478" y="4950753"/>
            <a:ext cx="11515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2BDD2"/>
                </a:solidFill>
                <a:effectLst/>
                <a:uLnTx/>
                <a:uFillTx/>
                <a:latin typeface="Arial"/>
                <a:ea typeface="+mn-ea"/>
                <a:cs typeface="+mn-cs"/>
              </a:rPr>
              <a:t>#5</a:t>
            </a:r>
          </a:p>
        </p:txBody>
      </p:sp>
      <p:sp>
        <p:nvSpPr>
          <p:cNvPr id="4" name="TextBox 3">
            <a:extLst>
              <a:ext uri="{FF2B5EF4-FFF2-40B4-BE49-F238E27FC236}">
                <a16:creationId xmlns:a16="http://schemas.microsoft.com/office/drawing/2014/main" id="{353706B0-081C-476C-E649-5F8141E989E2}"/>
              </a:ext>
            </a:extLst>
          </p:cNvPr>
          <p:cNvSpPr txBox="1"/>
          <p:nvPr/>
        </p:nvSpPr>
        <p:spPr>
          <a:xfrm>
            <a:off x="6362703" y="4909052"/>
            <a:ext cx="484632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546A"/>
                </a:solidFill>
                <a:effectLst/>
                <a:uLnTx/>
                <a:uFillTx/>
                <a:latin typeface="Arial"/>
                <a:ea typeface="+mn-ea"/>
                <a:cs typeface="+mn-cs"/>
              </a:rPr>
              <a:t>Utilize deliberate, surround sound storytelling to get these messages across and drive fish eaters down the purchase funnel.</a:t>
            </a:r>
          </a:p>
        </p:txBody>
      </p:sp>
    </p:spTree>
    <p:extLst>
      <p:ext uri="{BB962C8B-B14F-4D97-AF65-F5344CB8AC3E}">
        <p14:creationId xmlns:p14="http://schemas.microsoft.com/office/powerpoint/2010/main" val="1490293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894E65-E828-F556-271D-0A1163A9E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501"/>
            <a:ext cx="12283807" cy="7030211"/>
          </a:xfrm>
          <a:prstGeom prst="rect">
            <a:avLst/>
          </a:prstGeom>
        </p:spPr>
      </p:pic>
      <p:pic>
        <p:nvPicPr>
          <p:cNvPr id="4" name="Sequence 01_1">
            <a:hlinkClick r:id="" action="ppaction://media"/>
            <a:extLst>
              <a:ext uri="{FF2B5EF4-FFF2-40B4-BE49-F238E27FC236}">
                <a16:creationId xmlns:a16="http://schemas.microsoft.com/office/drawing/2014/main" id="{00FA1618-25A0-B68F-3B92-A4F37A7BBE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976" y="12954"/>
            <a:ext cx="1686757" cy="1686757"/>
          </a:xfrm>
          <a:prstGeom prst="rect">
            <a:avLst/>
          </a:prstGeom>
        </p:spPr>
      </p:pic>
      <p:sp>
        <p:nvSpPr>
          <p:cNvPr id="5" name="Rectangle 4">
            <a:extLst>
              <a:ext uri="{FF2B5EF4-FFF2-40B4-BE49-F238E27FC236}">
                <a16:creationId xmlns:a16="http://schemas.microsoft.com/office/drawing/2014/main" id="{675367EE-87EE-B079-4931-CF5BB0BCA8C1}"/>
              </a:ext>
            </a:extLst>
          </p:cNvPr>
          <p:cNvSpPr/>
          <p:nvPr/>
        </p:nvSpPr>
        <p:spPr>
          <a:xfrm>
            <a:off x="0" y="-12954"/>
            <a:ext cx="12192000" cy="6858000"/>
          </a:xfrm>
          <a:prstGeom prst="rect">
            <a:avLst/>
          </a:prstGeom>
          <a:gradFill>
            <a:gsLst>
              <a:gs pos="0">
                <a:schemeClr val="tx1">
                  <a:alpha val="28000"/>
                </a:schemeClr>
              </a:gs>
              <a:gs pos="100000">
                <a:schemeClr val="tx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C01BD7-CA0E-EF11-51B0-A304F2E7E16D}"/>
              </a:ext>
            </a:extLst>
          </p:cNvPr>
          <p:cNvSpPr txBox="1"/>
          <p:nvPr/>
        </p:nvSpPr>
        <p:spPr>
          <a:xfrm>
            <a:off x="328613" y="2939534"/>
            <a:ext cx="7853362" cy="769441"/>
          </a:xfrm>
          <a:prstGeom prst="rect">
            <a:avLst/>
          </a:prstGeom>
          <a:noFill/>
        </p:spPr>
        <p:txBody>
          <a:bodyPr wrap="square">
            <a:spAutoFit/>
          </a:bodyPr>
          <a:lstStyle/>
          <a:p>
            <a:r>
              <a:rPr lang="en-US" sz="4400">
                <a:solidFill>
                  <a:schemeClr val="bg1"/>
                </a:solidFill>
                <a:latin typeface="+mj-lt"/>
              </a:rPr>
              <a:t>Data Deep Dive</a:t>
            </a:r>
          </a:p>
        </p:txBody>
      </p:sp>
    </p:spTree>
    <p:extLst>
      <p:ext uri="{BB962C8B-B14F-4D97-AF65-F5344CB8AC3E}">
        <p14:creationId xmlns:p14="http://schemas.microsoft.com/office/powerpoint/2010/main" val="3598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894E65-E828-F556-271D-0A1163A9E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501"/>
            <a:ext cx="12283807" cy="7030211"/>
          </a:xfrm>
          <a:prstGeom prst="rect">
            <a:avLst/>
          </a:prstGeom>
        </p:spPr>
      </p:pic>
      <p:pic>
        <p:nvPicPr>
          <p:cNvPr id="4" name="Sequence 01_1">
            <a:hlinkClick r:id="" action="ppaction://media"/>
            <a:extLst>
              <a:ext uri="{FF2B5EF4-FFF2-40B4-BE49-F238E27FC236}">
                <a16:creationId xmlns:a16="http://schemas.microsoft.com/office/drawing/2014/main" id="{00FA1618-25A0-B68F-3B92-A4F37A7BBE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976" y="12954"/>
            <a:ext cx="1686757" cy="1686757"/>
          </a:xfrm>
          <a:prstGeom prst="rect">
            <a:avLst/>
          </a:prstGeom>
        </p:spPr>
      </p:pic>
      <p:sp>
        <p:nvSpPr>
          <p:cNvPr id="5" name="Rectangle 4">
            <a:extLst>
              <a:ext uri="{FF2B5EF4-FFF2-40B4-BE49-F238E27FC236}">
                <a16:creationId xmlns:a16="http://schemas.microsoft.com/office/drawing/2014/main" id="{675367EE-87EE-B079-4931-CF5BB0BCA8C1}"/>
              </a:ext>
            </a:extLst>
          </p:cNvPr>
          <p:cNvSpPr/>
          <p:nvPr/>
        </p:nvSpPr>
        <p:spPr>
          <a:xfrm>
            <a:off x="0" y="-12954"/>
            <a:ext cx="12192000" cy="6858000"/>
          </a:xfrm>
          <a:prstGeom prst="rect">
            <a:avLst/>
          </a:prstGeom>
          <a:gradFill>
            <a:gsLst>
              <a:gs pos="0">
                <a:schemeClr val="tx1">
                  <a:alpha val="28000"/>
                </a:schemeClr>
              </a:gs>
              <a:gs pos="100000">
                <a:schemeClr val="tx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C01BD7-CA0E-EF11-51B0-A304F2E7E16D}"/>
              </a:ext>
            </a:extLst>
          </p:cNvPr>
          <p:cNvSpPr txBox="1"/>
          <p:nvPr/>
        </p:nvSpPr>
        <p:spPr>
          <a:xfrm>
            <a:off x="328613" y="2939534"/>
            <a:ext cx="7853362" cy="1446550"/>
          </a:xfrm>
          <a:prstGeom prst="rect">
            <a:avLst/>
          </a:prstGeom>
          <a:noFill/>
        </p:spPr>
        <p:txBody>
          <a:bodyPr wrap="square">
            <a:spAutoFit/>
          </a:bodyPr>
          <a:lstStyle/>
          <a:p>
            <a:r>
              <a:rPr lang="en-US" sz="4400">
                <a:solidFill>
                  <a:schemeClr val="bg1"/>
                </a:solidFill>
                <a:latin typeface="+mj-lt"/>
              </a:rPr>
              <a:t>Tracking and Assessing performance over time</a:t>
            </a:r>
          </a:p>
        </p:txBody>
      </p:sp>
    </p:spTree>
    <p:extLst>
      <p:ext uri="{BB962C8B-B14F-4D97-AF65-F5344CB8AC3E}">
        <p14:creationId xmlns:p14="http://schemas.microsoft.com/office/powerpoint/2010/main" val="208961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30201" y="899886"/>
            <a:ext cx="11366499" cy="1325563"/>
          </a:xfrm>
        </p:spPr>
        <p:txBody>
          <a:bodyPr>
            <a:normAutofit/>
          </a:bodyPr>
          <a:lstStyle/>
          <a:p>
            <a:r>
              <a:rPr lang="en-US" sz="2900"/>
              <a:t>Total familiarity among the general population is highest since tracking began  </a:t>
            </a:r>
          </a:p>
        </p:txBody>
      </p:sp>
      <p:graphicFrame>
        <p:nvGraphicFramePr>
          <p:cNvPr id="4" name="Chart 3">
            <a:extLst>
              <a:ext uri="{FF2B5EF4-FFF2-40B4-BE49-F238E27FC236}">
                <a16:creationId xmlns:a16="http://schemas.microsoft.com/office/drawing/2014/main" id="{C94EB559-33CF-46E4-9E01-4DB00C81B436}"/>
              </a:ext>
            </a:extLst>
          </p:cNvPr>
          <p:cNvGraphicFramePr/>
          <p:nvPr>
            <p:extLst>
              <p:ext uri="{D42A27DB-BD31-4B8C-83A1-F6EECF244321}">
                <p14:modId xmlns:p14="http://schemas.microsoft.com/office/powerpoint/2010/main" val="2205956175"/>
              </p:ext>
            </p:extLst>
          </p:nvPr>
        </p:nvGraphicFramePr>
        <p:xfrm>
          <a:off x="440513" y="2673969"/>
          <a:ext cx="5655487" cy="3206041"/>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92989449-956E-4D39-8822-41894230823E}"/>
              </a:ext>
            </a:extLst>
          </p:cNvPr>
          <p:cNvSpPr/>
          <p:nvPr/>
        </p:nvSpPr>
        <p:spPr>
          <a:xfrm>
            <a:off x="0" y="6027003"/>
            <a:ext cx="8867775" cy="707886"/>
          </a:xfrm>
          <a:prstGeom prst="rect">
            <a:avLst/>
          </a:prstGeom>
        </p:spPr>
        <p:txBody>
          <a:bodyPr wrap="square" lIns="91440" tIns="45720" rIns="91440" bIns="45720" anchor="t">
            <a:spAutoFit/>
          </a:bodyPr>
          <a:lstStyle/>
          <a:p>
            <a:pPr>
              <a:defRPr/>
            </a:pPr>
            <a:r>
              <a:rPr lang="en-US" sz="800">
                <a:solidFill>
                  <a:srgbClr val="AEABAB"/>
                </a:solidFill>
                <a:latin typeface="Arial"/>
                <a:cs typeface="Arial"/>
              </a:rPr>
              <a:t>Arrows indicate a statistically significant change compared to 2023. Green indicates an increase, red indicates a decrease, and no arrow indicates no change.</a:t>
            </a:r>
            <a:endParaRPr kumimoji="0" lang="en-US" sz="800" b="0" i="0" u="none" strike="noStrike" kern="1200" cap="none" spc="0" normalizeH="0" baseline="0" noProof="0">
              <a:ln>
                <a:noFill/>
              </a:ln>
              <a:solidFill>
                <a:srgbClr val="AEABAB"/>
              </a:solidFill>
              <a:effectLst/>
              <a:uLnTx/>
              <a:uFillTx/>
              <a:latin typeface="Arial"/>
              <a:cs typeface="Arial"/>
            </a:endParaRPr>
          </a:p>
          <a:p>
            <a:pPr>
              <a:defRPr/>
            </a:pPr>
            <a:r>
              <a:rPr kumimoji="0" lang="en-US" sz="800" b="0" i="0" u="none" strike="noStrike" kern="1200" cap="none" spc="0" normalizeH="0" baseline="0" noProof="0">
                <a:ln>
                  <a:noFill/>
                </a:ln>
                <a:solidFill>
                  <a:srgbClr val="AEABAB"/>
                </a:solidFill>
                <a:effectLst/>
                <a:uLnTx/>
                <a:uFillTx/>
                <a:latin typeface="Arial"/>
                <a:cs typeface="Arial"/>
              </a:rPr>
              <a:t>Q1.</a:t>
            </a:r>
            <a:r>
              <a:rPr lang="en-US" sz="800">
                <a:solidFill>
                  <a:srgbClr val="AEABAB"/>
                </a:solidFill>
                <a:latin typeface="Arial"/>
                <a:cs typeface="Arial"/>
              </a:rPr>
              <a:t> How much would you say you know about the following fish? Base: Total 2024 (n=1032); 2023 (n=1032); 2022 (n=1023); 2021 (n=1066); 2020 (n=1244); 2019 (n=1026) and Fish Eaters 2024 (n=704); 2023 (n=598); 2022 (n=640); 2021 (n=669); 2020 (n=764); 2019 (n=850) and Millennials 2024 (n=319); 2023 (n=340)</a:t>
            </a:r>
          </a:p>
          <a:p>
            <a:pPr>
              <a:defRPr/>
            </a:pPr>
            <a:r>
              <a:rPr lang="en-US" sz="800">
                <a:solidFill>
                  <a:srgbClr val="AEABAB"/>
                </a:solidFill>
                <a:latin typeface="Arial"/>
                <a:cs typeface="Arial"/>
              </a:rPr>
              <a:t>N6. Based on everything you know about Wild Alaska Pollock, what is your overall opinion of it? Base: Those aware of Wild Alaska Pollock 2024 (n=573); 2023 (n=559); </a:t>
            </a:r>
            <a:r>
              <a:rPr lang="pt-BR" sz="800">
                <a:solidFill>
                  <a:srgbClr val="AEABAB"/>
                </a:solidFill>
                <a:latin typeface="Arial"/>
                <a:cs typeface="Arial"/>
              </a:rPr>
              <a:t>2022 (n=573); 2021 (n=576); 2020 (n=610) and Fish Eaters </a:t>
            </a:r>
            <a:r>
              <a:rPr lang="en-US" sz="800">
                <a:solidFill>
                  <a:srgbClr val="AEABAB"/>
                </a:solidFill>
                <a:latin typeface="Arial"/>
                <a:cs typeface="Arial"/>
              </a:rPr>
              <a:t>aware of Wild Alaska Pollock 2024 (n=439); 2023 (n=394); </a:t>
            </a:r>
            <a:r>
              <a:rPr lang="pt-BR" sz="800">
                <a:solidFill>
                  <a:srgbClr val="AEABAB"/>
                </a:solidFill>
                <a:latin typeface="Arial"/>
                <a:cs typeface="Arial"/>
              </a:rPr>
              <a:t>2022 (n=419); 2021 (n=415); 2020 (n=449)</a:t>
            </a:r>
            <a:endParaRPr lang="en-US" sz="800">
              <a:solidFill>
                <a:srgbClr val="AEABAB"/>
              </a:solidFill>
              <a:latin typeface="Arial"/>
              <a:cs typeface="Arial"/>
            </a:endParaRPr>
          </a:p>
        </p:txBody>
      </p:sp>
      <p:graphicFrame>
        <p:nvGraphicFramePr>
          <p:cNvPr id="3" name="Chart 2">
            <a:extLst>
              <a:ext uri="{FF2B5EF4-FFF2-40B4-BE49-F238E27FC236}">
                <a16:creationId xmlns:a16="http://schemas.microsoft.com/office/drawing/2014/main" id="{07DEB73B-7E00-6BFC-4FC5-6EF362DC7851}"/>
              </a:ext>
            </a:extLst>
          </p:cNvPr>
          <p:cNvGraphicFramePr/>
          <p:nvPr>
            <p:extLst>
              <p:ext uri="{D42A27DB-BD31-4B8C-83A1-F6EECF244321}">
                <p14:modId xmlns:p14="http://schemas.microsoft.com/office/powerpoint/2010/main" val="3747867854"/>
              </p:ext>
            </p:extLst>
          </p:nvPr>
        </p:nvGraphicFramePr>
        <p:xfrm>
          <a:off x="5855470" y="2673968"/>
          <a:ext cx="5655487" cy="3206042"/>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307D0BC6-CCA1-2B21-8BA0-B78CBDC20A5C}"/>
              </a:ext>
            </a:extLst>
          </p:cNvPr>
          <p:cNvSpPr txBox="1"/>
          <p:nvPr/>
        </p:nvSpPr>
        <p:spPr>
          <a:xfrm>
            <a:off x="3135130" y="2272605"/>
            <a:ext cx="5440680" cy="307777"/>
          </a:xfrm>
          <a:prstGeom prst="rect">
            <a:avLst/>
          </a:prstGeom>
          <a:noFill/>
        </p:spPr>
        <p:txBody>
          <a:bodyPr wrap="square" rtlCol="0">
            <a:spAutoFit/>
          </a:bodyPr>
          <a:lstStyle/>
          <a:p>
            <a:pPr algn="ctr"/>
            <a:r>
              <a:rPr lang="en-US" sz="1400" b="1" u="sng"/>
              <a:t>Wild Alaska Pollock YOY KPIs</a:t>
            </a:r>
          </a:p>
        </p:txBody>
      </p:sp>
      <p:sp>
        <p:nvSpPr>
          <p:cNvPr id="9" name="Speech Bubble: Rectangle with Corners Rounded 8">
            <a:extLst>
              <a:ext uri="{FF2B5EF4-FFF2-40B4-BE49-F238E27FC236}">
                <a16:creationId xmlns:a16="http://schemas.microsoft.com/office/drawing/2014/main" id="{CFE08359-3F2B-0979-23A6-BC7CC225131B}"/>
              </a:ext>
            </a:extLst>
          </p:cNvPr>
          <p:cNvSpPr/>
          <p:nvPr/>
        </p:nvSpPr>
        <p:spPr>
          <a:xfrm>
            <a:off x="522172" y="2228623"/>
            <a:ext cx="1837623" cy="886877"/>
          </a:xfrm>
          <a:prstGeom prst="wedgeRoundRectCallout">
            <a:avLst>
              <a:gd name="adj1" fmla="val 68104"/>
              <a:gd name="adj2" fmla="val 7052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Total familiarity of Wild Alaska Pollock is up 10 ppts (66% vs 56%) among Millennials.</a:t>
            </a:r>
          </a:p>
        </p:txBody>
      </p:sp>
    </p:spTree>
    <p:extLst>
      <p:ext uri="{BB962C8B-B14F-4D97-AF65-F5344CB8AC3E}">
        <p14:creationId xmlns:p14="http://schemas.microsoft.com/office/powerpoint/2010/main" val="2452945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2="http://schemas.microsoft.com/office/drawing/2015/10/21/chartex" Requires="cx2">
          <p:graphicFrame>
            <p:nvGraphicFramePr>
              <p:cNvPr id="50" name="Chart 49">
                <a:extLst>
                  <a:ext uri="{FF2B5EF4-FFF2-40B4-BE49-F238E27FC236}">
                    <a16:creationId xmlns:a16="http://schemas.microsoft.com/office/drawing/2014/main" id="{A0D1C4ED-3ADB-48FF-8A41-1DAF0D0A616A}"/>
                  </a:ext>
                </a:extLst>
              </p:cNvPr>
              <p:cNvGraphicFramePr/>
              <p:nvPr>
                <p:extLst>
                  <p:ext uri="{D42A27DB-BD31-4B8C-83A1-F6EECF244321}">
                    <p14:modId xmlns:p14="http://schemas.microsoft.com/office/powerpoint/2010/main" val="979646804"/>
                  </p:ext>
                </p:extLst>
              </p:nvPr>
            </p:nvGraphicFramePr>
            <p:xfrm>
              <a:off x="2490318" y="2373861"/>
              <a:ext cx="1783546" cy="4530414"/>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50" name="Chart 49">
                <a:extLst>
                  <a:ext uri="{FF2B5EF4-FFF2-40B4-BE49-F238E27FC236}">
                    <a16:creationId xmlns:a16="http://schemas.microsoft.com/office/drawing/2014/main" id="{A0D1C4ED-3ADB-48FF-8A41-1DAF0D0A616A}"/>
                  </a:ext>
                </a:extLst>
              </p:cNvPr>
              <p:cNvPicPr>
                <a:picLocks noGrp="1" noRot="1" noChangeAspect="1" noMove="1" noResize="1" noEditPoints="1" noAdjustHandles="1" noChangeArrowheads="1" noChangeShapeType="1"/>
              </p:cNvPicPr>
              <p:nvPr/>
            </p:nvPicPr>
            <p:blipFill>
              <a:blip r:embed="rId4"/>
              <a:stretch>
                <a:fillRect/>
              </a:stretch>
            </p:blipFill>
            <p:spPr>
              <a:xfrm>
                <a:off x="2490318" y="2373861"/>
                <a:ext cx="1783546" cy="4530414"/>
              </a:xfrm>
              <a:prstGeom prst="rect">
                <a:avLst/>
              </a:prstGeom>
            </p:spPr>
          </p:pic>
        </mc:Fallback>
      </mc:AlternateContent>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224861" y="865003"/>
            <a:ext cx="11602432" cy="962953"/>
          </a:xfrm>
        </p:spPr>
        <p:txBody>
          <a:bodyPr>
            <a:normAutofit fontScale="90000"/>
          </a:bodyPr>
          <a:lstStyle/>
          <a:p>
            <a:r>
              <a:rPr lang="en-US"/>
              <a:t>Wild Alaska Pollock continues to outpace Haddock on familiarity, positive opinion and intent to eat</a:t>
            </a:r>
          </a:p>
        </p:txBody>
      </p:sp>
      <p:graphicFrame>
        <p:nvGraphicFramePr>
          <p:cNvPr id="7" name="Table 9">
            <a:extLst>
              <a:ext uri="{FF2B5EF4-FFF2-40B4-BE49-F238E27FC236}">
                <a16:creationId xmlns:a16="http://schemas.microsoft.com/office/drawing/2014/main" id="{2288B9C9-2502-4A3E-A11D-B81329D71690}"/>
              </a:ext>
            </a:extLst>
          </p:cNvPr>
          <p:cNvGraphicFramePr>
            <a:graphicFrameLocks/>
          </p:cNvGraphicFramePr>
          <p:nvPr>
            <p:extLst>
              <p:ext uri="{D42A27DB-BD31-4B8C-83A1-F6EECF244321}">
                <p14:modId xmlns:p14="http://schemas.microsoft.com/office/powerpoint/2010/main" val="2721714533"/>
              </p:ext>
            </p:extLst>
          </p:nvPr>
        </p:nvGraphicFramePr>
        <p:xfrm>
          <a:off x="-105342" y="2432640"/>
          <a:ext cx="2204347" cy="3456456"/>
        </p:xfrm>
        <a:graphic>
          <a:graphicData uri="http://schemas.openxmlformats.org/drawingml/2006/table">
            <a:tbl>
              <a:tblPr firstRow="1" bandRow="1">
                <a:tableStyleId>{2D5ABB26-0587-4C30-8999-92F81FD0307C}</a:tableStyleId>
              </a:tblPr>
              <a:tblGrid>
                <a:gridCol w="2204347">
                  <a:extLst>
                    <a:ext uri="{9D8B030D-6E8A-4147-A177-3AD203B41FA5}">
                      <a16:colId xmlns:a16="http://schemas.microsoft.com/office/drawing/2014/main" val="4076447405"/>
                    </a:ext>
                  </a:extLst>
                </a:gridCol>
              </a:tblGrid>
              <a:tr h="864114">
                <a:tc>
                  <a:txBody>
                    <a:bodyPr/>
                    <a:lstStyle/>
                    <a:p>
                      <a:pPr algn="r" rtl="0" fontAlgn="ctr"/>
                      <a:r>
                        <a:rPr lang="en-GB" sz="1200" b="1" u="none" strike="noStrike">
                          <a:solidFill>
                            <a:schemeClr val="tx1"/>
                          </a:solidFill>
                          <a:effectLst/>
                          <a:latin typeface="Arial"/>
                          <a:cs typeface="Arial"/>
                        </a:rPr>
                        <a:t>Total familiarity</a:t>
                      </a:r>
                    </a:p>
                    <a:p>
                      <a:pPr marL="0" marR="0" lvl="0" indent="0" algn="r" defTabSz="914400" rtl="0" eaLnBrk="1" fontAlgn="ctr" latinLnBrk="0" hangingPunct="1">
                        <a:lnSpc>
                          <a:spcPct val="100000"/>
                        </a:lnSpc>
                        <a:spcBef>
                          <a:spcPts val="0"/>
                        </a:spcBef>
                        <a:spcAft>
                          <a:spcPts val="0"/>
                        </a:spcAft>
                        <a:buClrTx/>
                        <a:buSzTx/>
                        <a:buFontTx/>
                        <a:buNone/>
                        <a:tabLst/>
                        <a:defRPr/>
                      </a:pPr>
                      <a:r>
                        <a:rPr lang="en-GB" sz="1050" b="1" i="1" u="none" strike="noStrike">
                          <a:solidFill>
                            <a:schemeClr val="tx1"/>
                          </a:solidFill>
                          <a:effectLst/>
                          <a:latin typeface="Arial"/>
                          <a:cs typeface="Arial"/>
                        </a:rPr>
                        <a:t>(know a lot / some / a little)</a:t>
                      </a:r>
                    </a:p>
                  </a:txBody>
                  <a:tcPr marL="17338" marR="17338" marT="9525" marB="0" anchor="ctr"/>
                </a:tc>
                <a:extLst>
                  <a:ext uri="{0D108BD9-81ED-4DB2-BD59-A6C34878D82A}">
                    <a16:rowId xmlns:a16="http://schemas.microsoft.com/office/drawing/2014/main" val="2234034134"/>
                  </a:ext>
                </a:extLst>
              </a:tr>
              <a:tr h="864114">
                <a:tc>
                  <a:txBody>
                    <a:bodyPr/>
                    <a:lstStyle/>
                    <a:p>
                      <a:pPr algn="r" rtl="0" fontAlgn="ctr"/>
                      <a:r>
                        <a:rPr lang="en-GB" sz="1200" b="1" u="none" strike="noStrike">
                          <a:solidFill>
                            <a:schemeClr val="tx1"/>
                          </a:solidFill>
                          <a:effectLst/>
                          <a:latin typeface="Arial"/>
                          <a:cs typeface="Arial"/>
                        </a:rPr>
                        <a:t>Strong familiarity</a:t>
                      </a:r>
                    </a:p>
                    <a:p>
                      <a:pPr marL="0" marR="0" lvl="0" indent="0" algn="r" defTabSz="914400" rtl="0" eaLnBrk="1" fontAlgn="ctr" latinLnBrk="0" hangingPunct="1">
                        <a:lnSpc>
                          <a:spcPct val="100000"/>
                        </a:lnSpc>
                        <a:spcBef>
                          <a:spcPts val="0"/>
                        </a:spcBef>
                        <a:spcAft>
                          <a:spcPts val="0"/>
                        </a:spcAft>
                        <a:buClrTx/>
                        <a:buSzTx/>
                        <a:buFontTx/>
                        <a:buNone/>
                        <a:tabLst/>
                        <a:defRPr/>
                      </a:pPr>
                      <a:r>
                        <a:rPr lang="en-GB" sz="1050" b="1" i="1" u="none" strike="noStrike">
                          <a:solidFill>
                            <a:schemeClr val="tx1"/>
                          </a:solidFill>
                          <a:effectLst/>
                          <a:latin typeface="Arial"/>
                          <a:cs typeface="Arial"/>
                        </a:rPr>
                        <a:t>(know a lot)</a:t>
                      </a:r>
                    </a:p>
                  </a:txBody>
                  <a:tcPr marL="17338" marR="17338" marT="9525" marB="0" anchor="ctr"/>
                </a:tc>
                <a:extLst>
                  <a:ext uri="{0D108BD9-81ED-4DB2-BD59-A6C34878D82A}">
                    <a16:rowId xmlns:a16="http://schemas.microsoft.com/office/drawing/2014/main" val="3778029871"/>
                  </a:ext>
                </a:extLst>
              </a:tr>
              <a:tr h="864114">
                <a:tc>
                  <a:txBody>
                    <a:bodyPr/>
                    <a:lstStyle/>
                    <a:p>
                      <a:pPr algn="r" rtl="0" fontAlgn="ctr"/>
                      <a:r>
                        <a:rPr lang="en-GB" sz="1200" b="1" u="none" strike="noStrike">
                          <a:solidFill>
                            <a:schemeClr val="tx1"/>
                          </a:solidFill>
                          <a:effectLst/>
                          <a:latin typeface="Arial"/>
                          <a:cs typeface="Arial"/>
                        </a:rPr>
                        <a:t>Positive opinion</a:t>
                      </a:r>
                    </a:p>
                    <a:p>
                      <a:pPr marL="0" marR="0" lvl="0" indent="0" algn="r" defTabSz="914400" rtl="0" eaLnBrk="1" fontAlgn="ctr" latinLnBrk="0" hangingPunct="1">
                        <a:lnSpc>
                          <a:spcPct val="100000"/>
                        </a:lnSpc>
                        <a:spcBef>
                          <a:spcPts val="0"/>
                        </a:spcBef>
                        <a:spcAft>
                          <a:spcPts val="0"/>
                        </a:spcAft>
                        <a:buClrTx/>
                        <a:buSzTx/>
                        <a:buFontTx/>
                        <a:buNone/>
                        <a:tabLst/>
                        <a:defRPr/>
                      </a:pPr>
                      <a:r>
                        <a:rPr lang="en-GB" sz="1050" b="1" i="1" u="none" strike="noStrike">
                          <a:solidFill>
                            <a:schemeClr val="tx1"/>
                          </a:solidFill>
                          <a:effectLst/>
                          <a:latin typeface="Arial"/>
                          <a:cs typeface="Arial"/>
                        </a:rPr>
                        <a:t>(excellent / very good)</a:t>
                      </a:r>
                    </a:p>
                  </a:txBody>
                  <a:tcPr marL="17338" marR="17338" marT="9525" marB="0" anchor="ctr"/>
                </a:tc>
                <a:extLst>
                  <a:ext uri="{0D108BD9-81ED-4DB2-BD59-A6C34878D82A}">
                    <a16:rowId xmlns:a16="http://schemas.microsoft.com/office/drawing/2014/main" val="3079301751"/>
                  </a:ext>
                </a:extLst>
              </a:tr>
              <a:tr h="864114">
                <a:tc>
                  <a:txBody>
                    <a:bodyPr/>
                    <a:lstStyle/>
                    <a:p>
                      <a:pPr algn="r" rtl="0" fontAlgn="ctr"/>
                      <a:r>
                        <a:rPr lang="en-GB" sz="1200" b="1" i="0" u="none" strike="noStrike">
                          <a:solidFill>
                            <a:schemeClr val="tx1"/>
                          </a:solidFill>
                          <a:effectLst/>
                          <a:latin typeface="+mn-lt"/>
                          <a:cs typeface="Arial"/>
                        </a:rPr>
                        <a:t>Intend to eat (next 30 days) </a:t>
                      </a:r>
                    </a:p>
                    <a:p>
                      <a:pPr algn="r" rtl="0" fontAlgn="ctr"/>
                      <a:r>
                        <a:rPr lang="en-GB" sz="1050" b="1" i="1" u="none" strike="noStrike">
                          <a:solidFill>
                            <a:schemeClr val="tx1"/>
                          </a:solidFill>
                          <a:effectLst/>
                          <a:latin typeface="+mn-lt"/>
                          <a:cs typeface="Arial"/>
                        </a:rPr>
                        <a:t>(likely / extremely likely)</a:t>
                      </a:r>
                      <a:endParaRPr lang="en-GB" sz="1200" b="1" i="1" u="none" strike="noStrike">
                        <a:solidFill>
                          <a:schemeClr val="tx1"/>
                        </a:solidFill>
                        <a:effectLst/>
                        <a:latin typeface="Arial"/>
                        <a:cs typeface="Arial"/>
                      </a:endParaRPr>
                    </a:p>
                  </a:txBody>
                  <a:tcPr marL="17338" marR="17338" marT="9525" marB="0" anchor="ctr"/>
                </a:tc>
                <a:extLst>
                  <a:ext uri="{0D108BD9-81ED-4DB2-BD59-A6C34878D82A}">
                    <a16:rowId xmlns:a16="http://schemas.microsoft.com/office/drawing/2014/main" val="3378644522"/>
                  </a:ext>
                </a:extLst>
              </a:tr>
            </a:tbl>
          </a:graphicData>
        </a:graphic>
      </p:graphicFrame>
      <p:sp>
        <p:nvSpPr>
          <p:cNvPr id="9" name="TextBox 8">
            <a:extLst>
              <a:ext uri="{FF2B5EF4-FFF2-40B4-BE49-F238E27FC236}">
                <a16:creationId xmlns:a16="http://schemas.microsoft.com/office/drawing/2014/main" id="{43BC2E84-E80A-4E26-AF46-3982D857156B}"/>
              </a:ext>
            </a:extLst>
          </p:cNvPr>
          <p:cNvSpPr txBox="1"/>
          <p:nvPr/>
        </p:nvSpPr>
        <p:spPr>
          <a:xfrm>
            <a:off x="2189191" y="1999053"/>
            <a:ext cx="2377440" cy="369332"/>
          </a:xfrm>
          <a:prstGeom prst="rect">
            <a:avLst/>
          </a:prstGeom>
          <a:noFill/>
        </p:spPr>
        <p:txBody>
          <a:bodyPr wrap="square" rtlCol="0">
            <a:spAutoFit/>
          </a:bodyPr>
          <a:lstStyle/>
          <a:p>
            <a:pPr algn="ctr"/>
            <a:r>
              <a:rPr lang="en-US" b="1"/>
              <a:t>Wild Alaska Pollock</a:t>
            </a:r>
          </a:p>
        </p:txBody>
      </p:sp>
      <p:sp>
        <p:nvSpPr>
          <p:cNvPr id="10" name="TextBox 9">
            <a:extLst>
              <a:ext uri="{FF2B5EF4-FFF2-40B4-BE49-F238E27FC236}">
                <a16:creationId xmlns:a16="http://schemas.microsoft.com/office/drawing/2014/main" id="{60078109-1382-43AA-BDA6-B218D6B8D2E4}"/>
              </a:ext>
            </a:extLst>
          </p:cNvPr>
          <p:cNvSpPr txBox="1"/>
          <p:nvPr/>
        </p:nvSpPr>
        <p:spPr>
          <a:xfrm>
            <a:off x="4945108" y="2004529"/>
            <a:ext cx="1188720" cy="369332"/>
          </a:xfrm>
          <a:prstGeom prst="rect">
            <a:avLst/>
          </a:prstGeom>
          <a:noFill/>
        </p:spPr>
        <p:txBody>
          <a:bodyPr wrap="square" rtlCol="0">
            <a:spAutoFit/>
          </a:bodyPr>
          <a:lstStyle/>
          <a:p>
            <a:pPr algn="ctr"/>
            <a:r>
              <a:rPr lang="en-US" b="1"/>
              <a:t>Haddock</a:t>
            </a:r>
          </a:p>
        </p:txBody>
      </p:sp>
      <p:sp>
        <p:nvSpPr>
          <p:cNvPr id="11" name="TextBox 10">
            <a:extLst>
              <a:ext uri="{FF2B5EF4-FFF2-40B4-BE49-F238E27FC236}">
                <a16:creationId xmlns:a16="http://schemas.microsoft.com/office/drawing/2014/main" id="{06153CEF-B2F2-459E-A654-BDE901907DE7}"/>
              </a:ext>
            </a:extLst>
          </p:cNvPr>
          <p:cNvSpPr txBox="1"/>
          <p:nvPr/>
        </p:nvSpPr>
        <p:spPr>
          <a:xfrm>
            <a:off x="7431484" y="2004529"/>
            <a:ext cx="1095028" cy="369332"/>
          </a:xfrm>
          <a:prstGeom prst="rect">
            <a:avLst/>
          </a:prstGeom>
          <a:noFill/>
        </p:spPr>
        <p:txBody>
          <a:bodyPr wrap="square" rtlCol="0">
            <a:spAutoFit/>
          </a:bodyPr>
          <a:lstStyle/>
          <a:p>
            <a:pPr algn="ctr"/>
            <a:r>
              <a:rPr lang="en-US" b="1"/>
              <a:t>Cod</a:t>
            </a:r>
          </a:p>
        </p:txBody>
      </p:sp>
      <p:sp>
        <p:nvSpPr>
          <p:cNvPr id="12" name="TextBox 11">
            <a:extLst>
              <a:ext uri="{FF2B5EF4-FFF2-40B4-BE49-F238E27FC236}">
                <a16:creationId xmlns:a16="http://schemas.microsoft.com/office/drawing/2014/main" id="{36928949-A1FE-4476-8919-0B230D64EB99}"/>
              </a:ext>
            </a:extLst>
          </p:cNvPr>
          <p:cNvSpPr txBox="1"/>
          <p:nvPr/>
        </p:nvSpPr>
        <p:spPr>
          <a:xfrm>
            <a:off x="9936475" y="1997807"/>
            <a:ext cx="1404196" cy="369332"/>
          </a:xfrm>
          <a:prstGeom prst="rect">
            <a:avLst/>
          </a:prstGeom>
          <a:noFill/>
        </p:spPr>
        <p:txBody>
          <a:bodyPr wrap="square" rtlCol="0">
            <a:spAutoFit/>
          </a:bodyPr>
          <a:lstStyle/>
          <a:p>
            <a:pPr algn="ctr"/>
            <a:r>
              <a:rPr lang="en-US" b="1"/>
              <a:t>Tilapia</a:t>
            </a:r>
          </a:p>
        </p:txBody>
      </p:sp>
      <mc:AlternateContent xmlns:mc="http://schemas.openxmlformats.org/markup-compatibility/2006">
        <mc:Choice xmlns:cx2="http://schemas.microsoft.com/office/drawing/2015/10/21/chartex" Requires="cx2">
          <p:graphicFrame>
            <p:nvGraphicFramePr>
              <p:cNvPr id="48" name="Chart 47">
                <a:extLst>
                  <a:ext uri="{FF2B5EF4-FFF2-40B4-BE49-F238E27FC236}">
                    <a16:creationId xmlns:a16="http://schemas.microsoft.com/office/drawing/2014/main" id="{C0BA52A3-5F7E-45B8-A868-AA0BF08DDE26}"/>
                  </a:ext>
                </a:extLst>
              </p:cNvPr>
              <p:cNvGraphicFramePr/>
              <p:nvPr>
                <p:extLst>
                  <p:ext uri="{D42A27DB-BD31-4B8C-83A1-F6EECF244321}">
                    <p14:modId xmlns:p14="http://schemas.microsoft.com/office/powerpoint/2010/main" val="459479053"/>
                  </p:ext>
                </p:extLst>
              </p:nvPr>
            </p:nvGraphicFramePr>
            <p:xfrm>
              <a:off x="4570794" y="2373861"/>
              <a:ext cx="1937349" cy="4482188"/>
            </p:xfrm>
            <a:graphic>
              <a:graphicData uri="http://schemas.microsoft.com/office/drawing/2014/chartex">
                <cx:chart xmlns:cx="http://schemas.microsoft.com/office/drawing/2014/chartex" xmlns:r="http://schemas.openxmlformats.org/officeDocument/2006/relationships" r:id="rId5"/>
              </a:graphicData>
            </a:graphic>
          </p:graphicFrame>
        </mc:Choice>
        <mc:Fallback>
          <p:pic>
            <p:nvPicPr>
              <p:cNvPr id="48" name="Chart 47">
                <a:extLst>
                  <a:ext uri="{FF2B5EF4-FFF2-40B4-BE49-F238E27FC236}">
                    <a16:creationId xmlns:a16="http://schemas.microsoft.com/office/drawing/2014/main" id="{C0BA52A3-5F7E-45B8-A868-AA0BF08DDE26}"/>
                  </a:ext>
                </a:extLst>
              </p:cNvPr>
              <p:cNvPicPr>
                <a:picLocks noGrp="1" noRot="1" noChangeAspect="1" noMove="1" noResize="1" noEditPoints="1" noAdjustHandles="1" noChangeArrowheads="1" noChangeShapeType="1"/>
              </p:cNvPicPr>
              <p:nvPr/>
            </p:nvPicPr>
            <p:blipFill>
              <a:blip r:embed="rId6"/>
              <a:stretch>
                <a:fillRect/>
              </a:stretch>
            </p:blipFill>
            <p:spPr>
              <a:xfrm>
                <a:off x="4570794" y="2373861"/>
                <a:ext cx="1937349" cy="4482188"/>
              </a:xfrm>
              <a:prstGeom prst="rect">
                <a:avLst/>
              </a:prstGeom>
            </p:spPr>
          </p:pic>
        </mc:Fallback>
      </mc:AlternateContent>
      <p:sp>
        <p:nvSpPr>
          <p:cNvPr id="26" name="TextBox 25">
            <a:extLst>
              <a:ext uri="{FF2B5EF4-FFF2-40B4-BE49-F238E27FC236}">
                <a16:creationId xmlns:a16="http://schemas.microsoft.com/office/drawing/2014/main" id="{362DE4FE-0B78-4D20-BA5B-E3D5CC88F1F4}"/>
              </a:ext>
            </a:extLst>
          </p:cNvPr>
          <p:cNvSpPr txBox="1"/>
          <p:nvPr/>
        </p:nvSpPr>
        <p:spPr>
          <a:xfrm>
            <a:off x="0" y="6172703"/>
            <a:ext cx="7918138" cy="707886"/>
          </a:xfrm>
          <a:prstGeom prst="rect">
            <a:avLst/>
          </a:prstGeom>
          <a:noFill/>
        </p:spPr>
        <p:txBody>
          <a:bodyPr wrap="square">
            <a:spAutoFit/>
          </a:bodyPr>
          <a:lstStyle/>
          <a:p>
            <a:pPr>
              <a:defRPr/>
            </a:pPr>
            <a:r>
              <a:rPr lang="en-US" sz="800">
                <a:solidFill>
                  <a:srgbClr val="AEABAB"/>
                </a:solidFill>
                <a:latin typeface="Arial"/>
                <a:cs typeface="Arial"/>
              </a:rPr>
              <a:t>Arrows indicate a statistically significant change compared to 2023. Green indicates an increase, red indicates a decrease, and no arrow indicates no change</a:t>
            </a:r>
            <a:endParaRPr lang="en-US" sz="800">
              <a:solidFill>
                <a:schemeClr val="accent3"/>
              </a:solidFill>
              <a:latin typeface="Arial" panose="020B0604020202020204" pitchFamily="34" charset="0"/>
              <a:cs typeface="Arial" panose="020B0604020202020204" pitchFamily="34" charset="0"/>
            </a:endParaRPr>
          </a:p>
          <a:p>
            <a:pPr>
              <a:defRPr/>
            </a:pPr>
            <a:r>
              <a:rPr lang="en-US" sz="800">
                <a:solidFill>
                  <a:srgbClr val="AEABAB"/>
                </a:solidFill>
                <a:latin typeface="Arial"/>
                <a:cs typeface="Arial"/>
              </a:rPr>
              <a:t>Q1. How much would you say you know about the following types of fish?  Base: Total (n=1031)</a:t>
            </a:r>
          </a:p>
          <a:p>
            <a:pPr>
              <a:defRPr/>
            </a:pPr>
            <a:r>
              <a:rPr lang="en-US" sz="800">
                <a:solidFill>
                  <a:srgbClr val="AEABAB"/>
                </a:solidFill>
                <a:latin typeface="Arial"/>
                <a:cs typeface="Arial"/>
              </a:rPr>
              <a:t>N6. Based on everything you know about [type of fish], what is your overall opinion of it? Base: Those aware of Wild Alaska Pollock (n=594); Haddock (n=573); Tilapia (n=867); Cod (n=868)</a:t>
            </a:r>
          </a:p>
          <a:p>
            <a:pPr>
              <a:defRPr/>
            </a:pPr>
            <a:r>
              <a:rPr lang="en-US" sz="800">
                <a:solidFill>
                  <a:srgbClr val="AEABAB"/>
                </a:solidFill>
                <a:latin typeface="Arial"/>
                <a:cs typeface="Arial"/>
              </a:rPr>
              <a:t>N8. How likely are you to eat [...] in the coming month? Base: Those aware of Wild Alaska Pollock (n=594); Haddock (n=573); Tilapia (n=867); Cod (n=868)</a:t>
            </a:r>
          </a:p>
        </p:txBody>
      </p:sp>
      <mc:AlternateContent xmlns:mc="http://schemas.openxmlformats.org/markup-compatibility/2006">
        <mc:Choice xmlns:cx2="http://schemas.microsoft.com/office/drawing/2015/10/21/chartex" Requires="cx2">
          <p:graphicFrame>
            <p:nvGraphicFramePr>
              <p:cNvPr id="54" name="Chart 53">
                <a:extLst>
                  <a:ext uri="{FF2B5EF4-FFF2-40B4-BE49-F238E27FC236}">
                    <a16:creationId xmlns:a16="http://schemas.microsoft.com/office/drawing/2014/main" id="{BF1A4597-AF9B-4545-8A27-8A2E994BC588}"/>
                  </a:ext>
                </a:extLst>
              </p:cNvPr>
              <p:cNvGraphicFramePr/>
              <p:nvPr>
                <p:extLst>
                  <p:ext uri="{D42A27DB-BD31-4B8C-83A1-F6EECF244321}">
                    <p14:modId xmlns:p14="http://schemas.microsoft.com/office/powerpoint/2010/main" val="1711339333"/>
                  </p:ext>
                </p:extLst>
              </p:nvPr>
            </p:nvGraphicFramePr>
            <p:xfrm>
              <a:off x="6799843" y="2376577"/>
              <a:ext cx="2377440" cy="3639360"/>
            </p:xfrm>
            <a:graphic>
              <a:graphicData uri="http://schemas.microsoft.com/office/drawing/2014/chartex">
                <cx:chart xmlns:cx="http://schemas.microsoft.com/office/drawing/2014/chartex" xmlns:r="http://schemas.openxmlformats.org/officeDocument/2006/relationships" r:id="rId7"/>
              </a:graphicData>
            </a:graphic>
          </p:graphicFrame>
        </mc:Choice>
        <mc:Fallback>
          <p:pic>
            <p:nvPicPr>
              <p:cNvPr id="54" name="Chart 53">
                <a:extLst>
                  <a:ext uri="{FF2B5EF4-FFF2-40B4-BE49-F238E27FC236}">
                    <a16:creationId xmlns:a16="http://schemas.microsoft.com/office/drawing/2014/main" id="{BF1A4597-AF9B-4545-8A27-8A2E994BC588}"/>
                  </a:ext>
                </a:extLst>
              </p:cNvPr>
              <p:cNvPicPr>
                <a:picLocks noGrp="1" noRot="1" noChangeAspect="1" noMove="1" noResize="1" noEditPoints="1" noAdjustHandles="1" noChangeArrowheads="1" noChangeShapeType="1"/>
              </p:cNvPicPr>
              <p:nvPr/>
            </p:nvPicPr>
            <p:blipFill>
              <a:blip r:embed="rId8"/>
              <a:stretch>
                <a:fillRect/>
              </a:stretch>
            </p:blipFill>
            <p:spPr>
              <a:xfrm>
                <a:off x="6799843" y="2376577"/>
                <a:ext cx="2377440" cy="3639360"/>
              </a:xfrm>
              <a:prstGeom prst="rect">
                <a:avLst/>
              </a:prstGeom>
            </p:spPr>
          </p:pic>
        </mc:Fallback>
      </mc:AlternateContent>
      <mc:AlternateContent xmlns:mc="http://schemas.openxmlformats.org/markup-compatibility/2006">
        <mc:Choice xmlns:cx2="http://schemas.microsoft.com/office/drawing/2015/10/21/chartex" Requires="cx2">
          <p:graphicFrame>
            <p:nvGraphicFramePr>
              <p:cNvPr id="51" name="Chart 50">
                <a:extLst>
                  <a:ext uri="{FF2B5EF4-FFF2-40B4-BE49-F238E27FC236}">
                    <a16:creationId xmlns:a16="http://schemas.microsoft.com/office/drawing/2014/main" id="{94C0E94A-2FB3-4AED-A8E0-05C62A0B5FB0}"/>
                  </a:ext>
                </a:extLst>
              </p:cNvPr>
              <p:cNvGraphicFramePr/>
              <p:nvPr>
                <p:extLst>
                  <p:ext uri="{D42A27DB-BD31-4B8C-83A1-F6EECF244321}">
                    <p14:modId xmlns:p14="http://schemas.microsoft.com/office/powerpoint/2010/main" val="2927285274"/>
                  </p:ext>
                </p:extLst>
              </p:nvPr>
            </p:nvGraphicFramePr>
            <p:xfrm>
              <a:off x="9449853" y="2367139"/>
              <a:ext cx="2377440" cy="4498054"/>
            </p:xfrm>
            <a:graphic>
              <a:graphicData uri="http://schemas.microsoft.com/office/drawing/2014/chartex">
                <cx:chart xmlns:cx="http://schemas.microsoft.com/office/drawing/2014/chartex" xmlns:r="http://schemas.openxmlformats.org/officeDocument/2006/relationships" r:id="rId9"/>
              </a:graphicData>
            </a:graphic>
          </p:graphicFrame>
        </mc:Choice>
        <mc:Fallback>
          <p:pic>
            <p:nvPicPr>
              <p:cNvPr id="51" name="Chart 50">
                <a:extLst>
                  <a:ext uri="{FF2B5EF4-FFF2-40B4-BE49-F238E27FC236}">
                    <a16:creationId xmlns:a16="http://schemas.microsoft.com/office/drawing/2014/main" id="{94C0E94A-2FB3-4AED-A8E0-05C62A0B5FB0}"/>
                  </a:ext>
                </a:extLst>
              </p:cNvPr>
              <p:cNvPicPr>
                <a:picLocks noGrp="1" noRot="1" noChangeAspect="1" noMove="1" noResize="1" noEditPoints="1" noAdjustHandles="1" noChangeArrowheads="1" noChangeShapeType="1"/>
              </p:cNvPicPr>
              <p:nvPr/>
            </p:nvPicPr>
            <p:blipFill>
              <a:blip r:embed="rId10"/>
              <a:stretch>
                <a:fillRect/>
              </a:stretch>
            </p:blipFill>
            <p:spPr>
              <a:xfrm>
                <a:off x="9449853" y="2367139"/>
                <a:ext cx="2377440" cy="4498054"/>
              </a:xfrm>
              <a:prstGeom prst="rect">
                <a:avLst/>
              </a:prstGeom>
            </p:spPr>
          </p:pic>
        </mc:Fallback>
      </mc:AlternateContent>
      <p:sp>
        <p:nvSpPr>
          <p:cNvPr id="2" name="TextBox 1">
            <a:extLst>
              <a:ext uri="{FF2B5EF4-FFF2-40B4-BE49-F238E27FC236}">
                <a16:creationId xmlns:a16="http://schemas.microsoft.com/office/drawing/2014/main" id="{C7756608-E5DF-9A5D-20BA-EA22E8149DA6}"/>
              </a:ext>
            </a:extLst>
          </p:cNvPr>
          <p:cNvSpPr txBox="1"/>
          <p:nvPr/>
        </p:nvSpPr>
        <p:spPr>
          <a:xfrm>
            <a:off x="5319422" y="1654970"/>
            <a:ext cx="2377441" cy="261610"/>
          </a:xfrm>
          <a:prstGeom prst="rect">
            <a:avLst/>
          </a:prstGeom>
          <a:noFill/>
        </p:spPr>
        <p:txBody>
          <a:bodyPr wrap="square" rtlCol="0">
            <a:spAutoFit/>
          </a:bodyPr>
          <a:lstStyle/>
          <a:p>
            <a:pPr algn="ctr"/>
            <a:r>
              <a:rPr lang="en-US" sz="1050"/>
              <a:t>Among general population </a:t>
            </a:r>
          </a:p>
        </p:txBody>
      </p:sp>
      <p:sp>
        <p:nvSpPr>
          <p:cNvPr id="3" name="Arrow: Up 2">
            <a:extLst>
              <a:ext uri="{FF2B5EF4-FFF2-40B4-BE49-F238E27FC236}">
                <a16:creationId xmlns:a16="http://schemas.microsoft.com/office/drawing/2014/main" id="{DF7D1D56-4843-4006-4737-6E78FFF32D45}"/>
              </a:ext>
            </a:extLst>
          </p:cNvPr>
          <p:cNvSpPr/>
          <p:nvPr/>
        </p:nvSpPr>
        <p:spPr>
          <a:xfrm>
            <a:off x="5843197" y="2766596"/>
            <a:ext cx="182880" cy="182880"/>
          </a:xfrm>
          <a:prstGeom prst="upArrow">
            <a:avLst/>
          </a:prstGeom>
          <a:solidFill>
            <a:srgbClr val="00B050"/>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Arrow: Up 3">
            <a:extLst>
              <a:ext uri="{FF2B5EF4-FFF2-40B4-BE49-F238E27FC236}">
                <a16:creationId xmlns:a16="http://schemas.microsoft.com/office/drawing/2014/main" id="{5D123AB3-9F1E-BB88-7052-D1D252C638B3}"/>
              </a:ext>
            </a:extLst>
          </p:cNvPr>
          <p:cNvSpPr/>
          <p:nvPr/>
        </p:nvSpPr>
        <p:spPr>
          <a:xfrm>
            <a:off x="8308492" y="2797973"/>
            <a:ext cx="182880" cy="182880"/>
          </a:xfrm>
          <a:prstGeom prst="upArrow">
            <a:avLst/>
          </a:prstGeom>
          <a:solidFill>
            <a:srgbClr val="00B050"/>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556444E6-E8F1-ED6C-A424-0AE1E0DD5A86}"/>
              </a:ext>
            </a:extLst>
          </p:cNvPr>
          <p:cNvSpPr/>
          <p:nvPr/>
        </p:nvSpPr>
        <p:spPr>
          <a:xfrm>
            <a:off x="10987812" y="2797973"/>
            <a:ext cx="182880" cy="182880"/>
          </a:xfrm>
          <a:prstGeom prst="upArrow">
            <a:avLst/>
          </a:prstGeom>
          <a:solidFill>
            <a:srgbClr val="00B050"/>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946303CF-4FFE-62C3-DBD2-38101F534327}"/>
              </a:ext>
            </a:extLst>
          </p:cNvPr>
          <p:cNvGrpSpPr/>
          <p:nvPr/>
        </p:nvGrpSpPr>
        <p:grpSpPr>
          <a:xfrm>
            <a:off x="9703134" y="122172"/>
            <a:ext cx="1577389" cy="587340"/>
            <a:chOff x="21419066" y="12460569"/>
            <a:chExt cx="1874348" cy="1015961"/>
          </a:xfrm>
        </p:grpSpPr>
        <p:sp>
          <p:nvSpPr>
            <p:cNvPr id="17" name="Arrow: Right 16">
              <a:extLst>
                <a:ext uri="{FF2B5EF4-FFF2-40B4-BE49-F238E27FC236}">
                  <a16:creationId xmlns:a16="http://schemas.microsoft.com/office/drawing/2014/main" id="{A734B451-3F45-505D-719C-E82406F6C498}"/>
                </a:ext>
              </a:extLst>
            </p:cNvPr>
            <p:cNvSpPr/>
            <p:nvPr/>
          </p:nvSpPr>
          <p:spPr>
            <a:xfrm rot="5400000">
              <a:off x="23065998" y="12643828"/>
              <a:ext cx="254433" cy="200393"/>
            </a:xfrm>
            <a:prstGeom prst="rightArrow">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sp>
          <p:nvSpPr>
            <p:cNvPr id="18" name="TextBox 17">
              <a:extLst>
                <a:ext uri="{FF2B5EF4-FFF2-40B4-BE49-F238E27FC236}">
                  <a16:creationId xmlns:a16="http://schemas.microsoft.com/office/drawing/2014/main" id="{2649714D-D807-ACEF-5208-1EEC403268D7}"/>
                </a:ext>
              </a:extLst>
            </p:cNvPr>
            <p:cNvSpPr txBox="1"/>
            <p:nvPr/>
          </p:nvSpPr>
          <p:spPr>
            <a:xfrm>
              <a:off x="21419066" y="12460569"/>
              <a:ext cx="1629134" cy="1015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a:t>
              </a:r>
              <a:r>
                <a:rPr lang="en-US" sz="1050" b="0">
                  <a:solidFill>
                    <a:schemeClr val="bg1"/>
                  </a:solidFill>
                </a:rPr>
                <a:t>lower</a:t>
              </a:r>
            </a:p>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higher</a:t>
              </a:r>
            </a:p>
          </p:txBody>
        </p:sp>
        <p:sp>
          <p:nvSpPr>
            <p:cNvPr id="19" name="Arrow: Right 18">
              <a:extLst>
                <a:ext uri="{FF2B5EF4-FFF2-40B4-BE49-F238E27FC236}">
                  <a16:creationId xmlns:a16="http://schemas.microsoft.com/office/drawing/2014/main" id="{3D50326A-617C-242E-A6CA-53FA7403DF3D}"/>
                </a:ext>
              </a:extLst>
            </p:cNvPr>
            <p:cNvSpPr/>
            <p:nvPr/>
          </p:nvSpPr>
          <p:spPr>
            <a:xfrm rot="16200000">
              <a:off x="23071371" y="13062534"/>
              <a:ext cx="254433" cy="189653"/>
            </a:xfrm>
            <a:prstGeom prst="rightArrow">
              <a:avLst/>
            </a:prstGeom>
            <a:solidFill>
              <a:srgbClr val="00B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611090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AFFB-3577-408A-958C-EA366B78361B}"/>
              </a:ext>
            </a:extLst>
          </p:cNvPr>
          <p:cNvSpPr>
            <a:spLocks noGrp="1"/>
          </p:cNvSpPr>
          <p:nvPr>
            <p:ph type="title"/>
          </p:nvPr>
        </p:nvSpPr>
        <p:spPr>
          <a:xfrm>
            <a:off x="136193" y="952499"/>
            <a:ext cx="4846320" cy="3740817"/>
          </a:xfrm>
        </p:spPr>
        <p:txBody>
          <a:bodyPr>
            <a:normAutofit fontScale="90000"/>
          </a:bodyPr>
          <a:lstStyle/>
          <a:p>
            <a:r>
              <a:rPr lang="en-US" sz="4400" b="1"/>
              <a:t>Build awareness &amp; demand for Wild Alaska Pollock and protect the industry’s reputation </a:t>
            </a:r>
          </a:p>
        </p:txBody>
      </p:sp>
      <p:sp>
        <p:nvSpPr>
          <p:cNvPr id="14" name="TextBox 13">
            <a:extLst>
              <a:ext uri="{FF2B5EF4-FFF2-40B4-BE49-F238E27FC236}">
                <a16:creationId xmlns:a16="http://schemas.microsoft.com/office/drawing/2014/main" id="{D7E016BF-65C1-94B1-A460-5D2F7A234507}"/>
              </a:ext>
            </a:extLst>
          </p:cNvPr>
          <p:cNvSpPr txBox="1"/>
          <p:nvPr/>
        </p:nvSpPr>
        <p:spPr>
          <a:xfrm>
            <a:off x="347080" y="205873"/>
            <a:ext cx="468212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US" b="1">
                <a:solidFill>
                  <a:srgbClr val="FFFFFF"/>
                </a:solidFill>
                <a:latin typeface="Helvetica"/>
              </a:rPr>
              <a:t>COMMUNICATIONS OBJECTIVE </a:t>
            </a:r>
            <a:endParaRPr lang="en-US" b="1"/>
          </a:p>
        </p:txBody>
      </p:sp>
      <p:sp>
        <p:nvSpPr>
          <p:cNvPr id="15" name="TextBox 14">
            <a:extLst>
              <a:ext uri="{FF2B5EF4-FFF2-40B4-BE49-F238E27FC236}">
                <a16:creationId xmlns:a16="http://schemas.microsoft.com/office/drawing/2014/main" id="{CF62877F-6ECC-7DF5-C7FF-6A44B3FB9261}"/>
              </a:ext>
            </a:extLst>
          </p:cNvPr>
          <p:cNvSpPr txBox="1"/>
          <p:nvPr/>
        </p:nvSpPr>
        <p:spPr>
          <a:xfrm>
            <a:off x="5272328" y="205873"/>
            <a:ext cx="599308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a:r>
              <a:rPr lang="en-US" b="1">
                <a:solidFill>
                  <a:srgbClr val="44546A"/>
                </a:solidFill>
                <a:latin typeface="Helvetica"/>
              </a:rPr>
              <a:t>WHAT WE EXECUTED THIS YEAR</a:t>
            </a:r>
            <a:endParaRPr lang="en-US" b="1">
              <a:solidFill>
                <a:srgbClr val="44546A"/>
              </a:solidFill>
            </a:endParaRPr>
          </a:p>
        </p:txBody>
      </p:sp>
      <p:sp>
        <p:nvSpPr>
          <p:cNvPr id="17" name="TextBox 16">
            <a:extLst>
              <a:ext uri="{FF2B5EF4-FFF2-40B4-BE49-F238E27FC236}">
                <a16:creationId xmlns:a16="http://schemas.microsoft.com/office/drawing/2014/main" id="{2E7AE222-A39C-7BDF-3BEE-78E96A45556B}"/>
              </a:ext>
            </a:extLst>
          </p:cNvPr>
          <p:cNvSpPr txBox="1"/>
          <p:nvPr/>
        </p:nvSpPr>
        <p:spPr>
          <a:xfrm>
            <a:off x="7653681" y="3239947"/>
            <a:ext cx="3797147" cy="307777"/>
          </a:xfrm>
          <a:prstGeom prst="rect">
            <a:avLst/>
          </a:prstGeom>
          <a:noFill/>
        </p:spPr>
        <p:txBody>
          <a:bodyPr wrap="square" rtlCol="0">
            <a:spAutoFit/>
          </a:bodyPr>
          <a:lstStyle/>
          <a:p>
            <a:pPr algn="ctr"/>
            <a:r>
              <a:rPr lang="en-US" sz="1400" b="1">
                <a:solidFill>
                  <a:schemeClr val="accent6"/>
                </a:solidFill>
              </a:rPr>
              <a:t>INFLUENCER CAMPAIGN</a:t>
            </a:r>
          </a:p>
        </p:txBody>
      </p:sp>
      <p:pic>
        <p:nvPicPr>
          <p:cNvPr id="19" name="Picture 18">
            <a:extLst>
              <a:ext uri="{FF2B5EF4-FFF2-40B4-BE49-F238E27FC236}">
                <a16:creationId xmlns:a16="http://schemas.microsoft.com/office/drawing/2014/main" id="{FE33AD59-E0E5-9189-FE55-D7DC6D8A5421}"/>
              </a:ext>
            </a:extLst>
          </p:cNvPr>
          <p:cNvPicPr>
            <a:picLocks noChangeAspect="1"/>
          </p:cNvPicPr>
          <p:nvPr/>
        </p:nvPicPr>
        <p:blipFill>
          <a:blip r:embed="rId3"/>
          <a:stretch>
            <a:fillRect/>
          </a:stretch>
        </p:blipFill>
        <p:spPr>
          <a:xfrm>
            <a:off x="9713771" y="3917760"/>
            <a:ext cx="1471933" cy="2044159"/>
          </a:xfrm>
          <a:prstGeom prst="rect">
            <a:avLst/>
          </a:prstGeom>
        </p:spPr>
      </p:pic>
      <p:sp>
        <p:nvSpPr>
          <p:cNvPr id="20" name="TextBox 19">
            <a:extLst>
              <a:ext uri="{FF2B5EF4-FFF2-40B4-BE49-F238E27FC236}">
                <a16:creationId xmlns:a16="http://schemas.microsoft.com/office/drawing/2014/main" id="{ABFFCFAF-745F-A69E-1192-16D07050CD60}"/>
              </a:ext>
            </a:extLst>
          </p:cNvPr>
          <p:cNvSpPr txBox="1"/>
          <p:nvPr/>
        </p:nvSpPr>
        <p:spPr>
          <a:xfrm>
            <a:off x="5218095" y="3238141"/>
            <a:ext cx="2986244" cy="307777"/>
          </a:xfrm>
          <a:prstGeom prst="rect">
            <a:avLst/>
          </a:prstGeom>
          <a:noFill/>
        </p:spPr>
        <p:txBody>
          <a:bodyPr wrap="square" rtlCol="0">
            <a:spAutoFit/>
          </a:bodyPr>
          <a:lstStyle/>
          <a:p>
            <a:pPr algn="ctr"/>
            <a:r>
              <a:rPr lang="en-US" sz="1400" b="1">
                <a:solidFill>
                  <a:schemeClr val="accent6"/>
                </a:solidFill>
              </a:rPr>
              <a:t>SPORTS PARTNERSHIPS</a:t>
            </a:r>
          </a:p>
        </p:txBody>
      </p:sp>
      <p:pic>
        <p:nvPicPr>
          <p:cNvPr id="21" name="Picture 4" descr="UBS Arena/ Oakview Group | Elmont, NY 11003">
            <a:extLst>
              <a:ext uri="{FF2B5EF4-FFF2-40B4-BE49-F238E27FC236}">
                <a16:creationId xmlns:a16="http://schemas.microsoft.com/office/drawing/2014/main" id="{34A11F32-2970-1B8C-889A-AD2B4F74E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1945" y="4978476"/>
            <a:ext cx="2052306" cy="136841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7746FEBE-EDC3-F742-7B55-F5A3FC911A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41" t="14072" r="14203" b="5185"/>
          <a:stretch/>
        </p:blipFill>
        <p:spPr bwMode="auto">
          <a:xfrm>
            <a:off x="5711945" y="3637405"/>
            <a:ext cx="2052306" cy="13676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BEA618E-0A0C-5D20-24DE-1B2FB6E39897}"/>
              </a:ext>
            </a:extLst>
          </p:cNvPr>
          <p:cNvSpPr txBox="1"/>
          <p:nvPr/>
        </p:nvSpPr>
        <p:spPr>
          <a:xfrm>
            <a:off x="5272328" y="668787"/>
            <a:ext cx="5993079" cy="307777"/>
          </a:xfrm>
          <a:prstGeom prst="rect">
            <a:avLst/>
          </a:prstGeom>
          <a:noFill/>
        </p:spPr>
        <p:txBody>
          <a:bodyPr wrap="square" rtlCol="0">
            <a:spAutoFit/>
          </a:bodyPr>
          <a:lstStyle/>
          <a:p>
            <a:pPr algn="ctr"/>
            <a:r>
              <a:rPr lang="en-US" sz="1400" b="1">
                <a:solidFill>
                  <a:schemeClr val="accent6"/>
                </a:solidFill>
              </a:rPr>
              <a:t>PARTNERSHIP PROGRAM</a:t>
            </a:r>
          </a:p>
        </p:txBody>
      </p:sp>
      <p:pic>
        <p:nvPicPr>
          <p:cNvPr id="24" name="Picture 23">
            <a:extLst>
              <a:ext uri="{FF2B5EF4-FFF2-40B4-BE49-F238E27FC236}">
                <a16:creationId xmlns:a16="http://schemas.microsoft.com/office/drawing/2014/main" id="{1A100F03-01E7-97E3-B518-5B00E247887D}"/>
              </a:ext>
            </a:extLst>
          </p:cNvPr>
          <p:cNvPicPr>
            <a:picLocks noChangeAspect="1"/>
          </p:cNvPicPr>
          <p:nvPr/>
        </p:nvPicPr>
        <p:blipFill>
          <a:blip r:embed="rId6"/>
          <a:stretch>
            <a:fillRect/>
          </a:stretch>
        </p:blipFill>
        <p:spPr>
          <a:xfrm>
            <a:off x="5437938" y="1168421"/>
            <a:ext cx="2098668" cy="771526"/>
          </a:xfrm>
          <a:prstGeom prst="rect">
            <a:avLst/>
          </a:prstGeom>
        </p:spPr>
      </p:pic>
      <p:pic>
        <p:nvPicPr>
          <p:cNvPr id="1026" name="Picture 2" descr="Arby's Discounts Crispy Fish Sandwich Combo Ahead of Lent">
            <a:extLst>
              <a:ext uri="{FF2B5EF4-FFF2-40B4-BE49-F238E27FC236}">
                <a16:creationId xmlns:a16="http://schemas.microsoft.com/office/drawing/2014/main" id="{8387B472-454B-13BF-D21F-FF33AB9C6A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41" t="18880" r="5466" b="17344"/>
          <a:stretch/>
        </p:blipFill>
        <p:spPr bwMode="auto">
          <a:xfrm>
            <a:off x="7830106" y="1130780"/>
            <a:ext cx="1883665" cy="7940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F964C14-C357-1959-7376-48E0167215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7271" y="1130780"/>
            <a:ext cx="785283" cy="6721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456A808-A6CA-D859-8BB0-B471589AAB4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089" t="27333" r="27700" b="27477"/>
          <a:stretch/>
        </p:blipFill>
        <p:spPr bwMode="auto">
          <a:xfrm>
            <a:off x="5545440" y="2160290"/>
            <a:ext cx="1312682" cy="7252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E13D998-5B84-8CDF-1B09-48D06706993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6150" t="22435" r="35776" b="22511"/>
          <a:stretch/>
        </p:blipFill>
        <p:spPr bwMode="auto">
          <a:xfrm>
            <a:off x="7184583" y="2223427"/>
            <a:ext cx="782542" cy="8482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A22BE32-FD97-9BA9-0E07-A3BACD975B9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775" t="24638" r="10450" b="24737"/>
          <a:stretch/>
        </p:blipFill>
        <p:spPr bwMode="auto">
          <a:xfrm>
            <a:off x="8258572" y="2344804"/>
            <a:ext cx="1444904" cy="5407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BAE8661-DDFE-D0AB-C44F-3F783D2A3D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07270" y="2160290"/>
            <a:ext cx="822845" cy="7940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7D2F155-0A6B-FA7C-288B-1C3474368857}"/>
              </a:ext>
            </a:extLst>
          </p:cNvPr>
          <p:cNvPicPr>
            <a:picLocks noChangeAspect="1"/>
          </p:cNvPicPr>
          <p:nvPr/>
        </p:nvPicPr>
        <p:blipFill>
          <a:blip r:embed="rId13"/>
          <a:stretch>
            <a:fillRect/>
          </a:stretch>
        </p:blipFill>
        <p:spPr>
          <a:xfrm>
            <a:off x="7888861" y="3635171"/>
            <a:ext cx="1663394" cy="1369854"/>
          </a:xfrm>
          <a:prstGeom prst="rect">
            <a:avLst/>
          </a:prstGeom>
        </p:spPr>
      </p:pic>
      <p:pic>
        <p:nvPicPr>
          <p:cNvPr id="28" name="Picture 27">
            <a:extLst>
              <a:ext uri="{FF2B5EF4-FFF2-40B4-BE49-F238E27FC236}">
                <a16:creationId xmlns:a16="http://schemas.microsoft.com/office/drawing/2014/main" id="{E812DB2A-D76B-1072-7B08-B7173008518F}"/>
              </a:ext>
            </a:extLst>
          </p:cNvPr>
          <p:cNvPicPr>
            <a:picLocks noChangeAspect="1"/>
          </p:cNvPicPr>
          <p:nvPr/>
        </p:nvPicPr>
        <p:blipFill>
          <a:blip r:embed="rId14"/>
          <a:stretch>
            <a:fillRect/>
          </a:stretch>
        </p:blipFill>
        <p:spPr>
          <a:xfrm>
            <a:off x="7888861" y="5126461"/>
            <a:ext cx="1804590" cy="1220429"/>
          </a:xfrm>
          <a:prstGeom prst="rect">
            <a:avLst/>
          </a:prstGeom>
        </p:spPr>
      </p:pic>
    </p:spTree>
    <p:extLst>
      <p:ext uri="{BB962C8B-B14F-4D97-AF65-F5344CB8AC3E}">
        <p14:creationId xmlns:p14="http://schemas.microsoft.com/office/powerpoint/2010/main" val="741702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48D0745-9F75-4DA3-A5CE-0A0D9948D860}"/>
              </a:ext>
            </a:extLst>
          </p:cNvPr>
          <p:cNvGraphicFramePr/>
          <p:nvPr>
            <p:extLst>
              <p:ext uri="{D42A27DB-BD31-4B8C-83A1-F6EECF244321}">
                <p14:modId xmlns:p14="http://schemas.microsoft.com/office/powerpoint/2010/main" val="2417798427"/>
              </p:ext>
            </p:extLst>
          </p:nvPr>
        </p:nvGraphicFramePr>
        <p:xfrm>
          <a:off x="0" y="1429568"/>
          <a:ext cx="6764598" cy="4630194"/>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412751" y="913082"/>
            <a:ext cx="11159955" cy="1325563"/>
          </a:xfrm>
        </p:spPr>
        <p:txBody>
          <a:bodyPr>
            <a:normAutofit fontScale="90000"/>
          </a:bodyPr>
          <a:lstStyle/>
          <a:p>
            <a:r>
              <a:rPr lang="en-US"/>
              <a:t>Limited visibility in stores and restaurants, alongside cost, are primary factors preventing purchase and consumption of Wild Alaska Pollock</a:t>
            </a:r>
          </a:p>
        </p:txBody>
      </p:sp>
      <p:sp>
        <p:nvSpPr>
          <p:cNvPr id="3" name="Rectangle 2">
            <a:extLst>
              <a:ext uri="{FF2B5EF4-FFF2-40B4-BE49-F238E27FC236}">
                <a16:creationId xmlns:a16="http://schemas.microsoft.com/office/drawing/2014/main" id="{C62CDEED-F000-407F-B3D6-69FC2E497AC5}"/>
              </a:ext>
            </a:extLst>
          </p:cNvPr>
          <p:cNvSpPr/>
          <p:nvPr/>
        </p:nvSpPr>
        <p:spPr>
          <a:xfrm>
            <a:off x="-3218" y="6311325"/>
            <a:ext cx="9706352" cy="584775"/>
          </a:xfrm>
          <a:prstGeom prst="rect">
            <a:avLst/>
          </a:prstGeom>
        </p:spPr>
        <p:txBody>
          <a:bodyPr wrap="square" lIns="91440" tIns="45720" rIns="91440" bIns="45720" anchor="t">
            <a:spAutoFit/>
          </a:bodyPr>
          <a:lstStyle/>
          <a:p>
            <a:pPr>
              <a:defRPr/>
            </a:pPr>
            <a:r>
              <a:rPr lang="en-US" sz="800">
                <a:solidFill>
                  <a:srgbClr val="AEABAB"/>
                </a:solidFill>
                <a:latin typeface="Arial"/>
                <a:cs typeface="Arial"/>
              </a:rPr>
              <a:t>Arrows indicate a statistically significant change compared to 2023. Green indicates an increase, red indicates a decrease, and no arrow indicates no change</a:t>
            </a:r>
            <a:endParaRPr lang="en-US" sz="800">
              <a:solidFill>
                <a:schemeClr val="accent3"/>
              </a:solidFill>
              <a:latin typeface="Arial" panose="020B0604020202020204" pitchFamily="34" charset="0"/>
              <a:cs typeface="Arial" panose="020B0604020202020204" pitchFamily="34" charset="0"/>
            </a:endParaRPr>
          </a:p>
          <a:p>
            <a:pPr>
              <a:defRPr/>
            </a:pPr>
            <a:r>
              <a:rPr lang="en-US" sz="800">
                <a:solidFill>
                  <a:srgbClr val="AEABAB"/>
                </a:solidFill>
                <a:latin typeface="Arial"/>
                <a:cs typeface="Arial"/>
              </a:rPr>
              <a:t>Q26. What prevents you from purchasing and/or ordering Wild Alaska Pollock? Fish Eaters 2024 (n=704); 2023 (n=598); 2022 (n=640); 2021 (n=669); 2020 (n=764); 2019 (n=850) </a:t>
            </a:r>
          </a:p>
          <a:p>
            <a:pPr>
              <a:defRPr/>
            </a:pPr>
            <a:r>
              <a:rPr lang="en-US" sz="800">
                <a:solidFill>
                  <a:srgbClr val="AEABAB"/>
                </a:solidFill>
                <a:latin typeface="Arial"/>
                <a:cs typeface="Arial"/>
              </a:rPr>
              <a:t>Q25. Overall, what prevents you from consuming Wild Alaska Pollock or consuming it more often? Base: Fish Eaters aware of Wild Alaska Pollock 2024 (n=460); 2023 (n=394); 2022 (n=419); 2021 (n=275); 2020 (n=449); 2019 (n=465)</a:t>
            </a:r>
          </a:p>
        </p:txBody>
      </p:sp>
      <p:sp>
        <p:nvSpPr>
          <p:cNvPr id="16" name="TextBox 15">
            <a:extLst>
              <a:ext uri="{FF2B5EF4-FFF2-40B4-BE49-F238E27FC236}">
                <a16:creationId xmlns:a16="http://schemas.microsoft.com/office/drawing/2014/main" id="{6D22CA06-E456-46C4-BF76-8B5F7933D89B}"/>
              </a:ext>
            </a:extLst>
          </p:cNvPr>
          <p:cNvSpPr txBox="1"/>
          <p:nvPr/>
        </p:nvSpPr>
        <p:spPr>
          <a:xfrm>
            <a:off x="1319506" y="2181534"/>
            <a:ext cx="4702569" cy="523220"/>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Arial Black" panose="020B0A04020102020204" pitchFamily="34" charset="0"/>
              </a:rPr>
              <a:t>What prevents you from purchasing and/or ordering Wild Alaska Pollock? – </a:t>
            </a:r>
            <a:r>
              <a:rPr kumimoji="0" lang="en-US" sz="1400" b="0" i="1" u="none" strike="noStrike" kern="0" cap="none" spc="0" normalizeH="0" baseline="0" noProof="0">
                <a:ln>
                  <a:noFill/>
                </a:ln>
                <a:solidFill>
                  <a:schemeClr val="tx1"/>
                </a:solidFill>
                <a:effectLst/>
                <a:uLnTx/>
                <a:uFillTx/>
                <a:latin typeface="Arial Black" panose="020B0A04020102020204" pitchFamily="34" charset="0"/>
              </a:rPr>
              <a:t>Top 4 </a:t>
            </a:r>
          </a:p>
        </p:txBody>
      </p:sp>
      <p:graphicFrame>
        <p:nvGraphicFramePr>
          <p:cNvPr id="11" name="Chart 10">
            <a:extLst>
              <a:ext uri="{FF2B5EF4-FFF2-40B4-BE49-F238E27FC236}">
                <a16:creationId xmlns:a16="http://schemas.microsoft.com/office/drawing/2014/main" id="{86D5E5FA-D928-47FF-A468-298B6F905CC2}"/>
              </a:ext>
            </a:extLst>
          </p:cNvPr>
          <p:cNvGraphicFramePr/>
          <p:nvPr>
            <p:extLst>
              <p:ext uri="{D42A27DB-BD31-4B8C-83A1-F6EECF244321}">
                <p14:modId xmlns:p14="http://schemas.microsoft.com/office/powerpoint/2010/main" val="1887583454"/>
              </p:ext>
            </p:extLst>
          </p:nvPr>
        </p:nvGraphicFramePr>
        <p:xfrm>
          <a:off x="7132189" y="2882123"/>
          <a:ext cx="4020320" cy="3089244"/>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5EAA5B42-3B1C-439C-9592-5C00B3640A78}"/>
              </a:ext>
            </a:extLst>
          </p:cNvPr>
          <p:cNvSpPr txBox="1"/>
          <p:nvPr/>
        </p:nvSpPr>
        <p:spPr>
          <a:xfrm>
            <a:off x="6865945" y="2181534"/>
            <a:ext cx="4766844" cy="523220"/>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r>
              <a:rPr lang="en-US" sz="1400">
                <a:solidFill>
                  <a:schemeClr val="tx1"/>
                </a:solidFill>
              </a:rPr>
              <a:t>What prevents you from consuming Wild Alaska Pollock or consuming it more often?</a:t>
            </a:r>
          </a:p>
        </p:txBody>
      </p:sp>
      <p:pic>
        <p:nvPicPr>
          <p:cNvPr id="7" name="Picture 6">
            <a:extLst>
              <a:ext uri="{FF2B5EF4-FFF2-40B4-BE49-F238E27FC236}">
                <a16:creationId xmlns:a16="http://schemas.microsoft.com/office/drawing/2014/main" id="{3B8565DB-6E82-4377-8D84-F8DFB5E31863}"/>
              </a:ext>
            </a:extLst>
          </p:cNvPr>
          <p:cNvPicPr>
            <a:picLocks noChangeAspect="1"/>
          </p:cNvPicPr>
          <p:nvPr/>
        </p:nvPicPr>
        <p:blipFill>
          <a:blip r:embed="rId5"/>
          <a:stretch>
            <a:fillRect/>
          </a:stretch>
        </p:blipFill>
        <p:spPr>
          <a:xfrm>
            <a:off x="6871190" y="2641675"/>
            <a:ext cx="6097" cy="2828789"/>
          </a:xfrm>
          <a:prstGeom prst="rect">
            <a:avLst/>
          </a:prstGeom>
        </p:spPr>
      </p:pic>
      <p:sp>
        <p:nvSpPr>
          <p:cNvPr id="9" name="Arrow: Up 8">
            <a:extLst>
              <a:ext uri="{FF2B5EF4-FFF2-40B4-BE49-F238E27FC236}">
                <a16:creationId xmlns:a16="http://schemas.microsoft.com/office/drawing/2014/main" id="{EFD80C18-B9A5-38AA-0A33-5084F147CDC8}"/>
              </a:ext>
            </a:extLst>
          </p:cNvPr>
          <p:cNvSpPr/>
          <p:nvPr/>
        </p:nvSpPr>
        <p:spPr>
          <a:xfrm>
            <a:off x="6374908" y="3247917"/>
            <a:ext cx="182880" cy="182880"/>
          </a:xfrm>
          <a:prstGeom prst="upArrow">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00B050"/>
              </a:solidFill>
            </a:endParaRPr>
          </a:p>
        </p:txBody>
      </p:sp>
      <p:grpSp>
        <p:nvGrpSpPr>
          <p:cNvPr id="13" name="Group 12">
            <a:extLst>
              <a:ext uri="{FF2B5EF4-FFF2-40B4-BE49-F238E27FC236}">
                <a16:creationId xmlns:a16="http://schemas.microsoft.com/office/drawing/2014/main" id="{EEF877D1-B5B5-41E0-5B3C-5B3F5FCDEC2A}"/>
              </a:ext>
            </a:extLst>
          </p:cNvPr>
          <p:cNvGrpSpPr/>
          <p:nvPr/>
        </p:nvGrpSpPr>
        <p:grpSpPr>
          <a:xfrm>
            <a:off x="9703134" y="122172"/>
            <a:ext cx="1577389" cy="587340"/>
            <a:chOff x="21419066" y="12460569"/>
            <a:chExt cx="1874348" cy="1015961"/>
          </a:xfrm>
        </p:grpSpPr>
        <p:sp>
          <p:nvSpPr>
            <p:cNvPr id="18" name="Arrow: Right 17">
              <a:extLst>
                <a:ext uri="{FF2B5EF4-FFF2-40B4-BE49-F238E27FC236}">
                  <a16:creationId xmlns:a16="http://schemas.microsoft.com/office/drawing/2014/main" id="{3F834427-5605-5CD3-3424-3B28D93C5AD2}"/>
                </a:ext>
              </a:extLst>
            </p:cNvPr>
            <p:cNvSpPr/>
            <p:nvPr/>
          </p:nvSpPr>
          <p:spPr>
            <a:xfrm rot="5400000">
              <a:off x="23065998" y="12643828"/>
              <a:ext cx="254433" cy="200393"/>
            </a:xfrm>
            <a:prstGeom prst="rightArrow">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sp>
          <p:nvSpPr>
            <p:cNvPr id="19" name="TextBox 18">
              <a:extLst>
                <a:ext uri="{FF2B5EF4-FFF2-40B4-BE49-F238E27FC236}">
                  <a16:creationId xmlns:a16="http://schemas.microsoft.com/office/drawing/2014/main" id="{92CA30BB-4ED6-BDC0-05C4-8211F6A785D2}"/>
                </a:ext>
              </a:extLst>
            </p:cNvPr>
            <p:cNvSpPr txBox="1"/>
            <p:nvPr/>
          </p:nvSpPr>
          <p:spPr>
            <a:xfrm>
              <a:off x="21419066" y="12460569"/>
              <a:ext cx="1629134" cy="1015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a:t>
              </a:r>
              <a:r>
                <a:rPr lang="en-US" sz="1050" b="0">
                  <a:solidFill>
                    <a:schemeClr val="bg1"/>
                  </a:solidFill>
                </a:rPr>
                <a:t>lower</a:t>
              </a:r>
            </a:p>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higher</a:t>
              </a:r>
            </a:p>
          </p:txBody>
        </p:sp>
        <p:sp>
          <p:nvSpPr>
            <p:cNvPr id="20" name="Arrow: Right 19">
              <a:extLst>
                <a:ext uri="{FF2B5EF4-FFF2-40B4-BE49-F238E27FC236}">
                  <a16:creationId xmlns:a16="http://schemas.microsoft.com/office/drawing/2014/main" id="{AC152ECB-9940-2C3E-AC45-48ABB8ED9941}"/>
                </a:ext>
              </a:extLst>
            </p:cNvPr>
            <p:cNvSpPr/>
            <p:nvPr/>
          </p:nvSpPr>
          <p:spPr>
            <a:xfrm rot="16200000">
              <a:off x="23071371" y="13062534"/>
              <a:ext cx="254433" cy="189653"/>
            </a:xfrm>
            <a:prstGeom prst="rightArrow">
              <a:avLst/>
            </a:prstGeom>
            <a:solidFill>
              <a:srgbClr val="00B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grpSp>
      <p:grpSp>
        <p:nvGrpSpPr>
          <p:cNvPr id="24" name="Group 23">
            <a:extLst>
              <a:ext uri="{FF2B5EF4-FFF2-40B4-BE49-F238E27FC236}">
                <a16:creationId xmlns:a16="http://schemas.microsoft.com/office/drawing/2014/main" id="{91F4296C-D513-395F-6462-300F819F4CC4}"/>
              </a:ext>
            </a:extLst>
          </p:cNvPr>
          <p:cNvGrpSpPr/>
          <p:nvPr/>
        </p:nvGrpSpPr>
        <p:grpSpPr>
          <a:xfrm>
            <a:off x="11528225" y="264779"/>
            <a:ext cx="356433" cy="356433"/>
            <a:chOff x="11358084" y="75366"/>
            <a:chExt cx="534194" cy="534194"/>
          </a:xfrm>
        </p:grpSpPr>
        <p:sp>
          <p:nvSpPr>
            <p:cNvPr id="25" name="Oval 24">
              <a:extLst>
                <a:ext uri="{FF2B5EF4-FFF2-40B4-BE49-F238E27FC236}">
                  <a16:creationId xmlns:a16="http://schemas.microsoft.com/office/drawing/2014/main" id="{629F2004-1D8D-AF8F-1DE0-2494EF7AD14E}"/>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Competition with solid fill">
              <a:extLst>
                <a:ext uri="{FF2B5EF4-FFF2-40B4-BE49-F238E27FC236}">
                  <a16:creationId xmlns:a16="http://schemas.microsoft.com/office/drawing/2014/main" id="{EE7CBDCA-1249-C02E-397E-FFC760E1A2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2519755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738DB3B3-BCE6-4347-93A4-FAFB10433A53}"/>
              </a:ext>
            </a:extLst>
          </p:cNvPr>
          <p:cNvSpPr txBox="1"/>
          <p:nvPr/>
        </p:nvSpPr>
        <p:spPr>
          <a:xfrm>
            <a:off x="2917187" y="2225803"/>
            <a:ext cx="404718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solidFill>
                <a:effectLst/>
                <a:uLnTx/>
                <a:uFillTx/>
                <a:latin typeface="Arial Black" panose="020B0A04020102020204" pitchFamily="34" charset="0"/>
                <a:ea typeface="+mn-ea"/>
                <a:cs typeface="+mn-cs"/>
              </a:rPr>
              <a:t>Top important </a:t>
            </a:r>
            <a:r>
              <a:rPr lang="en-US" sz="1400">
                <a:solidFill>
                  <a:srgbClr val="44546A"/>
                </a:solidFill>
                <a:latin typeface="Arial Black" panose="020B0A04020102020204" pitchFamily="34" charset="0"/>
              </a:rPr>
              <a:t>f</a:t>
            </a:r>
            <a:r>
              <a:rPr kumimoji="0" lang="en-US" sz="1400" b="0" i="0" u="none" strike="noStrike" kern="1200" cap="none" spc="0" normalizeH="0" baseline="0" noProof="0" err="1">
                <a:ln>
                  <a:noFill/>
                </a:ln>
                <a:solidFill>
                  <a:srgbClr val="44546A"/>
                </a:solidFill>
                <a:effectLst/>
                <a:uLnTx/>
                <a:uFillTx/>
                <a:latin typeface="Arial Black" panose="020B0A04020102020204" pitchFamily="34" charset="0"/>
                <a:ea typeface="+mn-ea"/>
                <a:cs typeface="+mn-cs"/>
              </a:rPr>
              <a:t>ish</a:t>
            </a:r>
            <a:r>
              <a:rPr kumimoji="0" lang="en-US" sz="1400" b="0" i="0" u="none" strike="noStrike" kern="1200" cap="none" spc="0" normalizeH="0" baseline="0" noProof="0">
                <a:ln>
                  <a:noFill/>
                </a:ln>
                <a:solidFill>
                  <a:srgbClr val="44546A"/>
                </a:solidFill>
                <a:effectLst/>
                <a:uLnTx/>
                <a:uFillTx/>
                <a:latin typeface="Arial Black" panose="020B0A04020102020204" pitchFamily="34" charset="0"/>
                <a:ea typeface="+mn-ea"/>
                <a:cs typeface="+mn-cs"/>
              </a:rPr>
              <a:t> </a:t>
            </a:r>
            <a:r>
              <a:rPr lang="en-US" sz="1400">
                <a:solidFill>
                  <a:srgbClr val="44546A"/>
                </a:solidFill>
                <a:latin typeface="Arial Black" panose="020B0A04020102020204" pitchFamily="34" charset="0"/>
              </a:rPr>
              <a:t>a</a:t>
            </a:r>
            <a:r>
              <a:rPr kumimoji="0" lang="en-US" sz="1400" b="0" i="0" u="none" strike="noStrike" kern="1200" cap="none" spc="0" normalizeH="0" baseline="0" noProof="0" err="1">
                <a:ln>
                  <a:noFill/>
                </a:ln>
                <a:solidFill>
                  <a:srgbClr val="44546A"/>
                </a:solidFill>
                <a:effectLst/>
                <a:uLnTx/>
                <a:uFillTx/>
                <a:latin typeface="Arial Black" panose="020B0A04020102020204" pitchFamily="34" charset="0"/>
                <a:ea typeface="+mn-ea"/>
                <a:cs typeface="+mn-cs"/>
              </a:rPr>
              <a:t>ttributes</a:t>
            </a:r>
            <a:r>
              <a:rPr kumimoji="0" lang="en-US" sz="1400" b="0" i="0" u="none" strike="noStrike" kern="1200" cap="none" spc="0" normalizeH="0" baseline="0" noProof="0">
                <a:ln>
                  <a:noFill/>
                </a:ln>
                <a:solidFill>
                  <a:srgbClr val="44546A"/>
                </a:solidFill>
                <a:effectLst/>
                <a:uLnTx/>
                <a:uFillTx/>
                <a:latin typeface="Arial Black" panose="020B0A04020102020204" pitchFamily="34" charset="0"/>
                <a:ea typeface="+mn-ea"/>
                <a:cs typeface="+mn-cs"/>
              </a:rPr>
              <a:t> – </a:t>
            </a:r>
            <a:r>
              <a:rPr kumimoji="0" lang="en-US" sz="1400" b="0" i="1" u="none" strike="noStrike" kern="1200" cap="none" spc="0" normalizeH="0" baseline="0" noProof="0">
                <a:ln>
                  <a:noFill/>
                </a:ln>
                <a:solidFill>
                  <a:srgbClr val="44546A"/>
                </a:solidFill>
                <a:effectLst/>
                <a:uLnTx/>
                <a:uFillTx/>
                <a:latin typeface="Arial Black" panose="020B0A04020102020204" pitchFamily="34" charset="0"/>
                <a:ea typeface="+mn-ea"/>
                <a:cs typeface="+mn-cs"/>
              </a:rPr>
              <a:t>Top 10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a:solidFill>
                  <a:srgbClr val="44546A"/>
                </a:solidFill>
                <a:latin typeface="Arial Black" panose="020B0A04020102020204" pitchFamily="34" charset="0"/>
              </a:rPr>
              <a:t>(T3B on 10-pt scale)</a:t>
            </a:r>
            <a:endParaRPr kumimoji="0" lang="en-US" sz="1100" b="0" i="1" u="none" strike="noStrike" kern="1200" cap="none" spc="0" normalizeH="0" baseline="0" noProof="0">
              <a:ln>
                <a:noFill/>
              </a:ln>
              <a:solidFill>
                <a:srgbClr val="44546A"/>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4546A"/>
              </a:solidFill>
              <a:effectLst/>
              <a:uLnTx/>
              <a:uFillTx/>
              <a:latin typeface="Arial"/>
              <a:ea typeface="+mn-ea"/>
              <a:cs typeface="+mn-cs"/>
            </a:endParaRPr>
          </a:p>
        </p:txBody>
      </p:sp>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30201" y="952953"/>
            <a:ext cx="11366499" cy="1325563"/>
          </a:xfrm>
        </p:spPr>
        <p:txBody>
          <a:bodyPr>
            <a:normAutofit/>
          </a:bodyPr>
          <a:lstStyle/>
          <a:p>
            <a:r>
              <a:rPr lang="en-US" sz="2900"/>
              <a:t>Taste remains highest ranked attribute, while quality and all-natural grows in importance </a:t>
            </a:r>
          </a:p>
        </p:txBody>
      </p:sp>
      <p:sp>
        <p:nvSpPr>
          <p:cNvPr id="5" name="Rectangle 4">
            <a:extLst>
              <a:ext uri="{FF2B5EF4-FFF2-40B4-BE49-F238E27FC236}">
                <a16:creationId xmlns:a16="http://schemas.microsoft.com/office/drawing/2014/main" id="{0A831128-60BD-46E3-94D0-79D13F8D4364}"/>
              </a:ext>
            </a:extLst>
          </p:cNvPr>
          <p:cNvSpPr/>
          <p:nvPr/>
        </p:nvSpPr>
        <p:spPr>
          <a:xfrm>
            <a:off x="0" y="6396335"/>
            <a:ext cx="9677400" cy="461665"/>
          </a:xfrm>
          <a:prstGeom prst="rect">
            <a:avLst/>
          </a:prstGeom>
        </p:spPr>
        <p:txBody>
          <a:bodyPr wrap="square" lIns="91440" tIns="45720" rIns="91440" bIns="45720" anchor="t">
            <a:spAutoFit/>
          </a:bodyPr>
          <a:lstStyle/>
          <a:p>
            <a:pPr>
              <a:defRPr/>
            </a:pPr>
            <a:r>
              <a:rPr lang="en-US" sz="800">
                <a:solidFill>
                  <a:srgbClr val="AEABAB"/>
                </a:solidFill>
                <a:latin typeface="Arial"/>
                <a:cs typeface="Arial"/>
              </a:rPr>
              <a:t>Arrows indicate a statistically significant change compared to 2023. Green indicates an increase, red indicates a decrease, and no arrow indicates no change</a:t>
            </a:r>
            <a:endParaRPr lang="en-US" sz="800">
              <a:solidFill>
                <a:schemeClr val="accent3"/>
              </a:solidFill>
              <a:latin typeface="Arial"/>
              <a:cs typeface="Arial"/>
            </a:endParaRPr>
          </a:p>
          <a:p>
            <a:pPr>
              <a:defRPr/>
            </a:pPr>
            <a:r>
              <a:rPr lang="en-US" sz="800">
                <a:solidFill>
                  <a:schemeClr val="accent3"/>
                </a:solidFill>
                <a:latin typeface="Arial"/>
                <a:cs typeface="Arial"/>
              </a:rPr>
              <a:t>Q8. Below is a list of attributes that people may use to describe fish. For each, please rate how important that attribute is to you when purchasing and/or ordering fish?</a:t>
            </a:r>
            <a:r>
              <a:rPr lang="en-US" sz="800">
                <a:solidFill>
                  <a:schemeClr val="accent3"/>
                </a:solidFill>
                <a:latin typeface="Arial" panose="020B0604020202020204" pitchFamily="34" charset="0"/>
                <a:cs typeface="Arial" panose="020B0604020202020204" pitchFamily="34" charset="0"/>
              </a:rPr>
              <a:t> </a:t>
            </a:r>
            <a:r>
              <a:rPr lang="en-US" sz="800">
                <a:solidFill>
                  <a:schemeClr val="accent3"/>
                </a:solidFill>
                <a:latin typeface="Arial"/>
                <a:cs typeface="Arial"/>
              </a:rPr>
              <a:t>Base: </a:t>
            </a:r>
            <a:r>
              <a:rPr lang="en-US" sz="800">
                <a:solidFill>
                  <a:srgbClr val="AEABAB"/>
                </a:solidFill>
                <a:latin typeface="Arial"/>
                <a:cs typeface="Arial"/>
              </a:rPr>
              <a:t>Total 2024 (n=1031);  2023 (n=1032); 2022 (n=1023), Total 2021 (n=1066)</a:t>
            </a:r>
            <a:endParaRPr lang="en-US" sz="800">
              <a:solidFill>
                <a:schemeClr val="accent3"/>
              </a:solidFill>
              <a:latin typeface="Arial"/>
              <a:cs typeface="Arial"/>
            </a:endParaRPr>
          </a:p>
        </p:txBody>
      </p:sp>
      <p:graphicFrame>
        <p:nvGraphicFramePr>
          <p:cNvPr id="10" name="Chart 9">
            <a:extLst>
              <a:ext uri="{FF2B5EF4-FFF2-40B4-BE49-F238E27FC236}">
                <a16:creationId xmlns:a16="http://schemas.microsoft.com/office/drawing/2014/main" id="{609BD432-8B48-46B7-9807-DA755E28621D}"/>
              </a:ext>
            </a:extLst>
          </p:cNvPr>
          <p:cNvGraphicFramePr/>
          <p:nvPr>
            <p:extLst>
              <p:ext uri="{D42A27DB-BD31-4B8C-83A1-F6EECF244321}">
                <p14:modId xmlns:p14="http://schemas.microsoft.com/office/powerpoint/2010/main" val="3836187561"/>
              </p:ext>
            </p:extLst>
          </p:nvPr>
        </p:nvGraphicFramePr>
        <p:xfrm>
          <a:off x="0" y="2509151"/>
          <a:ext cx="9413874" cy="3520498"/>
        </p:xfrm>
        <a:graphic>
          <a:graphicData uri="http://schemas.openxmlformats.org/drawingml/2006/chart">
            <c:chart xmlns:c="http://schemas.openxmlformats.org/drawingml/2006/chart" xmlns:r="http://schemas.openxmlformats.org/officeDocument/2006/relationships" r:id="rId2"/>
          </a:graphicData>
        </a:graphic>
      </p:graphicFrame>
      <p:sp>
        <p:nvSpPr>
          <p:cNvPr id="3" name="Arrow: Up 2">
            <a:extLst>
              <a:ext uri="{FF2B5EF4-FFF2-40B4-BE49-F238E27FC236}">
                <a16:creationId xmlns:a16="http://schemas.microsoft.com/office/drawing/2014/main" id="{3D1E9909-5722-74FE-AE22-DC6F387C41AC}"/>
              </a:ext>
            </a:extLst>
          </p:cNvPr>
          <p:cNvSpPr/>
          <p:nvPr/>
        </p:nvSpPr>
        <p:spPr>
          <a:xfrm>
            <a:off x="2917187" y="2750809"/>
            <a:ext cx="182880" cy="182880"/>
          </a:xfrm>
          <a:prstGeom prst="upArrow">
            <a:avLst/>
          </a:prstGeom>
          <a:solidFill>
            <a:srgbClr val="00B050"/>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Arrow: Up 3">
            <a:extLst>
              <a:ext uri="{FF2B5EF4-FFF2-40B4-BE49-F238E27FC236}">
                <a16:creationId xmlns:a16="http://schemas.microsoft.com/office/drawing/2014/main" id="{D86ACA55-923F-97F6-BE7F-CE7FA969F09E}"/>
              </a:ext>
            </a:extLst>
          </p:cNvPr>
          <p:cNvSpPr/>
          <p:nvPr/>
        </p:nvSpPr>
        <p:spPr>
          <a:xfrm>
            <a:off x="9006291" y="3091410"/>
            <a:ext cx="182880" cy="182880"/>
          </a:xfrm>
          <a:prstGeom prst="upArrow">
            <a:avLst/>
          </a:prstGeom>
          <a:solidFill>
            <a:srgbClr val="00B050"/>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E725FADF-70A8-5140-2596-FE8E2CF693B9}"/>
              </a:ext>
            </a:extLst>
          </p:cNvPr>
          <p:cNvGraphicFramePr/>
          <p:nvPr>
            <p:extLst>
              <p:ext uri="{D42A27DB-BD31-4B8C-83A1-F6EECF244321}">
                <p14:modId xmlns:p14="http://schemas.microsoft.com/office/powerpoint/2010/main" val="2614931366"/>
              </p:ext>
            </p:extLst>
          </p:nvPr>
        </p:nvGraphicFramePr>
        <p:xfrm>
          <a:off x="9413874" y="2933689"/>
          <a:ext cx="2454276" cy="2939167"/>
        </p:xfrm>
        <a:graphic>
          <a:graphicData uri="http://schemas.openxmlformats.org/drawingml/2006/chart">
            <c:chart xmlns:c="http://schemas.openxmlformats.org/drawingml/2006/chart" xmlns:r="http://schemas.openxmlformats.org/officeDocument/2006/relationships" r:id="rId3"/>
          </a:graphicData>
        </a:graphic>
      </p:graphicFrame>
      <p:sp>
        <p:nvSpPr>
          <p:cNvPr id="6" name="Arrow: Up 5">
            <a:extLst>
              <a:ext uri="{FF2B5EF4-FFF2-40B4-BE49-F238E27FC236}">
                <a16:creationId xmlns:a16="http://schemas.microsoft.com/office/drawing/2014/main" id="{EB2D6297-CE6C-583B-C5E1-1D40293DCEB1}"/>
              </a:ext>
            </a:extLst>
          </p:cNvPr>
          <p:cNvSpPr/>
          <p:nvPr/>
        </p:nvSpPr>
        <p:spPr>
          <a:xfrm>
            <a:off x="10308949" y="2999970"/>
            <a:ext cx="182880" cy="182880"/>
          </a:xfrm>
          <a:prstGeom prst="upArrow">
            <a:avLst/>
          </a:prstGeom>
          <a:solidFill>
            <a:srgbClr val="00B050"/>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Arrow: Up 6">
            <a:extLst>
              <a:ext uri="{FF2B5EF4-FFF2-40B4-BE49-F238E27FC236}">
                <a16:creationId xmlns:a16="http://schemas.microsoft.com/office/drawing/2014/main" id="{3A18AC12-C070-A801-0D52-1676C9092DC6}"/>
              </a:ext>
            </a:extLst>
          </p:cNvPr>
          <p:cNvSpPr/>
          <p:nvPr/>
        </p:nvSpPr>
        <p:spPr>
          <a:xfrm>
            <a:off x="11513820" y="3304218"/>
            <a:ext cx="182880" cy="182880"/>
          </a:xfrm>
          <a:prstGeom prst="upArrow">
            <a:avLst/>
          </a:prstGeom>
          <a:solidFill>
            <a:srgbClr val="00B050"/>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3F9E4C-434D-4B30-E035-261DA314358D}"/>
              </a:ext>
            </a:extLst>
          </p:cNvPr>
          <p:cNvSpPr/>
          <p:nvPr/>
        </p:nvSpPr>
        <p:spPr>
          <a:xfrm>
            <a:off x="9413874" y="2750809"/>
            <a:ext cx="2449507" cy="271109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91B0563-2063-DCF1-0176-785F7947D290}"/>
              </a:ext>
            </a:extLst>
          </p:cNvPr>
          <p:cNvSpPr txBox="1"/>
          <p:nvPr/>
        </p:nvSpPr>
        <p:spPr>
          <a:xfrm>
            <a:off x="9801623" y="2414058"/>
            <a:ext cx="1712197" cy="307777"/>
          </a:xfrm>
          <a:prstGeom prst="rect">
            <a:avLst/>
          </a:prstGeom>
          <a:noFill/>
        </p:spPr>
        <p:txBody>
          <a:bodyPr wrap="square">
            <a:spAutoFit/>
          </a:bodyPr>
          <a:lstStyle/>
          <a:p>
            <a:r>
              <a:rPr lang="en-US" sz="1400">
                <a:solidFill>
                  <a:srgbClr val="44546A"/>
                </a:solidFill>
                <a:latin typeface="Arial Black" panose="020B0A04020102020204" pitchFamily="34" charset="0"/>
              </a:rPr>
              <a:t>Other YoY lifts</a:t>
            </a:r>
            <a:endParaRPr lang="en-US" sz="1400"/>
          </a:p>
        </p:txBody>
      </p:sp>
      <p:grpSp>
        <p:nvGrpSpPr>
          <p:cNvPr id="11" name="Group 10">
            <a:extLst>
              <a:ext uri="{FF2B5EF4-FFF2-40B4-BE49-F238E27FC236}">
                <a16:creationId xmlns:a16="http://schemas.microsoft.com/office/drawing/2014/main" id="{8121EC6F-CB6A-540A-9C52-13259143162F}"/>
              </a:ext>
            </a:extLst>
          </p:cNvPr>
          <p:cNvGrpSpPr/>
          <p:nvPr/>
        </p:nvGrpSpPr>
        <p:grpSpPr>
          <a:xfrm>
            <a:off x="9703134" y="122172"/>
            <a:ext cx="1577389" cy="587340"/>
            <a:chOff x="21419066" y="12460569"/>
            <a:chExt cx="1874348" cy="1015961"/>
          </a:xfrm>
        </p:grpSpPr>
        <p:sp>
          <p:nvSpPr>
            <p:cNvPr id="13" name="Arrow: Right 12">
              <a:extLst>
                <a:ext uri="{FF2B5EF4-FFF2-40B4-BE49-F238E27FC236}">
                  <a16:creationId xmlns:a16="http://schemas.microsoft.com/office/drawing/2014/main" id="{E6186C30-AAB5-FB95-147B-C6A88D0F4A99}"/>
                </a:ext>
              </a:extLst>
            </p:cNvPr>
            <p:cNvSpPr/>
            <p:nvPr/>
          </p:nvSpPr>
          <p:spPr>
            <a:xfrm rot="5400000">
              <a:off x="23065998" y="12643828"/>
              <a:ext cx="254433" cy="200393"/>
            </a:xfrm>
            <a:prstGeom prst="rightArrow">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sp>
          <p:nvSpPr>
            <p:cNvPr id="14" name="TextBox 13">
              <a:extLst>
                <a:ext uri="{FF2B5EF4-FFF2-40B4-BE49-F238E27FC236}">
                  <a16:creationId xmlns:a16="http://schemas.microsoft.com/office/drawing/2014/main" id="{784D9EE4-F1FD-B2DF-4AD5-DBC83DDAB0B2}"/>
                </a:ext>
              </a:extLst>
            </p:cNvPr>
            <p:cNvSpPr txBox="1"/>
            <p:nvPr/>
          </p:nvSpPr>
          <p:spPr>
            <a:xfrm>
              <a:off x="21419066" y="12460569"/>
              <a:ext cx="1629134" cy="1015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a:t>
              </a:r>
              <a:r>
                <a:rPr lang="en-US" sz="1050" b="0">
                  <a:solidFill>
                    <a:schemeClr val="bg1"/>
                  </a:solidFill>
                </a:rPr>
                <a:t>lower</a:t>
              </a:r>
            </a:p>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higher</a:t>
              </a:r>
            </a:p>
          </p:txBody>
        </p:sp>
        <p:sp>
          <p:nvSpPr>
            <p:cNvPr id="15" name="Arrow: Right 14">
              <a:extLst>
                <a:ext uri="{FF2B5EF4-FFF2-40B4-BE49-F238E27FC236}">
                  <a16:creationId xmlns:a16="http://schemas.microsoft.com/office/drawing/2014/main" id="{B835A2A2-BB54-8C51-1D86-F856C1D78D47}"/>
                </a:ext>
              </a:extLst>
            </p:cNvPr>
            <p:cNvSpPr/>
            <p:nvPr/>
          </p:nvSpPr>
          <p:spPr>
            <a:xfrm rot="16200000">
              <a:off x="23071371" y="13062534"/>
              <a:ext cx="254433" cy="189653"/>
            </a:xfrm>
            <a:prstGeom prst="rightArrow">
              <a:avLst/>
            </a:prstGeom>
            <a:solidFill>
              <a:srgbClr val="00B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2912915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E26904-2E7B-2807-40EE-BC178A3440CB}"/>
              </a:ext>
            </a:extLst>
          </p:cNvPr>
          <p:cNvSpPr txBox="1"/>
          <p:nvPr/>
        </p:nvSpPr>
        <p:spPr>
          <a:xfrm>
            <a:off x="326471" y="2705725"/>
            <a:ext cx="7953929" cy="1446550"/>
          </a:xfrm>
          <a:prstGeom prst="rect">
            <a:avLst/>
          </a:prstGeom>
          <a:noFill/>
        </p:spPr>
        <p:txBody>
          <a:bodyPr wrap="square" rtlCol="0">
            <a:spAutoFit/>
          </a:bodyPr>
          <a:lstStyle/>
          <a:p>
            <a:r>
              <a:rPr lang="en-US" sz="4400">
                <a:solidFill>
                  <a:schemeClr val="bg1"/>
                </a:solidFill>
                <a:latin typeface="+mj-lt"/>
              </a:rPr>
              <a:t>Understanding Fish Eaters Purchasing Habits</a:t>
            </a:r>
          </a:p>
        </p:txBody>
      </p:sp>
    </p:spTree>
    <p:extLst>
      <p:ext uri="{BB962C8B-B14F-4D97-AF65-F5344CB8AC3E}">
        <p14:creationId xmlns:p14="http://schemas.microsoft.com/office/powerpoint/2010/main" val="1215672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30201" y="837297"/>
            <a:ext cx="11366499" cy="1325563"/>
          </a:xfrm>
        </p:spPr>
        <p:txBody>
          <a:bodyPr>
            <a:normAutofit/>
          </a:bodyPr>
          <a:lstStyle/>
          <a:p>
            <a:r>
              <a:rPr lang="en-US" sz="2900"/>
              <a:t>Grocery stores remain primary way Fish Eaters learn about Wild Alaska Pollock</a:t>
            </a:r>
          </a:p>
        </p:txBody>
      </p:sp>
      <p:graphicFrame>
        <p:nvGraphicFramePr>
          <p:cNvPr id="18" name="Table 2">
            <a:extLst>
              <a:ext uri="{FF2B5EF4-FFF2-40B4-BE49-F238E27FC236}">
                <a16:creationId xmlns:a16="http://schemas.microsoft.com/office/drawing/2014/main" id="{FFEB5F2E-F523-4C89-9BC1-F7D5C4C4E7DE}"/>
              </a:ext>
            </a:extLst>
          </p:cNvPr>
          <p:cNvGraphicFramePr>
            <a:graphicFrameLocks noGrp="1"/>
          </p:cNvGraphicFramePr>
          <p:nvPr>
            <p:extLst>
              <p:ext uri="{D42A27DB-BD31-4B8C-83A1-F6EECF244321}">
                <p14:modId xmlns:p14="http://schemas.microsoft.com/office/powerpoint/2010/main" val="999644898"/>
              </p:ext>
            </p:extLst>
          </p:nvPr>
        </p:nvGraphicFramePr>
        <p:xfrm>
          <a:off x="896361" y="2497987"/>
          <a:ext cx="4248292" cy="3722485"/>
        </p:xfrm>
        <a:graphic>
          <a:graphicData uri="http://schemas.openxmlformats.org/drawingml/2006/table">
            <a:tbl>
              <a:tblPr firstRow="1" bandRow="1">
                <a:tableStyleId>{2D5ABB26-0587-4C30-8999-92F81FD0307C}</a:tableStyleId>
              </a:tblPr>
              <a:tblGrid>
                <a:gridCol w="801561">
                  <a:extLst>
                    <a:ext uri="{9D8B030D-6E8A-4147-A177-3AD203B41FA5}">
                      <a16:colId xmlns:a16="http://schemas.microsoft.com/office/drawing/2014/main" val="1803274825"/>
                    </a:ext>
                  </a:extLst>
                </a:gridCol>
                <a:gridCol w="3446731">
                  <a:extLst>
                    <a:ext uri="{9D8B030D-6E8A-4147-A177-3AD203B41FA5}">
                      <a16:colId xmlns:a16="http://schemas.microsoft.com/office/drawing/2014/main" val="2358774765"/>
                    </a:ext>
                  </a:extLst>
                </a:gridCol>
              </a:tblGrid>
              <a:tr h="424092">
                <a:tc>
                  <a:txBody>
                    <a:bodyPr/>
                    <a:lstStyle/>
                    <a:p>
                      <a:r>
                        <a:rPr lang="en-US" sz="2400" b="1">
                          <a:solidFill>
                            <a:srgbClr val="125DAA"/>
                          </a:solidFill>
                        </a:rPr>
                        <a:t>34%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solidFill>
                            <a:schemeClr val="tx1"/>
                          </a:solidFill>
                        </a:rPr>
                        <a:t>Grocery stores </a:t>
                      </a:r>
                      <a:r>
                        <a:rPr lang="en-US" sz="1200" i="1">
                          <a:solidFill>
                            <a:schemeClr val="tx1"/>
                          </a:solidFill>
                        </a:rPr>
                        <a:t>(34% in 2023)</a:t>
                      </a:r>
                      <a:endParaRPr lang="en-US" sz="1600" i="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1525019"/>
                  </a:ext>
                </a:extLst>
              </a:tr>
              <a:tr h="424092">
                <a:tc>
                  <a:txBody>
                    <a:bodyPr/>
                    <a:lstStyle/>
                    <a:p>
                      <a:r>
                        <a:rPr lang="en-US" sz="2400" b="1">
                          <a:solidFill>
                            <a:srgbClr val="125DAA"/>
                          </a:solidFill>
                        </a:rPr>
                        <a:t>33%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Family and friends </a:t>
                      </a:r>
                      <a:r>
                        <a:rPr kumimoji="0" lang="en-US" sz="1200" b="0" i="1" u="none" strike="noStrike" kern="1200" cap="none" spc="0" normalizeH="0" baseline="0" noProof="0">
                          <a:ln>
                            <a:noFill/>
                          </a:ln>
                          <a:solidFill>
                            <a:schemeClr val="tx1"/>
                          </a:solidFill>
                          <a:effectLst/>
                          <a:uLnTx/>
                          <a:uFillTx/>
                          <a:latin typeface="+mn-lt"/>
                          <a:ea typeface="+mn-ea"/>
                          <a:cs typeface="+mn-cs"/>
                        </a:rPr>
                        <a:t>(27% in 2023)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3573893"/>
                  </a:ext>
                </a:extLst>
              </a:tr>
              <a:tr h="460552">
                <a:tc>
                  <a:txBody>
                    <a:bodyPr/>
                    <a:lstStyle/>
                    <a:p>
                      <a:r>
                        <a:rPr lang="en-US" sz="2400" b="1">
                          <a:solidFill>
                            <a:srgbClr val="125DAA"/>
                          </a:solidFill>
                        </a:rPr>
                        <a:t>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solidFill>
                            <a:schemeClr val="tx1"/>
                          </a:solidFill>
                        </a:rPr>
                        <a:t>Cooking shows </a:t>
                      </a:r>
                      <a:r>
                        <a:rPr lang="en-US" sz="1200" i="1">
                          <a:solidFill>
                            <a:schemeClr val="tx1"/>
                          </a:solidFill>
                        </a:rPr>
                        <a:t>(28% in 2023)</a:t>
                      </a:r>
                      <a:endParaRPr 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2408809"/>
                  </a:ext>
                </a:extLst>
              </a:tr>
              <a:tr h="457773">
                <a:tc>
                  <a:txBody>
                    <a:bodyPr/>
                    <a:lstStyle/>
                    <a:p>
                      <a:r>
                        <a:rPr lang="en-US" sz="2400" b="1" kern="1200">
                          <a:solidFill>
                            <a:srgbClr val="125DAA"/>
                          </a:solidFill>
                          <a:latin typeface="+mn-lt"/>
                          <a:ea typeface="+mn-ea"/>
                          <a:cs typeface="+mn-cs"/>
                        </a:rPr>
                        <a:t>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solidFill>
                            <a:schemeClr val="tx1"/>
                          </a:solidFill>
                        </a:rPr>
                        <a:t>Sit-down restaurant </a:t>
                      </a:r>
                      <a:r>
                        <a:rPr kumimoji="0" lang="en-US" sz="1200" b="0" i="1" u="none" strike="noStrike" kern="1200" cap="none" spc="0" normalizeH="0" baseline="0" noProof="0">
                          <a:ln>
                            <a:noFill/>
                          </a:ln>
                          <a:solidFill>
                            <a:schemeClr val="tx1"/>
                          </a:solidFill>
                          <a:effectLst/>
                          <a:uLnTx/>
                          <a:uFillTx/>
                          <a:latin typeface="+mn-lt"/>
                          <a:ea typeface="+mn-ea"/>
                          <a:cs typeface="+mn-cs"/>
                        </a:rPr>
                        <a:t>(18% in 2023)</a:t>
                      </a:r>
                      <a:endParaRPr lang="en-US" sz="1600" i="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801300"/>
                  </a:ext>
                </a:extLst>
              </a:tr>
              <a:tr h="424092">
                <a:tc>
                  <a:txBody>
                    <a:bodyPr/>
                    <a:lstStyle/>
                    <a:p>
                      <a:r>
                        <a:rPr lang="en-US" sz="2400" b="1" kern="1200">
                          <a:solidFill>
                            <a:srgbClr val="125DAA"/>
                          </a:solidFill>
                          <a:latin typeface="+mn-lt"/>
                          <a:ea typeface="+mn-ea"/>
                          <a:cs typeface="+mn-cs"/>
                        </a:rPr>
                        <a:t>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solidFill>
                            <a:schemeClr val="tx1"/>
                          </a:solidFill>
                        </a:rPr>
                        <a:t>Fast-food restaurant </a:t>
                      </a:r>
                      <a:r>
                        <a:rPr kumimoji="0" lang="en-US" sz="1200" b="0" i="1" u="none" strike="noStrike" kern="1200" cap="none" spc="0" normalizeH="0" baseline="0" noProof="0">
                          <a:ln>
                            <a:noFill/>
                          </a:ln>
                          <a:solidFill>
                            <a:schemeClr val="tx1"/>
                          </a:solidFill>
                          <a:effectLst/>
                          <a:uLnTx/>
                          <a:uFillTx/>
                          <a:latin typeface="+mn-lt"/>
                          <a:ea typeface="+mn-ea"/>
                          <a:cs typeface="+mn-cs"/>
                        </a:rPr>
                        <a:t>(15% in 2023)</a:t>
                      </a:r>
                      <a:endParaRPr lang="en-US" sz="1600" i="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0276407"/>
                  </a:ext>
                </a:extLst>
              </a:tr>
              <a:tr h="424092">
                <a:tc>
                  <a:txBody>
                    <a:bodyPr/>
                    <a:lstStyle/>
                    <a:p>
                      <a:r>
                        <a:rPr lang="en-US" sz="2400" b="1" kern="1200">
                          <a:solidFill>
                            <a:srgbClr val="125DAA"/>
                          </a:solidFill>
                          <a:latin typeface="+mn-lt"/>
                          <a:ea typeface="+mn-ea"/>
                          <a:cs typeface="+mn-cs"/>
                        </a:rPr>
                        <a:t>13%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solidFill>
                            <a:schemeClr val="tx1"/>
                          </a:solidFill>
                        </a:rPr>
                        <a:t>Advertisements and commercials </a:t>
                      </a:r>
                      <a:r>
                        <a:rPr kumimoji="0" lang="en-US" sz="1200" b="0" i="1" u="none" strike="noStrike" kern="1200" cap="none" spc="0" normalizeH="0" baseline="0" noProof="0">
                          <a:ln>
                            <a:noFill/>
                          </a:ln>
                          <a:solidFill>
                            <a:schemeClr val="tx1"/>
                          </a:solidFill>
                          <a:effectLst/>
                          <a:uLnTx/>
                          <a:uFillTx/>
                          <a:latin typeface="+mn-lt"/>
                          <a:ea typeface="+mn-ea"/>
                          <a:cs typeface="+mn-cs"/>
                        </a:rPr>
                        <a:t>(15% in 2023)</a:t>
                      </a:r>
                      <a:endParaRPr lang="en-US" sz="1600" i="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2695827"/>
                  </a:ext>
                </a:extLst>
              </a:tr>
              <a:tr h="424092">
                <a:tc>
                  <a:txBody>
                    <a:bodyPr/>
                    <a:lstStyle/>
                    <a:p>
                      <a:r>
                        <a:rPr lang="en-US" sz="2400" b="1" kern="1200">
                          <a:solidFill>
                            <a:srgbClr val="125DAA"/>
                          </a:solidFill>
                          <a:latin typeface="+mn-lt"/>
                          <a:ea typeface="+mn-ea"/>
                          <a:cs typeface="+mn-cs"/>
                        </a:rPr>
                        <a:t>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solidFill>
                            <a:schemeClr val="tx1"/>
                          </a:solidFill>
                        </a:rPr>
                        <a:t>Social media </a:t>
                      </a:r>
                      <a:r>
                        <a:rPr kumimoji="0" lang="en-US" sz="1200" b="0" i="1" u="none" strike="noStrike" kern="1200" cap="none" spc="0" normalizeH="0" baseline="0" noProof="0">
                          <a:ln>
                            <a:noFill/>
                          </a:ln>
                          <a:solidFill>
                            <a:schemeClr val="tx1"/>
                          </a:solidFill>
                          <a:effectLst/>
                          <a:uLnTx/>
                          <a:uFillTx/>
                          <a:latin typeface="+mn-lt"/>
                          <a:ea typeface="+mn-ea"/>
                          <a:cs typeface="+mn-cs"/>
                        </a:rPr>
                        <a:t>(14% in 2023)</a:t>
                      </a:r>
                      <a:endParaRPr lang="en-US" sz="1600" i="1">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198935"/>
                  </a:ext>
                </a:extLst>
              </a:tr>
              <a:tr h="424092">
                <a:tc>
                  <a:txBody>
                    <a:bodyPr/>
                    <a:lstStyle/>
                    <a:p>
                      <a:r>
                        <a:rPr lang="en-US" sz="2400" b="1" kern="1200">
                          <a:solidFill>
                            <a:srgbClr val="125DAA"/>
                          </a:solidFill>
                          <a:latin typeface="+mn-lt"/>
                          <a:ea typeface="+mn-ea"/>
                          <a:cs typeface="+mn-cs"/>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solidFill>
                            <a:schemeClr val="tx1"/>
                          </a:solidFill>
                        </a:rPr>
                        <a:t>News </a:t>
                      </a:r>
                      <a:r>
                        <a:rPr kumimoji="0" lang="en-US" sz="1200" b="0" i="0" u="none" strike="noStrike" kern="1200" cap="none" spc="0" normalizeH="0" baseline="0" noProof="0">
                          <a:ln>
                            <a:noFill/>
                          </a:ln>
                          <a:solidFill>
                            <a:schemeClr val="tx1"/>
                          </a:solidFill>
                          <a:effectLst/>
                          <a:uLnTx/>
                          <a:uFillTx/>
                          <a:latin typeface="+mn-lt"/>
                          <a:ea typeface="+mn-ea"/>
                          <a:cs typeface="+mn-cs"/>
                        </a:rPr>
                        <a:t>(13% in 2023)</a:t>
                      </a:r>
                      <a:endParaRPr 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4539884"/>
                  </a:ext>
                </a:extLst>
              </a:tr>
            </a:tbl>
          </a:graphicData>
        </a:graphic>
      </p:graphicFrame>
      <p:sp>
        <p:nvSpPr>
          <p:cNvPr id="19" name="TextBox 18">
            <a:extLst>
              <a:ext uri="{FF2B5EF4-FFF2-40B4-BE49-F238E27FC236}">
                <a16:creationId xmlns:a16="http://schemas.microsoft.com/office/drawing/2014/main" id="{4ACF70E2-776A-478B-AB35-F56D80D8A5A7}"/>
              </a:ext>
            </a:extLst>
          </p:cNvPr>
          <p:cNvSpPr txBox="1"/>
          <p:nvPr/>
        </p:nvSpPr>
        <p:spPr>
          <a:xfrm>
            <a:off x="586741" y="2020790"/>
            <a:ext cx="4795120" cy="523220"/>
          </a:xfrm>
          <a:prstGeom prst="rect">
            <a:avLst/>
          </a:prstGeom>
          <a:noFill/>
        </p:spPr>
        <p:txBody>
          <a:bodyPr wrap="square" rtlCol="0">
            <a:spAutoFit/>
          </a:bodyPr>
          <a:lstStyle/>
          <a:p>
            <a:pPr algn="ctr"/>
            <a:r>
              <a:rPr lang="en-US" sz="1400" b="1">
                <a:latin typeface="Arial Black" panose="020B0A04020102020204" pitchFamily="34" charset="0"/>
              </a:rPr>
              <a:t>Top ways they </a:t>
            </a:r>
            <a:r>
              <a:rPr lang="en-US" sz="1400" b="1" u="sng">
                <a:latin typeface="Arial Black" panose="020B0A04020102020204" pitchFamily="34" charset="0"/>
              </a:rPr>
              <a:t>learn</a:t>
            </a:r>
            <a:r>
              <a:rPr lang="en-US" sz="1400" b="1">
                <a:latin typeface="Arial Black" panose="020B0A04020102020204" pitchFamily="34" charset="0"/>
              </a:rPr>
              <a:t> about </a:t>
            </a:r>
          </a:p>
          <a:p>
            <a:pPr algn="ctr"/>
            <a:r>
              <a:rPr lang="en-US" sz="1400" b="1">
                <a:latin typeface="Arial Black" panose="020B0A04020102020204" pitchFamily="34" charset="0"/>
              </a:rPr>
              <a:t>Wild Alaska Pollock:</a:t>
            </a:r>
            <a:endParaRPr lang="en-US" sz="1100" b="1" i="1">
              <a:latin typeface="Arial Black" panose="020B0A04020102020204" pitchFamily="34" charset="0"/>
            </a:endParaRPr>
          </a:p>
        </p:txBody>
      </p:sp>
      <p:sp>
        <p:nvSpPr>
          <p:cNvPr id="21" name="TextBox 20">
            <a:extLst>
              <a:ext uri="{FF2B5EF4-FFF2-40B4-BE49-F238E27FC236}">
                <a16:creationId xmlns:a16="http://schemas.microsoft.com/office/drawing/2014/main" id="{AC2D6C2F-CE23-4D43-BB60-C7F735CBC05E}"/>
              </a:ext>
            </a:extLst>
          </p:cNvPr>
          <p:cNvSpPr txBox="1"/>
          <p:nvPr/>
        </p:nvSpPr>
        <p:spPr>
          <a:xfrm>
            <a:off x="5997177" y="2020790"/>
            <a:ext cx="4652287" cy="707886"/>
          </a:xfrm>
          <a:prstGeom prst="rect">
            <a:avLst/>
          </a:prstGeom>
          <a:noFill/>
        </p:spPr>
        <p:txBody>
          <a:bodyPr wrap="square" rtlCol="0">
            <a:spAutoFit/>
          </a:bodyPr>
          <a:lstStyle/>
          <a:p>
            <a:pPr algn="ctr"/>
            <a:r>
              <a:rPr lang="en-US" sz="1400" b="1">
                <a:latin typeface="Arial Black" panose="020B0A04020102020204" pitchFamily="34" charset="0"/>
              </a:rPr>
              <a:t>Likelihood to </a:t>
            </a:r>
            <a:r>
              <a:rPr lang="en-US" sz="1400" b="1" u="sng">
                <a:latin typeface="Arial Black" panose="020B0A04020102020204" pitchFamily="34" charset="0"/>
              </a:rPr>
              <a:t>eat</a:t>
            </a:r>
            <a:r>
              <a:rPr lang="en-US" sz="1400" b="1">
                <a:latin typeface="Arial Black" panose="020B0A04020102020204" pitchFamily="34" charset="0"/>
              </a:rPr>
              <a:t> Wild Alaska Pollock </a:t>
            </a:r>
          </a:p>
          <a:p>
            <a:pPr algn="ctr"/>
            <a:r>
              <a:rPr lang="en-US" sz="1400" b="1">
                <a:latin typeface="Arial Black" panose="020B0A04020102020204" pitchFamily="34" charset="0"/>
              </a:rPr>
              <a:t>from the following settings </a:t>
            </a:r>
          </a:p>
          <a:p>
            <a:pPr algn="ctr"/>
            <a:r>
              <a:rPr lang="en-US" sz="1100" b="1" i="1">
                <a:latin typeface="Arial Black" panose="020B0A04020102020204" pitchFamily="34" charset="0"/>
              </a:rPr>
              <a:t>(T3B on 10-pt scale)</a:t>
            </a:r>
          </a:p>
        </p:txBody>
      </p:sp>
      <p:cxnSp>
        <p:nvCxnSpPr>
          <p:cNvPr id="22" name="Straight Connector 21">
            <a:extLst>
              <a:ext uri="{FF2B5EF4-FFF2-40B4-BE49-F238E27FC236}">
                <a16:creationId xmlns:a16="http://schemas.microsoft.com/office/drawing/2014/main" id="{7054926A-9116-4737-9BFE-D13626A9CEBE}"/>
              </a:ext>
            </a:extLst>
          </p:cNvPr>
          <p:cNvCxnSpPr>
            <a:cxnSpLocks/>
          </p:cNvCxnSpPr>
          <p:nvPr/>
        </p:nvCxnSpPr>
        <p:spPr>
          <a:xfrm>
            <a:off x="5629705" y="2607278"/>
            <a:ext cx="0" cy="2820595"/>
          </a:xfrm>
          <a:prstGeom prst="line">
            <a:avLst/>
          </a:prstGeom>
          <a:ln>
            <a:solidFill>
              <a:schemeClr val="tx2">
                <a:lumMod val="85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E3AB79D-8D95-4D32-9F34-F8C41E3BA844}"/>
              </a:ext>
            </a:extLst>
          </p:cNvPr>
          <p:cNvSpPr/>
          <p:nvPr/>
        </p:nvSpPr>
        <p:spPr>
          <a:xfrm>
            <a:off x="0" y="6396335"/>
            <a:ext cx="8481023" cy="461665"/>
          </a:xfrm>
          <a:prstGeom prst="rect">
            <a:avLst/>
          </a:prstGeom>
        </p:spPr>
        <p:txBody>
          <a:bodyPr wrap="square">
            <a:spAutoFit/>
          </a:bodyPr>
          <a:lstStyle/>
          <a:p>
            <a:r>
              <a:rPr lang="en-US" sz="800">
                <a:solidFill>
                  <a:srgbClr val="AEABAB"/>
                </a:solidFill>
                <a:latin typeface="Arial"/>
                <a:cs typeface="Arial"/>
              </a:rPr>
              <a:t>Arrows indicate a statistically significant change compared to 2023. Green indicates an increase, red indicates a decrease, and no arrow indicates no change</a:t>
            </a:r>
            <a:endParaRPr lang="en-US" sz="800">
              <a:solidFill>
                <a:schemeClr val="accent3"/>
              </a:solidFill>
              <a:latin typeface="Arial" panose="020B0604020202020204" pitchFamily="34" charset="0"/>
              <a:cs typeface="Arial" panose="020B0604020202020204" pitchFamily="34" charset="0"/>
            </a:endParaRPr>
          </a:p>
          <a:p>
            <a:r>
              <a:rPr lang="en-US" sz="800">
                <a:solidFill>
                  <a:schemeClr val="accent3"/>
                </a:solidFill>
                <a:latin typeface="Arial" panose="020B0604020202020204" pitchFamily="34" charset="0"/>
                <a:cs typeface="Arial" panose="020B0604020202020204" pitchFamily="34" charset="0"/>
              </a:rPr>
              <a:t>Q2. How did you learn about Wild Alaska Pollock? Base: Fish Eaters aware of Wild Alaska Pollock 2024 (n=460); 2023 (n=394)</a:t>
            </a:r>
          </a:p>
          <a:p>
            <a:r>
              <a:rPr lang="en-US" sz="800">
                <a:solidFill>
                  <a:schemeClr val="accent3"/>
                </a:solidFill>
                <a:latin typeface="Arial" panose="020B0604020202020204" pitchFamily="34" charset="0"/>
                <a:cs typeface="Arial" panose="020B0604020202020204" pitchFamily="34" charset="0"/>
              </a:rPr>
              <a:t>Q5. How likely are you to eat Wild Alaska Pollock from the following settings? Base: Fish Eaters aware of Wild Alaska Pollock 2024 (n=460); 2023 (n=394)</a:t>
            </a:r>
          </a:p>
        </p:txBody>
      </p:sp>
      <p:grpSp>
        <p:nvGrpSpPr>
          <p:cNvPr id="3" name="Group 2">
            <a:extLst>
              <a:ext uri="{FF2B5EF4-FFF2-40B4-BE49-F238E27FC236}">
                <a16:creationId xmlns:a16="http://schemas.microsoft.com/office/drawing/2014/main" id="{9143E6E4-CE4C-4B44-9999-131A5507AAD2}"/>
              </a:ext>
            </a:extLst>
          </p:cNvPr>
          <p:cNvGrpSpPr/>
          <p:nvPr/>
        </p:nvGrpSpPr>
        <p:grpSpPr>
          <a:xfrm>
            <a:off x="6472837" y="3698025"/>
            <a:ext cx="4487523" cy="952053"/>
            <a:chOff x="6472837" y="2471504"/>
            <a:chExt cx="4487523" cy="952053"/>
          </a:xfrm>
        </p:grpSpPr>
        <p:sp>
          <p:nvSpPr>
            <p:cNvPr id="23" name="TextBox 22">
              <a:extLst>
                <a:ext uri="{FF2B5EF4-FFF2-40B4-BE49-F238E27FC236}">
                  <a16:creationId xmlns:a16="http://schemas.microsoft.com/office/drawing/2014/main" id="{08F2C62D-4797-4C12-9179-EF62AEA5ECE1}"/>
                </a:ext>
              </a:extLst>
            </p:cNvPr>
            <p:cNvSpPr txBox="1"/>
            <p:nvPr/>
          </p:nvSpPr>
          <p:spPr>
            <a:xfrm>
              <a:off x="6472837" y="2471504"/>
              <a:ext cx="16459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5BAA"/>
                  </a:solidFill>
                  <a:effectLst/>
                  <a:uLnTx/>
                  <a:uFillTx/>
                  <a:latin typeface="Arial" panose="020B0604020202020204" pitchFamily="34" charset="0"/>
                  <a:cs typeface="Arial" panose="020B0604020202020204" pitchFamily="34" charset="0"/>
                </a:rPr>
                <a:t>35%</a:t>
              </a:r>
            </a:p>
          </p:txBody>
        </p:sp>
        <p:sp>
          <p:nvSpPr>
            <p:cNvPr id="25" name="TextBox 24">
              <a:extLst>
                <a:ext uri="{FF2B5EF4-FFF2-40B4-BE49-F238E27FC236}">
                  <a16:creationId xmlns:a16="http://schemas.microsoft.com/office/drawing/2014/main" id="{467B3F00-4BAC-4755-B78A-273CC65F43AB}"/>
                </a:ext>
              </a:extLst>
            </p:cNvPr>
            <p:cNvSpPr txBox="1"/>
            <p:nvPr/>
          </p:nvSpPr>
          <p:spPr>
            <a:xfrm>
              <a:off x="8064760" y="2592560"/>
              <a:ext cx="2895600"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u="sng">
                  <a:latin typeface="Arial" panose="020B0604020202020204" pitchFamily="34" charset="0"/>
                  <a:cs typeface="Arial" panose="020B0604020202020204" pitchFamily="34" charset="0"/>
                </a:rPr>
                <a:t>Fresh from the grocery store or market</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cs typeface="Arial" panose="020B0604020202020204" pitchFamily="34" charset="0"/>
                </a:rPr>
                <a:t>(vs. 36% in 2023)</a:t>
              </a:r>
            </a:p>
          </p:txBody>
        </p:sp>
      </p:grpSp>
      <p:grpSp>
        <p:nvGrpSpPr>
          <p:cNvPr id="5" name="Group 4">
            <a:extLst>
              <a:ext uri="{FF2B5EF4-FFF2-40B4-BE49-F238E27FC236}">
                <a16:creationId xmlns:a16="http://schemas.microsoft.com/office/drawing/2014/main" id="{5499C1C0-0BBB-47C8-9600-E57B994ED75B}"/>
              </a:ext>
            </a:extLst>
          </p:cNvPr>
          <p:cNvGrpSpPr/>
          <p:nvPr/>
        </p:nvGrpSpPr>
        <p:grpSpPr>
          <a:xfrm>
            <a:off x="6472837" y="4618608"/>
            <a:ext cx="4246215" cy="1000275"/>
            <a:chOff x="6472837" y="4117861"/>
            <a:chExt cx="4246215" cy="1000275"/>
          </a:xfrm>
        </p:grpSpPr>
        <p:sp>
          <p:nvSpPr>
            <p:cNvPr id="24" name="TextBox 23">
              <a:extLst>
                <a:ext uri="{FF2B5EF4-FFF2-40B4-BE49-F238E27FC236}">
                  <a16:creationId xmlns:a16="http://schemas.microsoft.com/office/drawing/2014/main" id="{E8D6E92F-31A2-43DA-88DB-0EE975BE8919}"/>
                </a:ext>
              </a:extLst>
            </p:cNvPr>
            <p:cNvSpPr txBox="1"/>
            <p:nvPr/>
          </p:nvSpPr>
          <p:spPr>
            <a:xfrm>
              <a:off x="6472837" y="4117861"/>
              <a:ext cx="16459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5BAA"/>
                  </a:solidFill>
                  <a:latin typeface="Arial" panose="020B0604020202020204" pitchFamily="34" charset="0"/>
                  <a:cs typeface="Arial" panose="020B0604020202020204" pitchFamily="34" charset="0"/>
                </a:rPr>
                <a:t>35</a:t>
              </a:r>
              <a:r>
                <a:rPr kumimoji="0" lang="en-US" sz="5400" b="1" i="0" u="none" strike="noStrike" kern="1200" cap="none" spc="0" normalizeH="0" baseline="0" noProof="0">
                  <a:ln>
                    <a:noFill/>
                  </a:ln>
                  <a:solidFill>
                    <a:srgbClr val="005BAA"/>
                  </a:solidFill>
                  <a:effectLst/>
                  <a:uLnTx/>
                  <a:uFillTx/>
                  <a:latin typeface="Arial" panose="020B0604020202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44F69EC7-72F1-4BD3-AB5E-677DD8AD8F3C}"/>
                </a:ext>
              </a:extLst>
            </p:cNvPr>
            <p:cNvSpPr txBox="1"/>
            <p:nvPr/>
          </p:nvSpPr>
          <p:spPr>
            <a:xfrm>
              <a:off x="8064760" y="4287139"/>
              <a:ext cx="2654292"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u="sng">
                  <a:latin typeface="Arial" panose="020B0604020202020204" pitchFamily="34" charset="0"/>
                  <a:cs typeface="Arial" panose="020B0604020202020204" pitchFamily="34" charset="0"/>
                </a:rPr>
                <a:t>Frozen aisle at grocery store</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cs typeface="Arial" panose="020B0604020202020204" pitchFamily="34" charset="0"/>
                </a:rPr>
                <a:t>(vs. 32% in 2023)</a:t>
              </a:r>
            </a:p>
          </p:txBody>
        </p:sp>
      </p:grpSp>
      <p:grpSp>
        <p:nvGrpSpPr>
          <p:cNvPr id="4" name="Group 3">
            <a:extLst>
              <a:ext uri="{FF2B5EF4-FFF2-40B4-BE49-F238E27FC236}">
                <a16:creationId xmlns:a16="http://schemas.microsoft.com/office/drawing/2014/main" id="{487DEFB9-8598-4FB6-8F0F-DF68EA6A84D0}"/>
              </a:ext>
            </a:extLst>
          </p:cNvPr>
          <p:cNvGrpSpPr/>
          <p:nvPr/>
        </p:nvGrpSpPr>
        <p:grpSpPr>
          <a:xfrm>
            <a:off x="6463024" y="2900698"/>
            <a:ext cx="4246215" cy="923330"/>
            <a:chOff x="6472837" y="3301652"/>
            <a:chExt cx="4246215" cy="923330"/>
          </a:xfrm>
        </p:grpSpPr>
        <p:sp>
          <p:nvSpPr>
            <p:cNvPr id="28" name="TextBox 27">
              <a:extLst>
                <a:ext uri="{FF2B5EF4-FFF2-40B4-BE49-F238E27FC236}">
                  <a16:creationId xmlns:a16="http://schemas.microsoft.com/office/drawing/2014/main" id="{A3728455-DD91-4E86-A891-0727F59BE5A7}"/>
                </a:ext>
              </a:extLst>
            </p:cNvPr>
            <p:cNvSpPr txBox="1"/>
            <p:nvPr/>
          </p:nvSpPr>
          <p:spPr>
            <a:xfrm>
              <a:off x="6472837" y="3301652"/>
              <a:ext cx="16459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5BAA"/>
                  </a:solidFill>
                  <a:effectLst/>
                  <a:uLnTx/>
                  <a:uFillTx/>
                  <a:latin typeface="Arial" panose="020B0604020202020204" pitchFamily="34" charset="0"/>
                  <a:cs typeface="Arial" panose="020B0604020202020204" pitchFamily="34" charset="0"/>
                </a:rPr>
                <a:t>38%</a:t>
              </a:r>
            </a:p>
          </p:txBody>
        </p:sp>
        <p:sp>
          <p:nvSpPr>
            <p:cNvPr id="29" name="TextBox 28">
              <a:extLst>
                <a:ext uri="{FF2B5EF4-FFF2-40B4-BE49-F238E27FC236}">
                  <a16:creationId xmlns:a16="http://schemas.microsoft.com/office/drawing/2014/main" id="{05061C71-1092-4252-A475-B99FF5F0D8A7}"/>
                </a:ext>
              </a:extLst>
            </p:cNvPr>
            <p:cNvSpPr txBox="1"/>
            <p:nvPr/>
          </p:nvSpPr>
          <p:spPr>
            <a:xfrm>
              <a:off x="8064760" y="3470930"/>
              <a:ext cx="2654292"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u="sng">
                  <a:latin typeface="Arial" panose="020B0604020202020204" pitchFamily="34" charset="0"/>
                  <a:cs typeface="Arial" panose="020B0604020202020204" pitchFamily="34" charset="0"/>
                </a:rPr>
                <a:t>Sit-down restaurant</a:t>
              </a:r>
            </a:p>
            <a:p>
              <a:pPr marL="0" marR="0" lvl="0" indent="0" defTabSz="914400" rtl="0" eaLnBrk="1" fontAlgn="auto" latinLnBrk="0" hangingPunct="1">
                <a:lnSpc>
                  <a:spcPct val="100000"/>
                </a:lnSpc>
                <a:spcBef>
                  <a:spcPts val="0"/>
                </a:spcBef>
                <a:spcAft>
                  <a:spcPts val="0"/>
                </a:spcAft>
                <a:buClrTx/>
                <a:buSzTx/>
                <a:buFontTx/>
                <a:buNone/>
                <a:tabLst/>
                <a:defRPr/>
              </a:pPr>
              <a:r>
                <a:rPr lang="en-US" sz="1600" b="1">
                  <a:latin typeface="Arial" panose="020B0604020202020204" pitchFamily="34" charset="0"/>
                  <a:cs typeface="Arial" panose="020B0604020202020204" pitchFamily="34" charset="0"/>
                </a:rPr>
                <a:t>(vs. 37% in 2023)</a:t>
              </a:r>
            </a:p>
          </p:txBody>
        </p:sp>
      </p:grpSp>
      <p:sp>
        <p:nvSpPr>
          <p:cNvPr id="2" name="Arrow: Up 1">
            <a:extLst>
              <a:ext uri="{FF2B5EF4-FFF2-40B4-BE49-F238E27FC236}">
                <a16:creationId xmlns:a16="http://schemas.microsoft.com/office/drawing/2014/main" id="{2D0257BF-5BBA-8DB3-ED19-169AE82FE9E5}"/>
              </a:ext>
            </a:extLst>
          </p:cNvPr>
          <p:cNvSpPr/>
          <p:nvPr/>
        </p:nvSpPr>
        <p:spPr>
          <a:xfrm>
            <a:off x="4559424" y="3083749"/>
            <a:ext cx="182880" cy="182880"/>
          </a:xfrm>
          <a:prstGeom prst="upArrow">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9BF8A4C-AD55-5D41-57E9-A049F2DEE4F8}"/>
              </a:ext>
            </a:extLst>
          </p:cNvPr>
          <p:cNvGrpSpPr/>
          <p:nvPr/>
        </p:nvGrpSpPr>
        <p:grpSpPr>
          <a:xfrm>
            <a:off x="9703134" y="122172"/>
            <a:ext cx="1577389" cy="587340"/>
            <a:chOff x="21419066" y="12460569"/>
            <a:chExt cx="1874348" cy="1015961"/>
          </a:xfrm>
        </p:grpSpPr>
        <p:sp>
          <p:nvSpPr>
            <p:cNvPr id="15" name="Arrow: Right 14">
              <a:extLst>
                <a:ext uri="{FF2B5EF4-FFF2-40B4-BE49-F238E27FC236}">
                  <a16:creationId xmlns:a16="http://schemas.microsoft.com/office/drawing/2014/main" id="{1D724EC3-3621-A9D9-2664-1E439D17DB5A}"/>
                </a:ext>
              </a:extLst>
            </p:cNvPr>
            <p:cNvSpPr/>
            <p:nvPr/>
          </p:nvSpPr>
          <p:spPr>
            <a:xfrm rot="5400000">
              <a:off x="23065998" y="12643828"/>
              <a:ext cx="254433" cy="200393"/>
            </a:xfrm>
            <a:prstGeom prst="rightArrow">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sp>
          <p:nvSpPr>
            <p:cNvPr id="16" name="TextBox 15">
              <a:extLst>
                <a:ext uri="{FF2B5EF4-FFF2-40B4-BE49-F238E27FC236}">
                  <a16:creationId xmlns:a16="http://schemas.microsoft.com/office/drawing/2014/main" id="{C567F9A3-734C-B021-D892-5E78D7EDA49F}"/>
                </a:ext>
              </a:extLst>
            </p:cNvPr>
            <p:cNvSpPr txBox="1"/>
            <p:nvPr/>
          </p:nvSpPr>
          <p:spPr>
            <a:xfrm>
              <a:off x="21419066" y="12460569"/>
              <a:ext cx="1629134" cy="1015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a:t>
              </a:r>
              <a:r>
                <a:rPr lang="en-US" sz="1050" b="0">
                  <a:solidFill>
                    <a:schemeClr val="bg1"/>
                  </a:solidFill>
                </a:rPr>
                <a:t>lower</a:t>
              </a:r>
            </a:p>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higher</a:t>
              </a:r>
            </a:p>
          </p:txBody>
        </p:sp>
        <p:sp>
          <p:nvSpPr>
            <p:cNvPr id="17" name="Arrow: Right 16">
              <a:extLst>
                <a:ext uri="{FF2B5EF4-FFF2-40B4-BE49-F238E27FC236}">
                  <a16:creationId xmlns:a16="http://schemas.microsoft.com/office/drawing/2014/main" id="{0CF4311E-4DFD-0F46-BF02-9654F78C04AE}"/>
                </a:ext>
              </a:extLst>
            </p:cNvPr>
            <p:cNvSpPr/>
            <p:nvPr/>
          </p:nvSpPr>
          <p:spPr>
            <a:xfrm rot="16200000">
              <a:off x="23071371" y="13062534"/>
              <a:ext cx="254433" cy="189653"/>
            </a:xfrm>
            <a:prstGeom prst="rightArrow">
              <a:avLst/>
            </a:prstGeom>
            <a:solidFill>
              <a:srgbClr val="00B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1E115B9B-50B0-5FA5-8675-1FDE3044BBDA}"/>
              </a:ext>
            </a:extLst>
          </p:cNvPr>
          <p:cNvGrpSpPr/>
          <p:nvPr/>
        </p:nvGrpSpPr>
        <p:grpSpPr>
          <a:xfrm>
            <a:off x="11528225" y="264779"/>
            <a:ext cx="356433" cy="356433"/>
            <a:chOff x="11358084" y="75366"/>
            <a:chExt cx="534194" cy="534194"/>
          </a:xfrm>
        </p:grpSpPr>
        <p:sp>
          <p:nvSpPr>
            <p:cNvPr id="30" name="Oval 29">
              <a:extLst>
                <a:ext uri="{FF2B5EF4-FFF2-40B4-BE49-F238E27FC236}">
                  <a16:creationId xmlns:a16="http://schemas.microsoft.com/office/drawing/2014/main" id="{D09C80AB-6AB7-F4F6-295E-D35826B88EA4}"/>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Competition with solid fill">
              <a:extLst>
                <a:ext uri="{FF2B5EF4-FFF2-40B4-BE49-F238E27FC236}">
                  <a16:creationId xmlns:a16="http://schemas.microsoft.com/office/drawing/2014/main" id="{9B48C920-D144-259C-2843-23A4798A90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4110056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30201" y="833211"/>
            <a:ext cx="11366499" cy="1325563"/>
          </a:xfrm>
        </p:spPr>
        <p:txBody>
          <a:bodyPr>
            <a:normAutofit/>
          </a:bodyPr>
          <a:lstStyle/>
          <a:p>
            <a:r>
              <a:rPr lang="en-US" sz="2900"/>
              <a:t>Fish Eaters, especially Millennial Fish Eaters, remain open to introducing Wild Alaska Pollock into their eating routine</a:t>
            </a:r>
          </a:p>
        </p:txBody>
      </p:sp>
      <p:graphicFrame>
        <p:nvGraphicFramePr>
          <p:cNvPr id="18" name="Table 2">
            <a:extLst>
              <a:ext uri="{FF2B5EF4-FFF2-40B4-BE49-F238E27FC236}">
                <a16:creationId xmlns:a16="http://schemas.microsoft.com/office/drawing/2014/main" id="{FFEB5F2E-F523-4C89-9BC1-F7D5C4C4E7DE}"/>
              </a:ext>
            </a:extLst>
          </p:cNvPr>
          <p:cNvGraphicFramePr>
            <a:graphicFrameLocks noGrp="1"/>
          </p:cNvGraphicFramePr>
          <p:nvPr>
            <p:extLst>
              <p:ext uri="{D42A27DB-BD31-4B8C-83A1-F6EECF244321}">
                <p14:modId xmlns:p14="http://schemas.microsoft.com/office/powerpoint/2010/main" val="2909017086"/>
              </p:ext>
            </p:extLst>
          </p:nvPr>
        </p:nvGraphicFramePr>
        <p:xfrm>
          <a:off x="2022734" y="2557117"/>
          <a:ext cx="7121266" cy="4011496"/>
        </p:xfrm>
        <a:graphic>
          <a:graphicData uri="http://schemas.openxmlformats.org/drawingml/2006/table">
            <a:tbl>
              <a:tblPr firstRow="1" bandRow="1">
                <a:tableStyleId>{2D5ABB26-0587-4C30-8999-92F81FD0307C}</a:tableStyleId>
              </a:tblPr>
              <a:tblGrid>
                <a:gridCol w="1093321">
                  <a:extLst>
                    <a:ext uri="{9D8B030D-6E8A-4147-A177-3AD203B41FA5}">
                      <a16:colId xmlns:a16="http://schemas.microsoft.com/office/drawing/2014/main" val="1803274825"/>
                    </a:ext>
                  </a:extLst>
                </a:gridCol>
                <a:gridCol w="6027945">
                  <a:extLst>
                    <a:ext uri="{9D8B030D-6E8A-4147-A177-3AD203B41FA5}">
                      <a16:colId xmlns:a16="http://schemas.microsoft.com/office/drawing/2014/main" val="2358774765"/>
                    </a:ext>
                  </a:extLst>
                </a:gridCol>
              </a:tblGrid>
              <a:tr h="621436">
                <a:tc>
                  <a:txBody>
                    <a:bodyPr/>
                    <a:lstStyle/>
                    <a:p>
                      <a:r>
                        <a:rPr lang="en-US" sz="3200" b="1">
                          <a:solidFill>
                            <a:srgbClr val="0070C0"/>
                          </a:solidFill>
                        </a:rPr>
                        <a:t>37%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solidFill>
                            <a:schemeClr val="tx1"/>
                          </a:solidFill>
                        </a:rPr>
                        <a:t>Consider adding Wild Alaska Pollock to my and/or my family's diet </a:t>
                      </a:r>
                      <a:r>
                        <a:rPr lang="en-US" sz="1200">
                          <a:solidFill>
                            <a:schemeClr val="tx1"/>
                          </a:solidFill>
                        </a:rPr>
                        <a:t>(</a:t>
                      </a:r>
                      <a:r>
                        <a:rPr lang="en-US" sz="1200" i="1">
                          <a:solidFill>
                            <a:schemeClr val="tx1"/>
                          </a:solidFill>
                        </a:rPr>
                        <a:t>39% </a:t>
                      </a:r>
                      <a:r>
                        <a:rPr lang="en-US" sz="1200">
                          <a:solidFill>
                            <a:schemeClr val="tx1"/>
                          </a:solidFill>
                        </a:rPr>
                        <a:t>in 2023)</a:t>
                      </a:r>
                      <a:endParaRPr 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5667041"/>
                  </a:ext>
                </a:extLst>
              </a:tr>
              <a:tr h="6214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rPr>
                        <a:t>33%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Seek out more information about Wild Alaska Pollock </a:t>
                      </a:r>
                      <a:r>
                        <a:rPr lang="en-US" sz="1200">
                          <a:solidFill>
                            <a:schemeClr val="tx1"/>
                          </a:solidFill>
                        </a:rPr>
                        <a:t>(</a:t>
                      </a:r>
                      <a:r>
                        <a:rPr lang="en-US" sz="1200" i="1">
                          <a:solidFill>
                            <a:schemeClr val="tx1"/>
                          </a:solidFill>
                        </a:rPr>
                        <a:t>34% </a:t>
                      </a:r>
                      <a:r>
                        <a:rPr lang="en-US" sz="1200">
                          <a:solidFill>
                            <a:schemeClr val="tx1"/>
                          </a:solidFill>
                        </a:rPr>
                        <a:t>in 2023)</a:t>
                      </a:r>
                      <a:endParaRPr 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6175495"/>
                  </a:ext>
                </a:extLst>
              </a:tr>
              <a:tr h="621436">
                <a:tc>
                  <a:txBody>
                    <a:bodyPr/>
                    <a:lstStyle/>
                    <a:p>
                      <a:r>
                        <a:rPr lang="en-US" sz="3200" b="1">
                          <a:solidFill>
                            <a:srgbClr val="0070C0"/>
                          </a:solidFill>
                        </a:rPr>
                        <a:t>33%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a:solidFill>
                            <a:schemeClr val="tx1"/>
                          </a:solidFill>
                          <a:effectLst/>
                          <a:latin typeface="Arial" panose="020B0604020202020204" pitchFamily="34" charset="0"/>
                        </a:rPr>
                        <a:t>Purchase Wild Alaska Pollock frozen fish sticks at a grocery store or market </a:t>
                      </a:r>
                      <a:r>
                        <a:rPr lang="en-US" sz="1200">
                          <a:solidFill>
                            <a:schemeClr val="tx1"/>
                          </a:solidFill>
                        </a:rPr>
                        <a:t>(</a:t>
                      </a:r>
                      <a:r>
                        <a:rPr lang="en-US" sz="1200" i="1">
                          <a:solidFill>
                            <a:schemeClr val="tx1"/>
                          </a:solidFill>
                        </a:rPr>
                        <a:t>33% </a:t>
                      </a:r>
                      <a:r>
                        <a:rPr lang="en-US" sz="1200">
                          <a:solidFill>
                            <a:schemeClr val="tx1"/>
                          </a:solidFill>
                        </a:rPr>
                        <a:t>in 2023)</a:t>
                      </a:r>
                      <a:endParaRPr lang="en-US" sz="1600" b="0" i="0" u="none" strike="noStrike">
                        <a:solidFill>
                          <a:schemeClr val="tx1"/>
                        </a:solidFill>
                        <a:effectLst/>
                        <a:latin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1525019"/>
                  </a:ext>
                </a:extLst>
              </a:tr>
              <a:tr h="642658">
                <a:tc>
                  <a:txBody>
                    <a:bodyPr/>
                    <a:lstStyle/>
                    <a:p>
                      <a:r>
                        <a:rPr lang="en-US" sz="3200" b="1">
                          <a:solidFill>
                            <a:srgbClr val="0070C0"/>
                          </a:solidFill>
                        </a:rPr>
                        <a:t>31%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Purchase breaded and battered Wild Alaska Pollock frozen filets at a grocery store or market </a:t>
                      </a:r>
                      <a:r>
                        <a:rPr lang="en-US" sz="1200">
                          <a:solidFill>
                            <a:schemeClr val="tx1"/>
                          </a:solidFill>
                        </a:rPr>
                        <a:t>(</a:t>
                      </a:r>
                      <a:r>
                        <a:rPr lang="en-US" sz="1200" i="1">
                          <a:solidFill>
                            <a:schemeClr val="tx1"/>
                          </a:solidFill>
                        </a:rPr>
                        <a:t>36% </a:t>
                      </a:r>
                      <a:r>
                        <a:rPr lang="en-US" sz="1200">
                          <a:solidFill>
                            <a:schemeClr val="tx1"/>
                          </a:solidFill>
                        </a:rPr>
                        <a:t>in 2023)</a:t>
                      </a:r>
                      <a:endParaRPr lang="en-US" sz="16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4852353"/>
                  </a:ext>
                </a:extLst>
              </a:tr>
              <a:tr h="621436">
                <a:tc>
                  <a:txBody>
                    <a:bodyPr/>
                    <a:lstStyle/>
                    <a:p>
                      <a:r>
                        <a:rPr lang="en-US" sz="3200" b="1">
                          <a:solidFill>
                            <a:schemeClr val="accent1"/>
                          </a:solidFill>
                        </a:rPr>
                        <a:t>30%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a:solidFill>
                            <a:schemeClr val="tx1"/>
                          </a:solidFill>
                          <a:latin typeface="+mn-lt"/>
                          <a:ea typeface="+mn-ea"/>
                          <a:cs typeface="+mn-cs"/>
                        </a:rPr>
                        <a:t>Seek out products made with Wild Alaska Pollock </a:t>
                      </a:r>
                      <a:r>
                        <a:rPr lang="en-US" sz="1200">
                          <a:solidFill>
                            <a:schemeClr val="tx1"/>
                          </a:solidFill>
                        </a:rPr>
                        <a:t>(</a:t>
                      </a:r>
                      <a:r>
                        <a:rPr lang="en-US" sz="1200" i="1">
                          <a:solidFill>
                            <a:schemeClr val="tx1"/>
                          </a:solidFill>
                        </a:rPr>
                        <a:t>33% </a:t>
                      </a:r>
                      <a:r>
                        <a:rPr lang="en-US" sz="1200">
                          <a:solidFill>
                            <a:schemeClr val="tx1"/>
                          </a:solidFill>
                        </a:rPr>
                        <a:t>in 2023)</a:t>
                      </a:r>
                      <a:endParaRPr lang="en-US" sz="1600" kern="120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3573893"/>
                  </a:ext>
                </a:extLst>
              </a:tr>
              <a:tr h="883094">
                <a:tc>
                  <a:txBody>
                    <a:bodyPr/>
                    <a:lstStyle/>
                    <a:p>
                      <a:r>
                        <a:rPr lang="en-US" sz="3200" b="1">
                          <a:solidFill>
                            <a:schemeClr val="accent1"/>
                          </a:solidFill>
                        </a:rPr>
                        <a:t>29%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a:solidFill>
                            <a:schemeClr val="tx1"/>
                          </a:solidFill>
                          <a:latin typeface="+mn-lt"/>
                          <a:ea typeface="+mn-ea"/>
                          <a:cs typeface="+mn-cs"/>
                        </a:rPr>
                        <a:t>Order a Wild Alaska Pollock fish sandwich at a fast food, quick-service restaurant </a:t>
                      </a:r>
                      <a:r>
                        <a:rPr lang="en-US" sz="1200">
                          <a:solidFill>
                            <a:schemeClr val="tx1"/>
                          </a:solidFill>
                        </a:rPr>
                        <a:t>(</a:t>
                      </a:r>
                      <a:r>
                        <a:rPr lang="en-US" sz="1200" i="1">
                          <a:solidFill>
                            <a:schemeClr val="tx1"/>
                          </a:solidFill>
                        </a:rPr>
                        <a:t>30% </a:t>
                      </a:r>
                      <a:r>
                        <a:rPr lang="en-US" sz="1200">
                          <a:solidFill>
                            <a:schemeClr val="tx1"/>
                          </a:solidFill>
                        </a:rPr>
                        <a:t>in 2023)</a:t>
                      </a:r>
                      <a:endParaRPr lang="en-US" sz="1600" kern="120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2695827"/>
                  </a:ext>
                </a:extLst>
              </a:tr>
            </a:tbl>
          </a:graphicData>
        </a:graphic>
      </p:graphicFrame>
      <p:sp>
        <p:nvSpPr>
          <p:cNvPr id="19" name="TextBox 18">
            <a:extLst>
              <a:ext uri="{FF2B5EF4-FFF2-40B4-BE49-F238E27FC236}">
                <a16:creationId xmlns:a16="http://schemas.microsoft.com/office/drawing/2014/main" id="{4ACF70E2-776A-478B-AB35-F56D80D8A5A7}"/>
              </a:ext>
            </a:extLst>
          </p:cNvPr>
          <p:cNvSpPr txBox="1"/>
          <p:nvPr/>
        </p:nvSpPr>
        <p:spPr>
          <a:xfrm>
            <a:off x="3463672" y="1972065"/>
            <a:ext cx="4652287" cy="477054"/>
          </a:xfrm>
          <a:prstGeom prst="rect">
            <a:avLst/>
          </a:prstGeom>
          <a:noFill/>
        </p:spPr>
        <p:txBody>
          <a:bodyPr wrap="square" rtlCol="0">
            <a:spAutoFit/>
          </a:bodyPr>
          <a:lstStyle/>
          <a:p>
            <a:pPr algn="ctr"/>
            <a:r>
              <a:rPr lang="en-US" sz="1400" b="1">
                <a:latin typeface="Arial Black" panose="020B0A04020102020204" pitchFamily="34" charset="0"/>
              </a:rPr>
              <a:t>Likelihood to do the following:</a:t>
            </a:r>
          </a:p>
          <a:p>
            <a:pPr algn="ctr"/>
            <a:r>
              <a:rPr lang="en-US" sz="1100" i="1">
                <a:latin typeface="Arial Black" panose="020B0A04020102020204" pitchFamily="34" charset="0"/>
              </a:rPr>
              <a:t>(T3B 8-10 on 10-pt scale)</a:t>
            </a:r>
          </a:p>
        </p:txBody>
      </p:sp>
      <p:sp>
        <p:nvSpPr>
          <p:cNvPr id="14" name="TextBox 13">
            <a:extLst>
              <a:ext uri="{FF2B5EF4-FFF2-40B4-BE49-F238E27FC236}">
                <a16:creationId xmlns:a16="http://schemas.microsoft.com/office/drawing/2014/main" id="{2F9921A1-82F2-445E-B0FA-65F228C859CC}"/>
              </a:ext>
            </a:extLst>
          </p:cNvPr>
          <p:cNvSpPr txBox="1"/>
          <p:nvPr/>
        </p:nvSpPr>
        <p:spPr>
          <a:xfrm>
            <a:off x="0" y="6570944"/>
            <a:ext cx="8942902" cy="338554"/>
          </a:xfrm>
          <a:prstGeom prst="rect">
            <a:avLst/>
          </a:prstGeom>
          <a:noFill/>
        </p:spPr>
        <p:txBody>
          <a:bodyPr wrap="square">
            <a:spAutoFit/>
          </a:bodyPr>
          <a:lstStyle/>
          <a:p>
            <a:r>
              <a:rPr lang="en-US" sz="800">
                <a:solidFill>
                  <a:schemeClr val="accent3"/>
                </a:solidFill>
              </a:rPr>
              <a:t>Q13. How likely are you to do the following. Please use a scale of 0 to 10, with 0 being ''Not at all likely'' and 10 being ''Extremely likely‘’? Base: Fish Eaters 2024 (n=704); 2023 (n=598) and  Millennial Fish Eaters </a:t>
            </a:r>
            <a:r>
              <a:rPr lang="en-US" sz="800">
                <a:solidFill>
                  <a:srgbClr val="AEABAB"/>
                </a:solidFill>
                <a:latin typeface="Arial"/>
                <a:cs typeface="Arial"/>
              </a:rPr>
              <a:t>(n=221)</a:t>
            </a:r>
            <a:endParaRPr lang="en-US" sz="800">
              <a:solidFill>
                <a:schemeClr val="accent3"/>
              </a:solidFill>
            </a:endParaRPr>
          </a:p>
        </p:txBody>
      </p:sp>
      <p:sp>
        <p:nvSpPr>
          <p:cNvPr id="5" name="Rectangle 4">
            <a:extLst>
              <a:ext uri="{FF2B5EF4-FFF2-40B4-BE49-F238E27FC236}">
                <a16:creationId xmlns:a16="http://schemas.microsoft.com/office/drawing/2014/main" id="{4A0851D3-291A-AEBF-9803-9AC5F13AE5D5}"/>
              </a:ext>
            </a:extLst>
          </p:cNvPr>
          <p:cNvSpPr/>
          <p:nvPr/>
        </p:nvSpPr>
        <p:spPr>
          <a:xfrm>
            <a:off x="9477558" y="2641526"/>
            <a:ext cx="1366888" cy="3790180"/>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3BECB7-F3E1-D215-C73C-2D2C81569475}"/>
              </a:ext>
            </a:extLst>
          </p:cNvPr>
          <p:cNvSpPr txBox="1"/>
          <p:nvPr/>
        </p:nvSpPr>
        <p:spPr>
          <a:xfrm>
            <a:off x="9418756" y="2203968"/>
            <a:ext cx="1546737" cy="461665"/>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r>
              <a:rPr lang="en-US">
                <a:solidFill>
                  <a:schemeClr val="tx1">
                    <a:lumMod val="60000"/>
                    <a:lumOff val="40000"/>
                  </a:schemeClr>
                </a:solidFill>
                <a:latin typeface="+mj-lt"/>
              </a:rPr>
              <a:t>Millennial </a:t>
            </a:r>
          </a:p>
          <a:p>
            <a:r>
              <a:rPr lang="en-US">
                <a:solidFill>
                  <a:schemeClr val="tx1">
                    <a:lumMod val="60000"/>
                    <a:lumOff val="40000"/>
                  </a:schemeClr>
                </a:solidFill>
                <a:latin typeface="+mj-lt"/>
              </a:rPr>
              <a:t>Fish Eaters</a:t>
            </a:r>
          </a:p>
        </p:txBody>
      </p:sp>
      <p:sp>
        <p:nvSpPr>
          <p:cNvPr id="9" name="TextBox 8">
            <a:extLst>
              <a:ext uri="{FF2B5EF4-FFF2-40B4-BE49-F238E27FC236}">
                <a16:creationId xmlns:a16="http://schemas.microsoft.com/office/drawing/2014/main" id="{1713EB80-B9A8-0BD8-7E3D-DD5CCC314CA9}"/>
              </a:ext>
            </a:extLst>
          </p:cNvPr>
          <p:cNvSpPr txBox="1"/>
          <p:nvPr/>
        </p:nvSpPr>
        <p:spPr>
          <a:xfrm>
            <a:off x="9659912" y="2641526"/>
            <a:ext cx="1093076" cy="584775"/>
          </a:xfrm>
          <a:prstGeom prst="rect">
            <a:avLst/>
          </a:prstGeom>
          <a:noFill/>
        </p:spPr>
        <p:txBody>
          <a:bodyPr wrap="square">
            <a:spAutoFit/>
          </a:bodyPr>
          <a:lstStyle/>
          <a:p>
            <a:r>
              <a:rPr lang="en-US" sz="3200" b="1">
                <a:solidFill>
                  <a:schemeClr val="tx1">
                    <a:lumMod val="60000"/>
                    <a:lumOff val="40000"/>
                  </a:schemeClr>
                </a:solidFill>
              </a:rPr>
              <a:t>43%</a:t>
            </a:r>
          </a:p>
        </p:txBody>
      </p:sp>
      <p:sp>
        <p:nvSpPr>
          <p:cNvPr id="10" name="TextBox 9">
            <a:extLst>
              <a:ext uri="{FF2B5EF4-FFF2-40B4-BE49-F238E27FC236}">
                <a16:creationId xmlns:a16="http://schemas.microsoft.com/office/drawing/2014/main" id="{55490302-1C5D-B6A0-C29E-C84D27B41AD3}"/>
              </a:ext>
            </a:extLst>
          </p:cNvPr>
          <p:cNvSpPr txBox="1"/>
          <p:nvPr/>
        </p:nvSpPr>
        <p:spPr>
          <a:xfrm>
            <a:off x="9659912" y="3264089"/>
            <a:ext cx="1093076" cy="584775"/>
          </a:xfrm>
          <a:prstGeom prst="rect">
            <a:avLst/>
          </a:prstGeom>
          <a:noFill/>
        </p:spPr>
        <p:txBody>
          <a:bodyPr wrap="square">
            <a:spAutoFit/>
          </a:bodyPr>
          <a:lstStyle/>
          <a:p>
            <a:r>
              <a:rPr lang="en-US" sz="3200" b="1">
                <a:solidFill>
                  <a:schemeClr val="tx1">
                    <a:lumMod val="60000"/>
                    <a:lumOff val="40000"/>
                  </a:schemeClr>
                </a:solidFill>
              </a:rPr>
              <a:t>43%</a:t>
            </a:r>
          </a:p>
        </p:txBody>
      </p:sp>
      <p:sp>
        <p:nvSpPr>
          <p:cNvPr id="11" name="TextBox 10">
            <a:extLst>
              <a:ext uri="{FF2B5EF4-FFF2-40B4-BE49-F238E27FC236}">
                <a16:creationId xmlns:a16="http://schemas.microsoft.com/office/drawing/2014/main" id="{D5D65679-57CF-D5ED-3C9B-AC41950307C6}"/>
              </a:ext>
            </a:extLst>
          </p:cNvPr>
          <p:cNvSpPr txBox="1"/>
          <p:nvPr/>
        </p:nvSpPr>
        <p:spPr>
          <a:xfrm>
            <a:off x="9659912" y="3886652"/>
            <a:ext cx="1093076" cy="584775"/>
          </a:xfrm>
          <a:prstGeom prst="rect">
            <a:avLst/>
          </a:prstGeom>
          <a:noFill/>
        </p:spPr>
        <p:txBody>
          <a:bodyPr wrap="square">
            <a:spAutoFit/>
          </a:bodyPr>
          <a:lstStyle/>
          <a:p>
            <a:r>
              <a:rPr lang="en-US" sz="3200" b="1">
                <a:solidFill>
                  <a:schemeClr val="tx1">
                    <a:lumMod val="60000"/>
                    <a:lumOff val="40000"/>
                  </a:schemeClr>
                </a:solidFill>
              </a:rPr>
              <a:t>38%</a:t>
            </a:r>
          </a:p>
        </p:txBody>
      </p:sp>
      <p:sp>
        <p:nvSpPr>
          <p:cNvPr id="16" name="TextBox 15">
            <a:extLst>
              <a:ext uri="{FF2B5EF4-FFF2-40B4-BE49-F238E27FC236}">
                <a16:creationId xmlns:a16="http://schemas.microsoft.com/office/drawing/2014/main" id="{7FAAE228-4C51-C3EF-CA10-E1D146C1FA63}"/>
              </a:ext>
            </a:extLst>
          </p:cNvPr>
          <p:cNvSpPr txBox="1"/>
          <p:nvPr/>
        </p:nvSpPr>
        <p:spPr>
          <a:xfrm>
            <a:off x="9659912" y="4509215"/>
            <a:ext cx="1093076" cy="584775"/>
          </a:xfrm>
          <a:prstGeom prst="rect">
            <a:avLst/>
          </a:prstGeom>
          <a:noFill/>
        </p:spPr>
        <p:txBody>
          <a:bodyPr wrap="square">
            <a:spAutoFit/>
          </a:bodyPr>
          <a:lstStyle/>
          <a:p>
            <a:r>
              <a:rPr lang="en-US" sz="3200" b="1">
                <a:solidFill>
                  <a:schemeClr val="tx1">
                    <a:lumMod val="60000"/>
                    <a:lumOff val="40000"/>
                  </a:schemeClr>
                </a:solidFill>
              </a:rPr>
              <a:t>37%</a:t>
            </a:r>
          </a:p>
        </p:txBody>
      </p:sp>
      <p:sp>
        <p:nvSpPr>
          <p:cNvPr id="17" name="TextBox 16">
            <a:extLst>
              <a:ext uri="{FF2B5EF4-FFF2-40B4-BE49-F238E27FC236}">
                <a16:creationId xmlns:a16="http://schemas.microsoft.com/office/drawing/2014/main" id="{2BF7958B-3F6E-E69B-9492-A8591DDA6C6E}"/>
              </a:ext>
            </a:extLst>
          </p:cNvPr>
          <p:cNvSpPr txBox="1"/>
          <p:nvPr/>
        </p:nvSpPr>
        <p:spPr>
          <a:xfrm>
            <a:off x="9659912" y="5131778"/>
            <a:ext cx="1093076" cy="584775"/>
          </a:xfrm>
          <a:prstGeom prst="rect">
            <a:avLst/>
          </a:prstGeom>
          <a:noFill/>
        </p:spPr>
        <p:txBody>
          <a:bodyPr wrap="square">
            <a:spAutoFit/>
          </a:bodyPr>
          <a:lstStyle/>
          <a:p>
            <a:r>
              <a:rPr lang="en-US" sz="3200" b="1">
                <a:solidFill>
                  <a:schemeClr val="tx1">
                    <a:lumMod val="60000"/>
                    <a:lumOff val="40000"/>
                  </a:schemeClr>
                </a:solidFill>
              </a:rPr>
              <a:t>37%</a:t>
            </a:r>
          </a:p>
        </p:txBody>
      </p:sp>
      <p:sp>
        <p:nvSpPr>
          <p:cNvPr id="20" name="TextBox 19">
            <a:extLst>
              <a:ext uri="{FF2B5EF4-FFF2-40B4-BE49-F238E27FC236}">
                <a16:creationId xmlns:a16="http://schemas.microsoft.com/office/drawing/2014/main" id="{6189A4DE-8023-5D84-1B3E-1D7EEAEE975E}"/>
              </a:ext>
            </a:extLst>
          </p:cNvPr>
          <p:cNvSpPr txBox="1"/>
          <p:nvPr/>
        </p:nvSpPr>
        <p:spPr>
          <a:xfrm>
            <a:off x="9659912" y="5754339"/>
            <a:ext cx="1093076" cy="584775"/>
          </a:xfrm>
          <a:prstGeom prst="rect">
            <a:avLst/>
          </a:prstGeom>
          <a:noFill/>
        </p:spPr>
        <p:txBody>
          <a:bodyPr wrap="square">
            <a:spAutoFit/>
          </a:bodyPr>
          <a:lstStyle/>
          <a:p>
            <a:r>
              <a:rPr lang="en-US" sz="3200" b="1">
                <a:solidFill>
                  <a:schemeClr val="tx1">
                    <a:lumMod val="60000"/>
                    <a:lumOff val="40000"/>
                  </a:schemeClr>
                </a:solidFill>
              </a:rPr>
              <a:t>35%</a:t>
            </a:r>
          </a:p>
        </p:txBody>
      </p:sp>
      <p:grpSp>
        <p:nvGrpSpPr>
          <p:cNvPr id="2" name="Group 1">
            <a:extLst>
              <a:ext uri="{FF2B5EF4-FFF2-40B4-BE49-F238E27FC236}">
                <a16:creationId xmlns:a16="http://schemas.microsoft.com/office/drawing/2014/main" id="{BB592E73-5B17-8370-06DE-65A24759F182}"/>
              </a:ext>
            </a:extLst>
          </p:cNvPr>
          <p:cNvGrpSpPr/>
          <p:nvPr/>
        </p:nvGrpSpPr>
        <p:grpSpPr>
          <a:xfrm>
            <a:off x="11528225" y="264779"/>
            <a:ext cx="356433" cy="356433"/>
            <a:chOff x="11358084" y="75366"/>
            <a:chExt cx="534194" cy="534194"/>
          </a:xfrm>
        </p:grpSpPr>
        <p:sp>
          <p:nvSpPr>
            <p:cNvPr id="3" name="Oval 2">
              <a:extLst>
                <a:ext uri="{FF2B5EF4-FFF2-40B4-BE49-F238E27FC236}">
                  <a16:creationId xmlns:a16="http://schemas.microsoft.com/office/drawing/2014/main" id="{EF10CD77-49F7-A09C-0562-98D4A7F32C8D}"/>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ompetition with solid fill">
              <a:extLst>
                <a:ext uri="{FF2B5EF4-FFF2-40B4-BE49-F238E27FC236}">
                  <a16:creationId xmlns:a16="http://schemas.microsoft.com/office/drawing/2014/main" id="{7FCC849E-78A0-D64E-218B-1B98E3260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828906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EE96189-E181-48C1-98E0-F4B6CA73A28E}"/>
              </a:ext>
            </a:extLst>
          </p:cNvPr>
          <p:cNvSpPr>
            <a:spLocks noGrp="1"/>
          </p:cNvSpPr>
          <p:nvPr>
            <p:ph type="title"/>
          </p:nvPr>
        </p:nvSpPr>
        <p:spPr>
          <a:xfrm>
            <a:off x="330201" y="844104"/>
            <a:ext cx="11366499" cy="1325563"/>
          </a:xfrm>
        </p:spPr>
        <p:txBody>
          <a:bodyPr>
            <a:normAutofit/>
          </a:bodyPr>
          <a:lstStyle/>
          <a:p>
            <a:r>
              <a:rPr lang="en-US" sz="2900"/>
              <a:t>Media emerges as a trusted fish information source, while consumers shift away from food blogs and recipe websites</a:t>
            </a:r>
          </a:p>
        </p:txBody>
      </p:sp>
      <p:sp>
        <p:nvSpPr>
          <p:cNvPr id="15" name="Rectangle 14">
            <a:extLst>
              <a:ext uri="{FF2B5EF4-FFF2-40B4-BE49-F238E27FC236}">
                <a16:creationId xmlns:a16="http://schemas.microsoft.com/office/drawing/2014/main" id="{702EB185-672F-4862-B5B8-8A3888914F00}"/>
              </a:ext>
            </a:extLst>
          </p:cNvPr>
          <p:cNvSpPr/>
          <p:nvPr/>
        </p:nvSpPr>
        <p:spPr>
          <a:xfrm>
            <a:off x="3788542" y="1993642"/>
            <a:ext cx="4449816" cy="523220"/>
          </a:xfrm>
          <a:prstGeom prst="rect">
            <a:avLst/>
          </a:prstGeom>
        </p:spPr>
        <p:txBody>
          <a:bodyPr wrap="square">
            <a:spAutoFit/>
          </a:bodyPr>
          <a:lstStyle/>
          <a:p>
            <a:pPr algn="ctr"/>
            <a:r>
              <a:rPr lang="en-US" sz="1400">
                <a:latin typeface="Arial Black" panose="020B0A04020102020204" pitchFamily="34" charset="0"/>
              </a:rPr>
              <a:t>Sources Fish Eaters trust when it comes to news and information about fish – </a:t>
            </a:r>
            <a:r>
              <a:rPr lang="en-US" sz="1400" i="1">
                <a:latin typeface="Arial Black" panose="020B0A04020102020204" pitchFamily="34" charset="0"/>
              </a:rPr>
              <a:t>Top 10</a:t>
            </a:r>
            <a:endParaRPr lang="en-US" sz="1400" i="1" u="sng">
              <a:latin typeface="Arial Black" panose="020B0A04020102020204" pitchFamily="34" charset="0"/>
            </a:endParaRPr>
          </a:p>
        </p:txBody>
      </p:sp>
      <p:graphicFrame>
        <p:nvGraphicFramePr>
          <p:cNvPr id="3" name="Chart 2">
            <a:extLst>
              <a:ext uri="{FF2B5EF4-FFF2-40B4-BE49-F238E27FC236}">
                <a16:creationId xmlns:a16="http://schemas.microsoft.com/office/drawing/2014/main" id="{0BC9AB14-DC4E-E611-1E8D-F39E1AADAA36}"/>
              </a:ext>
            </a:extLst>
          </p:cNvPr>
          <p:cNvGraphicFramePr/>
          <p:nvPr>
            <p:extLst>
              <p:ext uri="{D42A27DB-BD31-4B8C-83A1-F6EECF244321}">
                <p14:modId xmlns:p14="http://schemas.microsoft.com/office/powerpoint/2010/main" val="1556623911"/>
              </p:ext>
            </p:extLst>
          </p:nvPr>
        </p:nvGraphicFramePr>
        <p:xfrm>
          <a:off x="191386" y="2252896"/>
          <a:ext cx="11693272" cy="418703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E2F424CB-00E6-FDF8-1314-2D65249C73B1}"/>
              </a:ext>
            </a:extLst>
          </p:cNvPr>
          <p:cNvSpPr txBox="1"/>
          <p:nvPr/>
        </p:nvSpPr>
        <p:spPr>
          <a:xfrm>
            <a:off x="-5692" y="6519446"/>
            <a:ext cx="7324954" cy="338554"/>
          </a:xfrm>
          <a:prstGeom prst="rect">
            <a:avLst/>
          </a:prstGeom>
          <a:noFill/>
        </p:spPr>
        <p:txBody>
          <a:bodyPr wrap="square">
            <a:spAutoFit/>
          </a:bodyPr>
          <a:lstStyle/>
          <a:p>
            <a:pPr>
              <a:defRPr/>
            </a:pPr>
            <a:r>
              <a:rPr lang="en-US" sz="800">
                <a:solidFill>
                  <a:srgbClr val="AEABAB"/>
                </a:solidFill>
                <a:latin typeface="Arial"/>
                <a:cs typeface="Arial"/>
              </a:rPr>
              <a:t>Arrows indicate a statistically significant change compared to 2023. Green indicates an increase, red indicates a decrease, and no arrow indicates no change</a:t>
            </a:r>
            <a:endParaRPr kumimoji="0" lang="en-US" sz="800" b="0" i="0" u="none" strike="noStrike" kern="1200" cap="none" spc="0" normalizeH="0" baseline="0" noProof="0">
              <a:ln>
                <a:noFill/>
              </a:ln>
              <a:solidFill>
                <a:srgbClr val="A5A5A5"/>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Arial"/>
              </a:rPr>
              <a:t>N30. Which of the following sources do you trust when it comes to news and information about fish? Base: Fish Eaters 2024 (n=704); 2023 (n=598)</a:t>
            </a:r>
          </a:p>
        </p:txBody>
      </p:sp>
      <p:sp>
        <p:nvSpPr>
          <p:cNvPr id="6" name="Arrow: Up 5">
            <a:extLst>
              <a:ext uri="{FF2B5EF4-FFF2-40B4-BE49-F238E27FC236}">
                <a16:creationId xmlns:a16="http://schemas.microsoft.com/office/drawing/2014/main" id="{862C4857-918A-2DFE-2DF9-602E97A39C13}"/>
              </a:ext>
            </a:extLst>
          </p:cNvPr>
          <p:cNvSpPr/>
          <p:nvPr/>
        </p:nvSpPr>
        <p:spPr>
          <a:xfrm>
            <a:off x="3962965" y="3132167"/>
            <a:ext cx="182880" cy="182880"/>
          </a:xfrm>
          <a:prstGeom prst="upArrow">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Arrow: Up 6">
            <a:extLst>
              <a:ext uri="{FF2B5EF4-FFF2-40B4-BE49-F238E27FC236}">
                <a16:creationId xmlns:a16="http://schemas.microsoft.com/office/drawing/2014/main" id="{13F4EE78-830F-DBDF-1862-903A6D5B4897}"/>
              </a:ext>
            </a:extLst>
          </p:cNvPr>
          <p:cNvSpPr/>
          <p:nvPr/>
        </p:nvSpPr>
        <p:spPr>
          <a:xfrm>
            <a:off x="7136381" y="3541190"/>
            <a:ext cx="182880" cy="182880"/>
          </a:xfrm>
          <a:prstGeom prst="upArrow">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Arrow: Up 1">
            <a:extLst>
              <a:ext uri="{FF2B5EF4-FFF2-40B4-BE49-F238E27FC236}">
                <a16:creationId xmlns:a16="http://schemas.microsoft.com/office/drawing/2014/main" id="{096EA86C-2076-4E2B-7E28-D319C050A208}"/>
              </a:ext>
            </a:extLst>
          </p:cNvPr>
          <p:cNvSpPr/>
          <p:nvPr/>
        </p:nvSpPr>
        <p:spPr>
          <a:xfrm rot="10800000">
            <a:off x="8238358" y="3635780"/>
            <a:ext cx="182880" cy="182880"/>
          </a:xfrm>
          <a:prstGeom prst="upArrow">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8C3B7E58-BC23-E314-A48A-1C722388F9A7}"/>
              </a:ext>
            </a:extLst>
          </p:cNvPr>
          <p:cNvSpPr/>
          <p:nvPr/>
        </p:nvSpPr>
        <p:spPr>
          <a:xfrm rot="10800000">
            <a:off x="11374903" y="4087736"/>
            <a:ext cx="182880" cy="182880"/>
          </a:xfrm>
          <a:prstGeom prst="upArrow">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56E3B4DC-AE39-D2A2-398D-2D368BE433F9}"/>
              </a:ext>
            </a:extLst>
          </p:cNvPr>
          <p:cNvSpPr/>
          <p:nvPr/>
        </p:nvSpPr>
        <p:spPr>
          <a:xfrm rot="10800000">
            <a:off x="6077146" y="3405104"/>
            <a:ext cx="182880" cy="182880"/>
          </a:xfrm>
          <a:prstGeom prst="upArrow">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56EC2EA-9E60-5E06-59FF-3BD8E74E0024}"/>
              </a:ext>
            </a:extLst>
          </p:cNvPr>
          <p:cNvGrpSpPr/>
          <p:nvPr/>
        </p:nvGrpSpPr>
        <p:grpSpPr>
          <a:xfrm>
            <a:off x="9703134" y="122172"/>
            <a:ext cx="1577389" cy="587340"/>
            <a:chOff x="21419066" y="12460569"/>
            <a:chExt cx="1874348" cy="1015961"/>
          </a:xfrm>
        </p:grpSpPr>
        <p:sp>
          <p:nvSpPr>
            <p:cNvPr id="18" name="Arrow: Right 17">
              <a:extLst>
                <a:ext uri="{FF2B5EF4-FFF2-40B4-BE49-F238E27FC236}">
                  <a16:creationId xmlns:a16="http://schemas.microsoft.com/office/drawing/2014/main" id="{8510D5F9-7600-ECC8-C6F6-A8D46167B26B}"/>
                </a:ext>
              </a:extLst>
            </p:cNvPr>
            <p:cNvSpPr/>
            <p:nvPr/>
          </p:nvSpPr>
          <p:spPr>
            <a:xfrm rot="5400000">
              <a:off x="23065998" y="12643828"/>
              <a:ext cx="254433" cy="200393"/>
            </a:xfrm>
            <a:prstGeom prst="rightArrow">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sp>
          <p:nvSpPr>
            <p:cNvPr id="19" name="TextBox 18">
              <a:extLst>
                <a:ext uri="{FF2B5EF4-FFF2-40B4-BE49-F238E27FC236}">
                  <a16:creationId xmlns:a16="http://schemas.microsoft.com/office/drawing/2014/main" id="{5F0382BB-57C2-AA45-A995-BEA33E6DA8D7}"/>
                </a:ext>
              </a:extLst>
            </p:cNvPr>
            <p:cNvSpPr txBox="1"/>
            <p:nvPr/>
          </p:nvSpPr>
          <p:spPr>
            <a:xfrm>
              <a:off x="21419066" y="12460569"/>
              <a:ext cx="1629134" cy="1015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a:t>
              </a:r>
              <a:r>
                <a:rPr lang="en-US" sz="1050" b="0">
                  <a:solidFill>
                    <a:schemeClr val="bg1"/>
                  </a:solidFill>
                </a:rPr>
                <a:t>lower</a:t>
              </a:r>
            </a:p>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higher</a:t>
              </a:r>
            </a:p>
          </p:txBody>
        </p:sp>
        <p:sp>
          <p:nvSpPr>
            <p:cNvPr id="20" name="Arrow: Right 19">
              <a:extLst>
                <a:ext uri="{FF2B5EF4-FFF2-40B4-BE49-F238E27FC236}">
                  <a16:creationId xmlns:a16="http://schemas.microsoft.com/office/drawing/2014/main" id="{71BB13CC-B932-2FF5-9205-23F3D7A73B15}"/>
                </a:ext>
              </a:extLst>
            </p:cNvPr>
            <p:cNvSpPr/>
            <p:nvPr/>
          </p:nvSpPr>
          <p:spPr>
            <a:xfrm rot="16200000">
              <a:off x="23071371" y="13062534"/>
              <a:ext cx="254433" cy="189653"/>
            </a:xfrm>
            <a:prstGeom prst="rightArrow">
              <a:avLst/>
            </a:prstGeom>
            <a:solidFill>
              <a:srgbClr val="00B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grpSp>
      <p:grpSp>
        <p:nvGrpSpPr>
          <p:cNvPr id="21" name="Group 20">
            <a:extLst>
              <a:ext uri="{FF2B5EF4-FFF2-40B4-BE49-F238E27FC236}">
                <a16:creationId xmlns:a16="http://schemas.microsoft.com/office/drawing/2014/main" id="{A0681CE2-D871-A036-EB69-4042ED8FC788}"/>
              </a:ext>
            </a:extLst>
          </p:cNvPr>
          <p:cNvGrpSpPr/>
          <p:nvPr/>
        </p:nvGrpSpPr>
        <p:grpSpPr>
          <a:xfrm>
            <a:off x="11528225" y="264779"/>
            <a:ext cx="356433" cy="356433"/>
            <a:chOff x="11358084" y="75366"/>
            <a:chExt cx="534194" cy="534194"/>
          </a:xfrm>
        </p:grpSpPr>
        <p:sp>
          <p:nvSpPr>
            <p:cNvPr id="22" name="Oval 21">
              <a:extLst>
                <a:ext uri="{FF2B5EF4-FFF2-40B4-BE49-F238E27FC236}">
                  <a16:creationId xmlns:a16="http://schemas.microsoft.com/office/drawing/2014/main" id="{0A7E5246-E6F4-70AC-9901-B50569808D11}"/>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Competition with solid fill">
              <a:extLst>
                <a:ext uri="{FF2B5EF4-FFF2-40B4-BE49-F238E27FC236}">
                  <a16:creationId xmlns:a16="http://schemas.microsoft.com/office/drawing/2014/main" id="{A26E177E-BBB2-CDBA-1184-2E5B942838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1586358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EE96189-E181-48C1-98E0-F4B6CA73A28E}"/>
              </a:ext>
            </a:extLst>
          </p:cNvPr>
          <p:cNvSpPr>
            <a:spLocks noGrp="1"/>
          </p:cNvSpPr>
          <p:nvPr>
            <p:ph type="title"/>
          </p:nvPr>
        </p:nvSpPr>
        <p:spPr>
          <a:xfrm>
            <a:off x="330201" y="854369"/>
            <a:ext cx="11366499" cy="1325563"/>
          </a:xfrm>
        </p:spPr>
        <p:txBody>
          <a:bodyPr>
            <a:normAutofit/>
          </a:bodyPr>
          <a:lstStyle/>
          <a:p>
            <a:r>
              <a:rPr lang="en-US"/>
              <a:t>Affordability and quick preparation continue to motivate Fish Eaters to try new recipes </a:t>
            </a:r>
          </a:p>
        </p:txBody>
      </p:sp>
      <p:graphicFrame>
        <p:nvGraphicFramePr>
          <p:cNvPr id="13" name="Chart 12">
            <a:extLst>
              <a:ext uri="{FF2B5EF4-FFF2-40B4-BE49-F238E27FC236}">
                <a16:creationId xmlns:a16="http://schemas.microsoft.com/office/drawing/2014/main" id="{D41A15B8-5E00-46BD-8708-E9CE17E36429}"/>
              </a:ext>
            </a:extLst>
          </p:cNvPr>
          <p:cNvGraphicFramePr/>
          <p:nvPr>
            <p:extLst>
              <p:ext uri="{D42A27DB-BD31-4B8C-83A1-F6EECF244321}">
                <p14:modId xmlns:p14="http://schemas.microsoft.com/office/powerpoint/2010/main" val="1854517749"/>
              </p:ext>
            </p:extLst>
          </p:nvPr>
        </p:nvGraphicFramePr>
        <p:xfrm>
          <a:off x="264171" y="2807303"/>
          <a:ext cx="11663658" cy="3681942"/>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a:extLst>
              <a:ext uri="{FF2B5EF4-FFF2-40B4-BE49-F238E27FC236}">
                <a16:creationId xmlns:a16="http://schemas.microsoft.com/office/drawing/2014/main" id="{702EB185-672F-4862-B5B8-8A3888914F00}"/>
              </a:ext>
            </a:extLst>
          </p:cNvPr>
          <p:cNvSpPr/>
          <p:nvPr/>
        </p:nvSpPr>
        <p:spPr>
          <a:xfrm>
            <a:off x="3053326" y="2166435"/>
            <a:ext cx="6085348" cy="307777"/>
          </a:xfrm>
          <a:prstGeom prst="rect">
            <a:avLst/>
          </a:prstGeom>
        </p:spPr>
        <p:txBody>
          <a:bodyPr wrap="square">
            <a:spAutoFit/>
          </a:bodyPr>
          <a:lstStyle/>
          <a:p>
            <a:pPr algn="ctr"/>
            <a:r>
              <a:rPr lang="en-US" sz="1400">
                <a:latin typeface="Arial Black" panose="020B0A04020102020204" pitchFamily="34" charset="0"/>
              </a:rPr>
              <a:t>Inspiration for Fish Eaters to try a particular recipe – </a:t>
            </a:r>
            <a:r>
              <a:rPr lang="en-US" sz="1400" i="1">
                <a:latin typeface="Arial Black" panose="020B0A04020102020204" pitchFamily="34" charset="0"/>
              </a:rPr>
              <a:t>Top 10</a:t>
            </a:r>
            <a:endParaRPr lang="en-US" sz="1100" i="1">
              <a:latin typeface="Arial Black" panose="020B0A04020102020204" pitchFamily="34" charset="0"/>
            </a:endParaRPr>
          </a:p>
        </p:txBody>
      </p:sp>
      <p:sp>
        <p:nvSpPr>
          <p:cNvPr id="26" name="TextBox 25">
            <a:extLst>
              <a:ext uri="{FF2B5EF4-FFF2-40B4-BE49-F238E27FC236}">
                <a16:creationId xmlns:a16="http://schemas.microsoft.com/office/drawing/2014/main" id="{702FE932-9B84-4014-B8A6-75CA2FDFB1A3}"/>
              </a:ext>
            </a:extLst>
          </p:cNvPr>
          <p:cNvSpPr txBox="1"/>
          <p:nvPr/>
        </p:nvSpPr>
        <p:spPr>
          <a:xfrm>
            <a:off x="0" y="6519446"/>
            <a:ext cx="7620000" cy="338554"/>
          </a:xfrm>
          <a:prstGeom prst="rect">
            <a:avLst/>
          </a:prstGeom>
          <a:noFill/>
        </p:spPr>
        <p:txBody>
          <a:bodyPr wrap="square">
            <a:spAutoFit/>
          </a:bodyPr>
          <a:lstStyle/>
          <a:p>
            <a:pPr>
              <a:defRPr/>
            </a:pPr>
            <a:r>
              <a:rPr lang="en-US" sz="800">
                <a:solidFill>
                  <a:srgbClr val="AEABAB"/>
                </a:solidFill>
                <a:latin typeface="Arial"/>
                <a:cs typeface="Arial"/>
              </a:rPr>
              <a:t>Arrows indicate a statistically significant change compared to 2023. Green indicates an increase, red indicates a decrease, and no arrow indicates no change</a:t>
            </a:r>
            <a:endParaRPr kumimoji="0" lang="en-US" sz="800" b="0" i="0" u="none" strike="noStrike" kern="1200" cap="none" spc="0" normalizeH="0" baseline="0" noProof="0">
              <a:ln>
                <a:noFill/>
              </a:ln>
              <a:solidFill>
                <a:srgbClr val="A5A5A5"/>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Arial"/>
              </a:rPr>
              <a:t>N29. What inspires you to try a particular recipe? Base: Fish Eaters 2024 (n=704); 2023 (n=598) and Millennial Fish Eaters </a:t>
            </a:r>
            <a:r>
              <a:rPr lang="en-US" sz="800">
                <a:solidFill>
                  <a:srgbClr val="AEABAB"/>
                </a:solidFill>
                <a:latin typeface="Arial"/>
                <a:cs typeface="Arial"/>
              </a:rPr>
              <a:t>(n=221)</a:t>
            </a:r>
            <a:endParaRPr kumimoji="0" lang="en-US" sz="800" b="0" i="0" u="none" strike="noStrike" kern="1200" cap="none" spc="0" normalizeH="0" baseline="0" noProof="0">
              <a:ln>
                <a:noFill/>
              </a:ln>
              <a:solidFill>
                <a:srgbClr val="A5A5A5"/>
              </a:solidFill>
              <a:effectLst/>
              <a:uLnTx/>
              <a:uFillTx/>
              <a:latin typeface="Arial"/>
              <a:ea typeface="+mn-ea"/>
              <a:cs typeface="Arial"/>
            </a:endParaRPr>
          </a:p>
        </p:txBody>
      </p:sp>
      <p:sp>
        <p:nvSpPr>
          <p:cNvPr id="7" name="Arrow: Up 6">
            <a:extLst>
              <a:ext uri="{FF2B5EF4-FFF2-40B4-BE49-F238E27FC236}">
                <a16:creationId xmlns:a16="http://schemas.microsoft.com/office/drawing/2014/main" id="{E8F991CA-18AE-58C1-4556-BAA285661A54}"/>
              </a:ext>
            </a:extLst>
          </p:cNvPr>
          <p:cNvSpPr/>
          <p:nvPr/>
        </p:nvSpPr>
        <p:spPr>
          <a:xfrm rot="10800000">
            <a:off x="4296970" y="3122603"/>
            <a:ext cx="182880" cy="182880"/>
          </a:xfrm>
          <a:prstGeom prst="upArrow">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D2C0593E-84E0-CCBD-760A-E249F2CD0AF0}"/>
              </a:ext>
            </a:extLst>
          </p:cNvPr>
          <p:cNvSpPr/>
          <p:nvPr/>
        </p:nvSpPr>
        <p:spPr>
          <a:xfrm rot="10800000">
            <a:off x="3175771" y="2967814"/>
            <a:ext cx="182880" cy="182880"/>
          </a:xfrm>
          <a:prstGeom prst="upArrow">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Speech Bubble: Rectangle 15">
            <a:extLst>
              <a:ext uri="{FF2B5EF4-FFF2-40B4-BE49-F238E27FC236}">
                <a16:creationId xmlns:a16="http://schemas.microsoft.com/office/drawing/2014/main" id="{AAE7448B-2114-4CA4-FBB3-E9E4FF840ACE}"/>
              </a:ext>
            </a:extLst>
          </p:cNvPr>
          <p:cNvSpPr/>
          <p:nvPr/>
        </p:nvSpPr>
        <p:spPr>
          <a:xfrm>
            <a:off x="9596433" y="3244728"/>
            <a:ext cx="1561547" cy="627579"/>
          </a:xfrm>
          <a:prstGeom prst="wedgeRectCallout">
            <a:avLst>
              <a:gd name="adj1" fmla="val -21040"/>
              <a:gd name="adj2" fmla="val 10337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a:t>Millennial Fish Eaters (22%) were more likely</a:t>
            </a:r>
          </a:p>
        </p:txBody>
      </p:sp>
      <p:sp>
        <p:nvSpPr>
          <p:cNvPr id="18" name="TextBox 17">
            <a:extLst>
              <a:ext uri="{FF2B5EF4-FFF2-40B4-BE49-F238E27FC236}">
                <a16:creationId xmlns:a16="http://schemas.microsoft.com/office/drawing/2014/main" id="{A0F618AB-E7B1-160D-A639-8B02B8618842}"/>
              </a:ext>
            </a:extLst>
          </p:cNvPr>
          <p:cNvSpPr txBox="1"/>
          <p:nvPr/>
        </p:nvSpPr>
        <p:spPr>
          <a:xfrm>
            <a:off x="4647965" y="4785916"/>
            <a:ext cx="733331" cy="600164"/>
          </a:xfrm>
          <a:prstGeom prst="rect">
            <a:avLst/>
          </a:prstGeom>
          <a:noFill/>
        </p:spPr>
        <p:txBody>
          <a:bodyPr wrap="square">
            <a:spAutoFit/>
          </a:bodyPr>
          <a:lstStyle/>
          <a:p>
            <a:pPr algn="r"/>
            <a:r>
              <a:rPr lang="en-US" sz="1100">
                <a:solidFill>
                  <a:srgbClr val="5B9BD5"/>
                </a:solidFill>
              </a:rPr>
              <a:t>New option in 2024</a:t>
            </a:r>
          </a:p>
        </p:txBody>
      </p:sp>
      <p:sp>
        <p:nvSpPr>
          <p:cNvPr id="19" name="Speech Bubble: Rectangle 18">
            <a:extLst>
              <a:ext uri="{FF2B5EF4-FFF2-40B4-BE49-F238E27FC236}">
                <a16:creationId xmlns:a16="http://schemas.microsoft.com/office/drawing/2014/main" id="{6C32B483-0E39-A54F-DC1A-47C5623E7FE8}"/>
              </a:ext>
            </a:extLst>
          </p:cNvPr>
          <p:cNvSpPr/>
          <p:nvPr/>
        </p:nvSpPr>
        <p:spPr>
          <a:xfrm>
            <a:off x="6942301" y="2980158"/>
            <a:ext cx="1265141" cy="627579"/>
          </a:xfrm>
          <a:prstGeom prst="wedgeRectCallout">
            <a:avLst>
              <a:gd name="adj1" fmla="val 10529"/>
              <a:gd name="adj2" fmla="val 7323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a:t>Millennial Fish Eaters (33%) were more likely</a:t>
            </a:r>
          </a:p>
        </p:txBody>
      </p:sp>
      <p:sp>
        <p:nvSpPr>
          <p:cNvPr id="20" name="Speech Bubble: Rectangle 19">
            <a:extLst>
              <a:ext uri="{FF2B5EF4-FFF2-40B4-BE49-F238E27FC236}">
                <a16:creationId xmlns:a16="http://schemas.microsoft.com/office/drawing/2014/main" id="{865CC54F-8EE9-C1C0-8D46-1B0449F811CF}"/>
              </a:ext>
            </a:extLst>
          </p:cNvPr>
          <p:cNvSpPr/>
          <p:nvPr/>
        </p:nvSpPr>
        <p:spPr>
          <a:xfrm>
            <a:off x="8338497" y="3028668"/>
            <a:ext cx="1126881" cy="719019"/>
          </a:xfrm>
          <a:prstGeom prst="wedgeRectCallout">
            <a:avLst>
              <a:gd name="adj1" fmla="val -898"/>
              <a:gd name="adj2" fmla="val 7993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a:t>Millennial Fish Eaters (35%) were more likely</a:t>
            </a:r>
          </a:p>
        </p:txBody>
      </p:sp>
      <p:grpSp>
        <p:nvGrpSpPr>
          <p:cNvPr id="2" name="Group 1">
            <a:extLst>
              <a:ext uri="{FF2B5EF4-FFF2-40B4-BE49-F238E27FC236}">
                <a16:creationId xmlns:a16="http://schemas.microsoft.com/office/drawing/2014/main" id="{DE14DC82-86CD-AC46-AE61-860829D39052}"/>
              </a:ext>
            </a:extLst>
          </p:cNvPr>
          <p:cNvGrpSpPr/>
          <p:nvPr/>
        </p:nvGrpSpPr>
        <p:grpSpPr>
          <a:xfrm>
            <a:off x="9703134" y="122172"/>
            <a:ext cx="1577389" cy="587340"/>
            <a:chOff x="21419066" y="12460569"/>
            <a:chExt cx="1874348" cy="1015961"/>
          </a:xfrm>
        </p:grpSpPr>
        <p:sp>
          <p:nvSpPr>
            <p:cNvPr id="3" name="Arrow: Right 2">
              <a:extLst>
                <a:ext uri="{FF2B5EF4-FFF2-40B4-BE49-F238E27FC236}">
                  <a16:creationId xmlns:a16="http://schemas.microsoft.com/office/drawing/2014/main" id="{422E7672-FCA8-6C67-C1B7-73CAFF428B66}"/>
                </a:ext>
              </a:extLst>
            </p:cNvPr>
            <p:cNvSpPr/>
            <p:nvPr/>
          </p:nvSpPr>
          <p:spPr>
            <a:xfrm rot="5400000">
              <a:off x="23065998" y="12643828"/>
              <a:ext cx="254433" cy="200393"/>
            </a:xfrm>
            <a:prstGeom prst="rightArrow">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sp>
          <p:nvSpPr>
            <p:cNvPr id="4" name="TextBox 3">
              <a:extLst>
                <a:ext uri="{FF2B5EF4-FFF2-40B4-BE49-F238E27FC236}">
                  <a16:creationId xmlns:a16="http://schemas.microsoft.com/office/drawing/2014/main" id="{96F207BF-4923-1058-CA0C-6FF7209C9245}"/>
                </a:ext>
              </a:extLst>
            </p:cNvPr>
            <p:cNvSpPr txBox="1"/>
            <p:nvPr/>
          </p:nvSpPr>
          <p:spPr>
            <a:xfrm>
              <a:off x="21419066" y="12460569"/>
              <a:ext cx="1629134" cy="1015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a:t>
              </a:r>
              <a:r>
                <a:rPr lang="en-US" sz="1050" b="0">
                  <a:solidFill>
                    <a:schemeClr val="bg1"/>
                  </a:solidFill>
                </a:rPr>
                <a:t>lower</a:t>
              </a:r>
            </a:p>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higher</a:t>
              </a:r>
            </a:p>
          </p:txBody>
        </p:sp>
        <p:sp>
          <p:nvSpPr>
            <p:cNvPr id="5" name="Arrow: Right 4">
              <a:extLst>
                <a:ext uri="{FF2B5EF4-FFF2-40B4-BE49-F238E27FC236}">
                  <a16:creationId xmlns:a16="http://schemas.microsoft.com/office/drawing/2014/main" id="{9F69B69D-CBCA-476E-A0ED-125C4354B0EA}"/>
                </a:ext>
              </a:extLst>
            </p:cNvPr>
            <p:cNvSpPr/>
            <p:nvPr/>
          </p:nvSpPr>
          <p:spPr>
            <a:xfrm rot="16200000">
              <a:off x="23071371" y="13062534"/>
              <a:ext cx="254433" cy="189653"/>
            </a:xfrm>
            <a:prstGeom prst="rightArrow">
              <a:avLst/>
            </a:prstGeom>
            <a:solidFill>
              <a:srgbClr val="00B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grpSp>
      <p:grpSp>
        <p:nvGrpSpPr>
          <p:cNvPr id="6" name="Group 5">
            <a:extLst>
              <a:ext uri="{FF2B5EF4-FFF2-40B4-BE49-F238E27FC236}">
                <a16:creationId xmlns:a16="http://schemas.microsoft.com/office/drawing/2014/main" id="{15C5DB25-5E3E-613D-2369-4FC753EFF6C1}"/>
              </a:ext>
            </a:extLst>
          </p:cNvPr>
          <p:cNvGrpSpPr/>
          <p:nvPr/>
        </p:nvGrpSpPr>
        <p:grpSpPr>
          <a:xfrm>
            <a:off x="11528225" y="264779"/>
            <a:ext cx="356433" cy="356433"/>
            <a:chOff x="11358084" y="75366"/>
            <a:chExt cx="534194" cy="534194"/>
          </a:xfrm>
        </p:grpSpPr>
        <p:sp>
          <p:nvSpPr>
            <p:cNvPr id="8" name="Oval 7">
              <a:extLst>
                <a:ext uri="{FF2B5EF4-FFF2-40B4-BE49-F238E27FC236}">
                  <a16:creationId xmlns:a16="http://schemas.microsoft.com/office/drawing/2014/main" id="{5C919771-7E47-F4D3-244F-F1DC65ADEC47}"/>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Competition with solid fill">
              <a:extLst>
                <a:ext uri="{FF2B5EF4-FFF2-40B4-BE49-F238E27FC236}">
                  <a16:creationId xmlns:a16="http://schemas.microsoft.com/office/drawing/2014/main" id="{5C2752AB-8318-4756-70B1-5DBF3E7DB8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2793743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E26904-2E7B-2807-40EE-BC178A3440CB}"/>
              </a:ext>
            </a:extLst>
          </p:cNvPr>
          <p:cNvSpPr txBox="1"/>
          <p:nvPr/>
        </p:nvSpPr>
        <p:spPr>
          <a:xfrm>
            <a:off x="402671" y="2827090"/>
            <a:ext cx="7659149" cy="769441"/>
          </a:xfrm>
          <a:prstGeom prst="rect">
            <a:avLst/>
          </a:prstGeom>
          <a:noFill/>
        </p:spPr>
        <p:txBody>
          <a:bodyPr wrap="square" rtlCol="0">
            <a:spAutoFit/>
          </a:bodyPr>
          <a:lstStyle/>
          <a:p>
            <a:r>
              <a:rPr lang="en-US" sz="4400">
                <a:solidFill>
                  <a:schemeClr val="bg1"/>
                </a:solidFill>
                <a:latin typeface="+mj-lt"/>
              </a:rPr>
              <a:t>Sustainability</a:t>
            </a:r>
          </a:p>
        </p:txBody>
      </p:sp>
    </p:spTree>
    <p:extLst>
      <p:ext uri="{BB962C8B-B14F-4D97-AF65-F5344CB8AC3E}">
        <p14:creationId xmlns:p14="http://schemas.microsoft.com/office/powerpoint/2010/main" val="3627738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30201" y="789668"/>
            <a:ext cx="11366499" cy="1325563"/>
          </a:xfrm>
        </p:spPr>
        <p:txBody>
          <a:bodyPr>
            <a:normAutofit/>
          </a:bodyPr>
          <a:lstStyle/>
          <a:p>
            <a:r>
              <a:rPr lang="en-US" sz="2900"/>
              <a:t>Sustainability remains important for Fish Eaters, with specific attributes falling in importance</a:t>
            </a:r>
          </a:p>
        </p:txBody>
      </p:sp>
      <p:graphicFrame>
        <p:nvGraphicFramePr>
          <p:cNvPr id="14" name="Table 14">
            <a:extLst>
              <a:ext uri="{FF2B5EF4-FFF2-40B4-BE49-F238E27FC236}">
                <a16:creationId xmlns:a16="http://schemas.microsoft.com/office/drawing/2014/main" id="{4EC6F6AF-1EC4-489F-8A36-204B9D084019}"/>
              </a:ext>
            </a:extLst>
          </p:cNvPr>
          <p:cNvGraphicFramePr>
            <a:graphicFrameLocks noGrp="1"/>
          </p:cNvGraphicFramePr>
          <p:nvPr>
            <p:extLst>
              <p:ext uri="{D42A27DB-BD31-4B8C-83A1-F6EECF244321}">
                <p14:modId xmlns:p14="http://schemas.microsoft.com/office/powerpoint/2010/main" val="28533800"/>
              </p:ext>
            </p:extLst>
          </p:nvPr>
        </p:nvGraphicFramePr>
        <p:xfrm>
          <a:off x="5309819" y="2494830"/>
          <a:ext cx="6386881" cy="3535680"/>
        </p:xfrm>
        <a:graphic>
          <a:graphicData uri="http://schemas.openxmlformats.org/drawingml/2006/table">
            <a:tbl>
              <a:tblPr firstRow="1" bandRow="1">
                <a:tableStyleId>{2D5ABB26-0587-4C30-8999-92F81FD0307C}</a:tableStyleId>
              </a:tblPr>
              <a:tblGrid>
                <a:gridCol w="1955014">
                  <a:extLst>
                    <a:ext uri="{9D8B030D-6E8A-4147-A177-3AD203B41FA5}">
                      <a16:colId xmlns:a16="http://schemas.microsoft.com/office/drawing/2014/main" val="3109653958"/>
                    </a:ext>
                  </a:extLst>
                </a:gridCol>
                <a:gridCol w="942135">
                  <a:extLst>
                    <a:ext uri="{9D8B030D-6E8A-4147-A177-3AD203B41FA5}">
                      <a16:colId xmlns:a16="http://schemas.microsoft.com/office/drawing/2014/main" val="2123132625"/>
                    </a:ext>
                  </a:extLst>
                </a:gridCol>
                <a:gridCol w="942135">
                  <a:extLst>
                    <a:ext uri="{9D8B030D-6E8A-4147-A177-3AD203B41FA5}">
                      <a16:colId xmlns:a16="http://schemas.microsoft.com/office/drawing/2014/main" val="4034253787"/>
                    </a:ext>
                  </a:extLst>
                </a:gridCol>
                <a:gridCol w="849199">
                  <a:extLst>
                    <a:ext uri="{9D8B030D-6E8A-4147-A177-3AD203B41FA5}">
                      <a16:colId xmlns:a16="http://schemas.microsoft.com/office/drawing/2014/main" val="2234795557"/>
                    </a:ext>
                  </a:extLst>
                </a:gridCol>
                <a:gridCol w="759894">
                  <a:extLst>
                    <a:ext uri="{9D8B030D-6E8A-4147-A177-3AD203B41FA5}">
                      <a16:colId xmlns:a16="http://schemas.microsoft.com/office/drawing/2014/main" val="1487789112"/>
                    </a:ext>
                  </a:extLst>
                </a:gridCol>
                <a:gridCol w="938504">
                  <a:extLst>
                    <a:ext uri="{9D8B030D-6E8A-4147-A177-3AD203B41FA5}">
                      <a16:colId xmlns:a16="http://schemas.microsoft.com/office/drawing/2014/main" val="1671669709"/>
                    </a:ext>
                  </a:extLst>
                </a:gridCol>
              </a:tblGrid>
              <a:tr h="0">
                <a:tc>
                  <a:txBody>
                    <a:bodyPr/>
                    <a:lstStyle/>
                    <a:p>
                      <a:pPr algn="ctr"/>
                      <a:endParaRPr lang="en-US" sz="1600" b="0"/>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600" b="1">
                          <a:solidFill>
                            <a:schemeClr val="accent5"/>
                          </a:solidFill>
                        </a:rPr>
                        <a:t>2021</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600" b="1">
                          <a:solidFill>
                            <a:schemeClr val="accent5"/>
                          </a:solidFill>
                        </a:rPr>
                        <a:t>2022</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600" b="1">
                          <a:solidFill>
                            <a:schemeClr val="accent5"/>
                          </a:solidFill>
                        </a:rPr>
                        <a:t>2023</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600" b="1">
                          <a:solidFill>
                            <a:schemeClr val="accent5"/>
                          </a:solidFill>
                        </a:rPr>
                        <a:t>2024</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600" b="1">
                          <a:solidFill>
                            <a:schemeClr val="accent5"/>
                          </a:solidFill>
                        </a:rPr>
                        <a:t>YoY Change</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133220280"/>
                  </a:ext>
                </a:extLst>
              </a:tr>
              <a:tr h="0">
                <a:tc>
                  <a:txBody>
                    <a:bodyPr/>
                    <a:lstStyle/>
                    <a:p>
                      <a:pPr algn="ctr"/>
                      <a:r>
                        <a:rPr lang="en-US" sz="1400" b="0"/>
                        <a:t>Safe for the ocean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400" b="0">
                          <a:solidFill>
                            <a:schemeClr val="tx1"/>
                          </a:solidFill>
                        </a:rPr>
                        <a:t>70%</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400" b="0">
                          <a:solidFill>
                            <a:schemeClr val="tx1"/>
                          </a:solidFill>
                        </a:rPr>
                        <a:t>76%</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400" b="0">
                          <a:solidFill>
                            <a:schemeClr val="tx1"/>
                          </a:solidFill>
                        </a:rPr>
                        <a:t>78%</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400" b="0">
                          <a:solidFill>
                            <a:schemeClr val="tx1"/>
                          </a:solidFill>
                        </a:rPr>
                        <a:t>78%</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400" b="0">
                          <a:solidFill>
                            <a:schemeClr val="tx1"/>
                          </a:solidFill>
                        </a:rPr>
                        <a:t>-</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157383163"/>
                  </a:ext>
                </a:extLst>
              </a:tr>
              <a:tr h="0">
                <a:tc>
                  <a:txBody>
                    <a:bodyPr/>
                    <a:lstStyle/>
                    <a:p>
                      <a:pPr algn="ctr"/>
                      <a:r>
                        <a:rPr lang="en-US" sz="1400" b="0"/>
                        <a:t>Ensuring supply for future generations</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67%</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71%</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75%</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73%</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rgbClr val="C00000"/>
                          </a:solidFill>
                        </a:rPr>
                        <a:t>-2 ppts</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92904680"/>
                  </a:ext>
                </a:extLst>
              </a:tr>
              <a:tr h="0">
                <a:tc>
                  <a:txBody>
                    <a:bodyPr/>
                    <a:lstStyle/>
                    <a:p>
                      <a:pPr algn="ctr"/>
                      <a:r>
                        <a:rPr lang="en-US" sz="1400" b="0"/>
                        <a:t>Wild caught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69%</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70%</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70%</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rPr>
                        <a:t>-</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7907062"/>
                  </a:ext>
                </a:extLst>
              </a:tr>
              <a:tr h="0">
                <a:tc>
                  <a:txBody>
                    <a:bodyPr/>
                    <a:lstStyle/>
                    <a:p>
                      <a:pPr algn="ctr"/>
                      <a:r>
                        <a:rPr lang="en-US" sz="1400" b="0"/>
                        <a:t>Fishery management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64%</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70%</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65%</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69%</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rgbClr val="00B050"/>
                          </a:solidFill>
                        </a:rPr>
                        <a:t>+4 ppts</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86660867"/>
                  </a:ext>
                </a:extLst>
              </a:tr>
              <a:tr h="0">
                <a:tc>
                  <a:txBody>
                    <a:bodyPr/>
                    <a:lstStyle/>
                    <a:p>
                      <a:pPr algn="ctr"/>
                      <a:r>
                        <a:rPr lang="en-US" sz="1400" b="0"/>
                        <a:t>Overfishing</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70%</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67%</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rgbClr val="C00000"/>
                          </a:solidFill>
                        </a:rPr>
                        <a:t>-3 ppts</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98662178"/>
                  </a:ext>
                </a:extLst>
              </a:tr>
              <a:tr h="0">
                <a:tc>
                  <a:txBody>
                    <a:bodyPr/>
                    <a:lstStyle/>
                    <a:p>
                      <a:pPr algn="ctr"/>
                      <a:r>
                        <a:rPr lang="en-US" sz="1400" b="0"/>
                        <a:t>Zero-waste</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56%</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63%</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66%</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61%</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rgbClr val="C00000"/>
                          </a:solidFill>
                        </a:rPr>
                        <a:t>-5 ppts</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88604079"/>
                  </a:ext>
                </a:extLst>
              </a:tr>
              <a:tr h="0">
                <a:tc>
                  <a:txBody>
                    <a:bodyPr/>
                    <a:lstStyle/>
                    <a:p>
                      <a:pPr algn="ctr"/>
                      <a:r>
                        <a:rPr lang="en-US" sz="1400" b="0"/>
                        <a:t>Recyclable packaging</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53%</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61%</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59%</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chemeClr val="tx1"/>
                          </a:solidFill>
                        </a:rPr>
                        <a:t>60%</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400" b="0">
                          <a:solidFill>
                            <a:srgbClr val="C00000"/>
                          </a:solidFill>
                        </a:rPr>
                        <a:t>-1 ppts</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67252397"/>
                  </a:ext>
                </a:extLst>
              </a:tr>
              <a:tr h="0">
                <a:tc>
                  <a:txBody>
                    <a:bodyPr/>
                    <a:lstStyle/>
                    <a:p>
                      <a:pPr algn="ctr"/>
                      <a:r>
                        <a:rPr lang="en-US" sz="1400" b="0"/>
                        <a:t>Traceability</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a:solidFill>
                            <a:schemeClr val="tx1"/>
                          </a:solidFill>
                        </a:rPr>
                        <a:t>52%</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a:solidFill>
                            <a:schemeClr val="tx1"/>
                          </a:solidFill>
                        </a:rPr>
                        <a:t>58%</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a:solidFill>
                            <a:schemeClr val="tx1"/>
                          </a:solidFill>
                        </a:rPr>
                        <a:t>63%</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a:solidFill>
                            <a:schemeClr val="tx1"/>
                          </a:solidFill>
                        </a:rPr>
                        <a:t>58%</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a:solidFill>
                            <a:srgbClr val="C00000"/>
                          </a:solidFill>
                        </a:rPr>
                        <a:t>-5 ppts</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9330765"/>
                  </a:ext>
                </a:extLst>
              </a:tr>
              <a:tr h="0">
                <a:tc>
                  <a:txBody>
                    <a:bodyPr/>
                    <a:lstStyle/>
                    <a:p>
                      <a:pPr algn="ctr"/>
                      <a:r>
                        <a:rPr lang="en-US" sz="1400" b="0"/>
                        <a:t>Carbon footprint </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a:solidFill>
                            <a:schemeClr val="tx1"/>
                          </a:solidFill>
                        </a:rPr>
                        <a:t>55%</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a:solidFill>
                            <a:schemeClr val="tx1"/>
                          </a:solidFill>
                        </a:rPr>
                        <a:t>59%</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a:solidFill>
                            <a:schemeClr val="tx1"/>
                          </a:solidFill>
                        </a:rPr>
                        <a:t>60%</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a:solidFill>
                            <a:schemeClr val="tx1"/>
                          </a:solidFill>
                        </a:rPr>
                        <a:t>55%</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a:solidFill>
                            <a:srgbClr val="C00000"/>
                          </a:solidFill>
                        </a:rPr>
                        <a:t>-5 ppts</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1182867"/>
                  </a:ext>
                </a:extLst>
              </a:tr>
            </a:tbl>
          </a:graphicData>
        </a:graphic>
      </p:graphicFrame>
      <p:sp>
        <p:nvSpPr>
          <p:cNvPr id="15" name="TextBox 14">
            <a:extLst>
              <a:ext uri="{FF2B5EF4-FFF2-40B4-BE49-F238E27FC236}">
                <a16:creationId xmlns:a16="http://schemas.microsoft.com/office/drawing/2014/main" id="{241FBD2F-1D2E-4CD7-9037-CF83F6D305D8}"/>
              </a:ext>
            </a:extLst>
          </p:cNvPr>
          <p:cNvSpPr txBox="1"/>
          <p:nvPr/>
        </p:nvSpPr>
        <p:spPr>
          <a:xfrm>
            <a:off x="5577784" y="1870682"/>
            <a:ext cx="5682477" cy="477054"/>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Arial Black" panose="020B0A04020102020204" pitchFamily="34" charset="0"/>
              </a:rPr>
              <a:t>Attributes that are important when eating sustainably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chemeClr val="tx1"/>
                </a:solidFill>
                <a:effectLst/>
                <a:uLnTx/>
                <a:uFillTx/>
                <a:latin typeface="Arial Black" panose="020B0A04020102020204" pitchFamily="34" charset="0"/>
              </a:rPr>
              <a:t>(somewhat / very important)</a:t>
            </a:r>
          </a:p>
        </p:txBody>
      </p:sp>
      <p:sp>
        <p:nvSpPr>
          <p:cNvPr id="16" name="TextBox 15">
            <a:extLst>
              <a:ext uri="{FF2B5EF4-FFF2-40B4-BE49-F238E27FC236}">
                <a16:creationId xmlns:a16="http://schemas.microsoft.com/office/drawing/2014/main" id="{05CE1C54-9A19-47F3-8949-9770B4040B22}"/>
              </a:ext>
            </a:extLst>
          </p:cNvPr>
          <p:cNvSpPr txBox="1"/>
          <p:nvPr/>
        </p:nvSpPr>
        <p:spPr>
          <a:xfrm>
            <a:off x="-31749" y="6400584"/>
            <a:ext cx="6772275" cy="461665"/>
          </a:xfrm>
          <a:prstGeom prst="rect">
            <a:avLst/>
          </a:prstGeom>
          <a:noFill/>
        </p:spPr>
        <p:txBody>
          <a:bodyPr wrap="square" lIns="91440" tIns="45720" rIns="91440" bIns="45720" anchor="t">
            <a:spAutoFit/>
          </a:bodyPr>
          <a:lstStyle/>
          <a:p>
            <a:r>
              <a:rPr lang="en-US" sz="800">
                <a:solidFill>
                  <a:srgbClr val="A5A5A5"/>
                </a:solidFill>
                <a:latin typeface="Arial"/>
                <a:cs typeface="Arial"/>
              </a:rPr>
              <a:t>N37: How important is sustainability to you when purchasing/ordering fish? Base: </a:t>
            </a:r>
            <a:r>
              <a:rPr kumimoji="0" lang="en-US" sz="800" b="0" i="0" u="none" strike="noStrike" kern="1200" cap="none" spc="0" normalizeH="0" baseline="0" noProof="0">
                <a:ln>
                  <a:noFill/>
                </a:ln>
                <a:solidFill>
                  <a:srgbClr val="A5A5A5"/>
                </a:solidFill>
                <a:effectLst/>
                <a:uLnTx/>
                <a:uFillTx/>
                <a:latin typeface="Arial"/>
                <a:ea typeface="+mn-ea"/>
                <a:cs typeface="Arial"/>
              </a:rPr>
              <a:t>Fish Eaters 2024 (n=704); 2023 (n=598); 2022 (n=640)</a:t>
            </a:r>
          </a:p>
          <a:p>
            <a:r>
              <a:rPr lang="en-US" sz="800">
                <a:solidFill>
                  <a:schemeClr val="accent3"/>
                </a:solidFill>
              </a:rPr>
              <a:t>N38. When it comes to purchasing/ordering fish, how important are the following aspects of sustainability to you? Base: </a:t>
            </a:r>
            <a:r>
              <a:rPr kumimoji="0" lang="en-US" sz="800" b="0" i="0" u="none" strike="noStrike" kern="1200" cap="none" spc="0" normalizeH="0" baseline="0" noProof="0">
                <a:ln>
                  <a:noFill/>
                </a:ln>
                <a:solidFill>
                  <a:srgbClr val="A5A5A5"/>
                </a:solidFill>
                <a:effectLst/>
                <a:uLnTx/>
                <a:uFillTx/>
                <a:latin typeface="Arial"/>
                <a:ea typeface="+mn-ea"/>
                <a:cs typeface="Arial"/>
              </a:rPr>
              <a:t>Fish Eaters 2024 (n=704); 2023 (n=598); 2022 (n=640)</a:t>
            </a:r>
          </a:p>
        </p:txBody>
      </p:sp>
      <p:graphicFrame>
        <p:nvGraphicFramePr>
          <p:cNvPr id="22" name="Chart 21">
            <a:extLst>
              <a:ext uri="{FF2B5EF4-FFF2-40B4-BE49-F238E27FC236}">
                <a16:creationId xmlns:a16="http://schemas.microsoft.com/office/drawing/2014/main" id="{A5411788-2B75-4380-BA34-445B7145F03B}"/>
              </a:ext>
            </a:extLst>
          </p:cNvPr>
          <p:cNvGraphicFramePr/>
          <p:nvPr>
            <p:extLst>
              <p:ext uri="{D42A27DB-BD31-4B8C-83A1-F6EECF244321}">
                <p14:modId xmlns:p14="http://schemas.microsoft.com/office/powerpoint/2010/main" val="2710168257"/>
              </p:ext>
            </p:extLst>
          </p:nvPr>
        </p:nvGraphicFramePr>
        <p:xfrm>
          <a:off x="330201" y="2313639"/>
          <a:ext cx="3958020" cy="3535680"/>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a:extLst>
              <a:ext uri="{FF2B5EF4-FFF2-40B4-BE49-F238E27FC236}">
                <a16:creationId xmlns:a16="http://schemas.microsoft.com/office/drawing/2014/main" id="{44B3241C-97B7-4F72-9FC2-8B3F93B19F0B}"/>
              </a:ext>
            </a:extLst>
          </p:cNvPr>
          <p:cNvSpPr txBox="1"/>
          <p:nvPr/>
        </p:nvSpPr>
        <p:spPr>
          <a:xfrm>
            <a:off x="1294179" y="3052168"/>
            <a:ext cx="2137337"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pitchFamily="34" charset="0"/>
                <a:cs typeface="Arial" panose="020B0604020202020204" pitchFamily="34" charset="0"/>
              </a:rPr>
              <a:t>66%</a:t>
            </a:r>
          </a:p>
          <a:p>
            <a:pPr lvl="0" algn="ctr">
              <a:defRPr/>
            </a:pPr>
            <a:r>
              <a:rPr kumimoji="0" lang="en-US" sz="1400" i="0" u="none" strike="noStrike" kern="1200" cap="none" spc="0" normalizeH="0" baseline="0" noProof="0">
                <a:ln>
                  <a:noFill/>
                </a:ln>
                <a:solidFill>
                  <a:srgbClr val="757070"/>
                </a:solidFill>
                <a:effectLst/>
                <a:uLnTx/>
                <a:uFillTx/>
                <a:latin typeface="Arial" panose="020B0604020202020204" pitchFamily="34" charset="0"/>
                <a:cs typeface="Arial" panose="020B0604020202020204" pitchFamily="34" charset="0"/>
              </a:rPr>
              <a:t>of Fish Eaters say sustainability is important when purchasing</a:t>
            </a:r>
            <a:r>
              <a:rPr lang="en-US" sz="1400">
                <a:solidFill>
                  <a:srgbClr val="757070"/>
                </a:solidFill>
                <a:latin typeface="Arial" panose="020B0604020202020204" pitchFamily="34" charset="0"/>
                <a:cs typeface="Arial" panose="020B0604020202020204" pitchFamily="34" charset="0"/>
              </a:rPr>
              <a:t>/ordering fish</a:t>
            </a:r>
          </a:p>
          <a:p>
            <a:pPr lvl="0" algn="ctr">
              <a:defRPr/>
            </a:pPr>
            <a:r>
              <a:rPr kumimoji="0" lang="en-US" sz="1400" i="0" u="none" strike="noStrike" kern="1200" cap="none" spc="0" normalizeH="0" baseline="0" noProof="0">
                <a:ln>
                  <a:noFill/>
                </a:ln>
                <a:solidFill>
                  <a:srgbClr val="757070"/>
                </a:solidFill>
                <a:effectLst/>
                <a:uLnTx/>
                <a:uFillTx/>
                <a:latin typeface="Arial" panose="020B0604020202020204" pitchFamily="34" charset="0"/>
                <a:cs typeface="Arial" panose="020B0604020202020204" pitchFamily="34" charset="0"/>
              </a:rPr>
              <a:t>(vs. 69% in 2023, </a:t>
            </a:r>
          </a:p>
          <a:p>
            <a:pPr lvl="0" algn="ctr">
              <a:defRPr/>
            </a:pPr>
            <a:r>
              <a:rPr kumimoji="0" lang="en-US" sz="1400" i="0" u="none" strike="noStrike" kern="1200" cap="none" spc="0" normalizeH="0" baseline="0" noProof="0">
                <a:ln>
                  <a:noFill/>
                </a:ln>
                <a:solidFill>
                  <a:srgbClr val="757070"/>
                </a:solidFill>
                <a:effectLst/>
                <a:uLnTx/>
                <a:uFillTx/>
                <a:latin typeface="Arial" panose="020B0604020202020204" pitchFamily="34" charset="0"/>
                <a:cs typeface="Arial" panose="020B0604020202020204" pitchFamily="34" charset="0"/>
              </a:rPr>
              <a:t>69</a:t>
            </a:r>
            <a:r>
              <a:rPr lang="en-US" sz="1400">
                <a:solidFill>
                  <a:srgbClr val="757070"/>
                </a:solidFill>
                <a:latin typeface="Arial" panose="020B0604020202020204" pitchFamily="34" charset="0"/>
                <a:cs typeface="Arial" panose="020B0604020202020204" pitchFamily="34" charset="0"/>
              </a:rPr>
              <a:t>% in 2022)</a:t>
            </a:r>
            <a:endParaRPr kumimoji="0" lang="en-US" sz="1600" i="0" u="none" strike="noStrike" kern="1200" cap="none" spc="0" normalizeH="0" baseline="0" noProof="0">
              <a:ln>
                <a:noFill/>
              </a:ln>
              <a:solidFill>
                <a:srgbClr val="757070"/>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9BDD68A-8067-420F-AC16-E6DC567DDE41}"/>
              </a:ext>
            </a:extLst>
          </p:cNvPr>
          <p:cNvSpPr txBox="1"/>
          <p:nvPr/>
        </p:nvSpPr>
        <p:spPr>
          <a:xfrm>
            <a:off x="517716" y="1898397"/>
            <a:ext cx="3582990" cy="492443"/>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r>
              <a:rPr lang="en-US" sz="1400">
                <a:solidFill>
                  <a:schemeClr val="tx1"/>
                </a:solidFill>
              </a:rPr>
              <a:t>Sustainability importance</a:t>
            </a:r>
          </a:p>
          <a:p>
            <a:r>
              <a:rPr kumimoji="0" lang="en-US" sz="1100" b="0" i="1" u="none" strike="noStrike" kern="0" cap="none" spc="0" normalizeH="0" baseline="0" noProof="0">
                <a:ln>
                  <a:noFill/>
                </a:ln>
                <a:solidFill>
                  <a:schemeClr val="tx1"/>
                </a:solidFill>
                <a:effectLst/>
                <a:uLnTx/>
                <a:uFillTx/>
                <a:latin typeface="Arial Black" panose="020B0A04020102020204" pitchFamily="34" charset="0"/>
              </a:rPr>
              <a:t>(somewhat / very important)</a:t>
            </a:r>
          </a:p>
        </p:txBody>
      </p:sp>
      <p:grpSp>
        <p:nvGrpSpPr>
          <p:cNvPr id="12" name="Group 11">
            <a:extLst>
              <a:ext uri="{FF2B5EF4-FFF2-40B4-BE49-F238E27FC236}">
                <a16:creationId xmlns:a16="http://schemas.microsoft.com/office/drawing/2014/main" id="{F87DE66F-A4B5-47FC-AE98-931FA244CC6D}"/>
              </a:ext>
            </a:extLst>
          </p:cNvPr>
          <p:cNvGrpSpPr/>
          <p:nvPr/>
        </p:nvGrpSpPr>
        <p:grpSpPr>
          <a:xfrm>
            <a:off x="4217807" y="3678361"/>
            <a:ext cx="997533" cy="748161"/>
            <a:chOff x="10099109" y="3543877"/>
            <a:chExt cx="888508" cy="615812"/>
          </a:xfrm>
          <a:solidFill>
            <a:schemeClr val="accent5">
              <a:lumMod val="20000"/>
              <a:lumOff val="80000"/>
            </a:schemeClr>
          </a:solidFill>
        </p:grpSpPr>
        <p:sp>
          <p:nvSpPr>
            <p:cNvPr id="13" name="Chevron 23">
              <a:extLst>
                <a:ext uri="{FF2B5EF4-FFF2-40B4-BE49-F238E27FC236}">
                  <a16:creationId xmlns:a16="http://schemas.microsoft.com/office/drawing/2014/main" id="{D079DE12-FC08-4BC0-8ABD-AD1033BD0389}"/>
                </a:ext>
              </a:extLst>
            </p:cNvPr>
            <p:cNvSpPr/>
            <p:nvPr/>
          </p:nvSpPr>
          <p:spPr>
            <a:xfrm>
              <a:off x="10321236" y="3543877"/>
              <a:ext cx="666381" cy="615812"/>
            </a:xfrm>
            <a:prstGeom prst="chevron">
              <a:avLst/>
            </a:prstGeom>
            <a:grpFill/>
            <a:ln w="9525" cap="flat" cmpd="sng" algn="ctr">
              <a:no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Larsseit Alt" panose="00000500000000000000"/>
                <a:ea typeface="+mn-ea"/>
                <a:cs typeface="Arial" panose="020B0604020202020204" pitchFamily="34" charset="0"/>
              </a:endParaRPr>
            </a:p>
          </p:txBody>
        </p:sp>
        <p:sp>
          <p:nvSpPr>
            <p:cNvPr id="17" name="Chevron 24">
              <a:extLst>
                <a:ext uri="{FF2B5EF4-FFF2-40B4-BE49-F238E27FC236}">
                  <a16:creationId xmlns:a16="http://schemas.microsoft.com/office/drawing/2014/main" id="{3CFAF362-D187-4C81-8152-858E83EF769D}"/>
                </a:ext>
              </a:extLst>
            </p:cNvPr>
            <p:cNvSpPr/>
            <p:nvPr/>
          </p:nvSpPr>
          <p:spPr>
            <a:xfrm>
              <a:off x="10099109" y="3640097"/>
              <a:ext cx="458137" cy="423370"/>
            </a:xfrm>
            <a:prstGeom prst="chevron">
              <a:avLst/>
            </a:prstGeom>
            <a:grpFill/>
            <a:ln w="9525" cap="flat" cmpd="sng" algn="ctr">
              <a:no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Larsseit Alt" panose="00000500000000000000"/>
                <a:ea typeface="+mn-ea"/>
                <a:cs typeface="Arial" panose="020B0604020202020204" pitchFamily="34" charset="0"/>
              </a:endParaRPr>
            </a:p>
          </p:txBody>
        </p:sp>
      </p:grpSp>
      <p:grpSp>
        <p:nvGrpSpPr>
          <p:cNvPr id="2" name="Group 1">
            <a:extLst>
              <a:ext uri="{FF2B5EF4-FFF2-40B4-BE49-F238E27FC236}">
                <a16:creationId xmlns:a16="http://schemas.microsoft.com/office/drawing/2014/main" id="{F0400853-E268-FDB9-964A-32E835E542F1}"/>
              </a:ext>
            </a:extLst>
          </p:cNvPr>
          <p:cNvGrpSpPr/>
          <p:nvPr/>
        </p:nvGrpSpPr>
        <p:grpSpPr>
          <a:xfrm>
            <a:off x="11528225" y="264779"/>
            <a:ext cx="356433" cy="356433"/>
            <a:chOff x="11358084" y="75366"/>
            <a:chExt cx="534194" cy="534194"/>
          </a:xfrm>
        </p:grpSpPr>
        <p:sp>
          <p:nvSpPr>
            <p:cNvPr id="3" name="Oval 2">
              <a:extLst>
                <a:ext uri="{FF2B5EF4-FFF2-40B4-BE49-F238E27FC236}">
                  <a16:creationId xmlns:a16="http://schemas.microsoft.com/office/drawing/2014/main" id="{216D18BE-0C09-A719-26FF-D52269C7086B}"/>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ompetition with solid fill">
              <a:extLst>
                <a:ext uri="{FF2B5EF4-FFF2-40B4-BE49-F238E27FC236}">
                  <a16:creationId xmlns:a16="http://schemas.microsoft.com/office/drawing/2014/main" id="{EACCD885-D5C3-0564-827B-D2E08E8B73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1569103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30201" y="789672"/>
            <a:ext cx="11366499" cy="1325563"/>
          </a:xfrm>
        </p:spPr>
        <p:txBody>
          <a:bodyPr>
            <a:normAutofit fontScale="90000"/>
          </a:bodyPr>
          <a:lstStyle/>
          <a:p>
            <a:r>
              <a:rPr lang="en-US"/>
              <a:t>Salmon saw an increase in awareness of sustainability YoY, while Wild Alaska Pollock and other fish species remained stable</a:t>
            </a:r>
          </a:p>
        </p:txBody>
      </p:sp>
      <p:sp>
        <p:nvSpPr>
          <p:cNvPr id="16" name="TextBox 15">
            <a:extLst>
              <a:ext uri="{FF2B5EF4-FFF2-40B4-BE49-F238E27FC236}">
                <a16:creationId xmlns:a16="http://schemas.microsoft.com/office/drawing/2014/main" id="{05CE1C54-9A19-47F3-8949-9770B4040B22}"/>
              </a:ext>
            </a:extLst>
          </p:cNvPr>
          <p:cNvSpPr txBox="1"/>
          <p:nvPr/>
        </p:nvSpPr>
        <p:spPr>
          <a:xfrm>
            <a:off x="0" y="6519446"/>
            <a:ext cx="7610475" cy="338554"/>
          </a:xfrm>
          <a:prstGeom prst="rect">
            <a:avLst/>
          </a:prstGeom>
          <a:noFill/>
        </p:spPr>
        <p:txBody>
          <a:bodyPr wrap="square" lIns="91440" tIns="45720" rIns="91440" bIns="45720" anchor="t">
            <a:spAutoFit/>
          </a:bodyPr>
          <a:lstStyle/>
          <a:p>
            <a:r>
              <a:rPr lang="en-US" sz="800">
                <a:solidFill>
                  <a:srgbClr val="AEABAB"/>
                </a:solidFill>
                <a:latin typeface="Arial"/>
                <a:cs typeface="Arial"/>
              </a:rPr>
              <a:t>Arrows indicate a statistically significant change compared to 2023. Green indicates an increase, red indicates a decrease, and no arrow indicates no change</a:t>
            </a:r>
            <a:endParaRPr lang="en-US" sz="800">
              <a:solidFill>
                <a:schemeClr val="accent3"/>
              </a:solidFill>
              <a:cs typeface="Calibri"/>
            </a:endParaRPr>
          </a:p>
          <a:p>
            <a:r>
              <a:rPr lang="en-US" sz="800">
                <a:solidFill>
                  <a:schemeClr val="accent3"/>
                </a:solidFill>
                <a:cs typeface="Calibri"/>
              </a:rPr>
              <a:t>N36. How familiar, if at all, are you with the sustainability of each of the following fish?  Base:</a:t>
            </a:r>
            <a:r>
              <a:rPr kumimoji="0" lang="en-US" sz="800" b="0" i="0" u="none" strike="noStrike" kern="1200" cap="none" spc="0" normalizeH="0" baseline="0" noProof="0">
                <a:ln>
                  <a:noFill/>
                </a:ln>
                <a:solidFill>
                  <a:srgbClr val="A5A5A5"/>
                </a:solidFill>
                <a:effectLst/>
                <a:uLnTx/>
                <a:uFillTx/>
                <a:latin typeface="Arial"/>
                <a:ea typeface="+mn-ea"/>
                <a:cs typeface="Arial"/>
              </a:rPr>
              <a:t> Fish Eaters 2024 (704); 2023 (n=598); 2022 (n=640); 2021 (669)</a:t>
            </a:r>
            <a:endParaRPr lang="en-US" sz="800">
              <a:solidFill>
                <a:schemeClr val="accent3"/>
              </a:solidFill>
              <a:cs typeface="Calibri"/>
            </a:endParaRPr>
          </a:p>
        </p:txBody>
      </p:sp>
      <p:sp>
        <p:nvSpPr>
          <p:cNvPr id="22" name="TextBox 21">
            <a:extLst>
              <a:ext uri="{FF2B5EF4-FFF2-40B4-BE49-F238E27FC236}">
                <a16:creationId xmlns:a16="http://schemas.microsoft.com/office/drawing/2014/main" id="{63E3B818-5B7F-4242-93E1-781BB1B08291}"/>
              </a:ext>
            </a:extLst>
          </p:cNvPr>
          <p:cNvSpPr txBox="1"/>
          <p:nvPr/>
        </p:nvSpPr>
        <p:spPr>
          <a:xfrm>
            <a:off x="4092190" y="2187098"/>
            <a:ext cx="4007619" cy="477054"/>
          </a:xfrm>
          <a:prstGeom prst="rect">
            <a:avLst/>
          </a:prstGeom>
          <a:noFill/>
        </p:spPr>
        <p:txBody>
          <a:bodyPr wrap="square" rtlCol="0">
            <a:spAutoFit/>
          </a:bodyPr>
          <a:lstStyle/>
          <a:p>
            <a:pPr algn="ctr"/>
            <a:r>
              <a:rPr lang="en-US" sz="1400" b="1">
                <a:latin typeface="Arial Black" panose="020B0A04020102020204" pitchFamily="34" charset="0"/>
              </a:rPr>
              <a:t>Sustainability familiarity</a:t>
            </a:r>
          </a:p>
          <a:p>
            <a:pPr algn="ctr"/>
            <a:r>
              <a:rPr lang="en-US" sz="1100" b="1" i="1">
                <a:latin typeface="Arial Black" panose="020B0A04020102020204" pitchFamily="34" charset="0"/>
              </a:rPr>
              <a:t>(Those who know a lot / some)</a:t>
            </a:r>
            <a:endParaRPr lang="en-US" sz="1000" b="1" i="1">
              <a:latin typeface="Arial Black" panose="020B0A04020102020204" pitchFamily="34" charset="0"/>
            </a:endParaRPr>
          </a:p>
        </p:txBody>
      </p:sp>
      <p:graphicFrame>
        <p:nvGraphicFramePr>
          <p:cNvPr id="14" name="Chart 13">
            <a:extLst>
              <a:ext uri="{FF2B5EF4-FFF2-40B4-BE49-F238E27FC236}">
                <a16:creationId xmlns:a16="http://schemas.microsoft.com/office/drawing/2014/main" id="{8DE13428-ADD1-44F2-BC11-6F29AB07C009}"/>
              </a:ext>
            </a:extLst>
          </p:cNvPr>
          <p:cNvGraphicFramePr/>
          <p:nvPr>
            <p:extLst>
              <p:ext uri="{D42A27DB-BD31-4B8C-83A1-F6EECF244321}">
                <p14:modId xmlns:p14="http://schemas.microsoft.com/office/powerpoint/2010/main" val="854993801"/>
              </p:ext>
            </p:extLst>
          </p:nvPr>
        </p:nvGraphicFramePr>
        <p:xfrm>
          <a:off x="0" y="2933831"/>
          <a:ext cx="11960772" cy="3478770"/>
        </p:xfrm>
        <a:graphic>
          <a:graphicData uri="http://schemas.openxmlformats.org/drawingml/2006/chart">
            <c:chart xmlns:c="http://schemas.openxmlformats.org/drawingml/2006/chart" xmlns:r="http://schemas.openxmlformats.org/officeDocument/2006/relationships" r:id="rId3"/>
          </a:graphicData>
        </a:graphic>
      </p:graphicFrame>
      <p:sp>
        <p:nvSpPr>
          <p:cNvPr id="2" name="Arrow: Up 1">
            <a:extLst>
              <a:ext uri="{FF2B5EF4-FFF2-40B4-BE49-F238E27FC236}">
                <a16:creationId xmlns:a16="http://schemas.microsoft.com/office/drawing/2014/main" id="{39A6C194-E83C-05AC-D448-5BCBCD5FDD03}"/>
              </a:ext>
            </a:extLst>
          </p:cNvPr>
          <p:cNvSpPr/>
          <p:nvPr/>
        </p:nvSpPr>
        <p:spPr>
          <a:xfrm>
            <a:off x="769983" y="3077634"/>
            <a:ext cx="182880" cy="182880"/>
          </a:xfrm>
          <a:prstGeom prst="upArrow">
            <a:avLst/>
          </a:prstGeom>
          <a:solidFill>
            <a:srgbClr val="00B050"/>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B4E34EB-49F4-8A56-0C63-1D4B50D4718F}"/>
              </a:ext>
            </a:extLst>
          </p:cNvPr>
          <p:cNvGrpSpPr/>
          <p:nvPr/>
        </p:nvGrpSpPr>
        <p:grpSpPr>
          <a:xfrm>
            <a:off x="9703134" y="122172"/>
            <a:ext cx="1577389" cy="587340"/>
            <a:chOff x="21419066" y="12460569"/>
            <a:chExt cx="1874348" cy="1015961"/>
          </a:xfrm>
        </p:grpSpPr>
        <p:sp>
          <p:nvSpPr>
            <p:cNvPr id="9" name="Arrow: Right 8">
              <a:extLst>
                <a:ext uri="{FF2B5EF4-FFF2-40B4-BE49-F238E27FC236}">
                  <a16:creationId xmlns:a16="http://schemas.microsoft.com/office/drawing/2014/main" id="{0359AD10-C8DB-F25C-24BE-A3CE825823A6}"/>
                </a:ext>
              </a:extLst>
            </p:cNvPr>
            <p:cNvSpPr/>
            <p:nvPr/>
          </p:nvSpPr>
          <p:spPr>
            <a:xfrm rot="5400000">
              <a:off x="23065998" y="12643828"/>
              <a:ext cx="254433" cy="200393"/>
            </a:xfrm>
            <a:prstGeom prst="rightArrow">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7FF85995-0E74-192D-416C-FE0C7453CB56}"/>
                </a:ext>
              </a:extLst>
            </p:cNvPr>
            <p:cNvSpPr txBox="1"/>
            <p:nvPr/>
          </p:nvSpPr>
          <p:spPr>
            <a:xfrm>
              <a:off x="21419066" y="12460569"/>
              <a:ext cx="1629134" cy="1015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a:t>
              </a:r>
              <a:r>
                <a:rPr lang="en-US" sz="1050" b="0">
                  <a:solidFill>
                    <a:schemeClr val="bg1"/>
                  </a:solidFill>
                </a:rPr>
                <a:t>lower</a:t>
              </a:r>
            </a:p>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higher</a:t>
              </a:r>
            </a:p>
          </p:txBody>
        </p:sp>
        <p:sp>
          <p:nvSpPr>
            <p:cNvPr id="11" name="Arrow: Right 10">
              <a:extLst>
                <a:ext uri="{FF2B5EF4-FFF2-40B4-BE49-F238E27FC236}">
                  <a16:creationId xmlns:a16="http://schemas.microsoft.com/office/drawing/2014/main" id="{AB87DB41-3E4E-53ED-8FC2-C427DD9F2711}"/>
                </a:ext>
              </a:extLst>
            </p:cNvPr>
            <p:cNvSpPr/>
            <p:nvPr/>
          </p:nvSpPr>
          <p:spPr>
            <a:xfrm rot="16200000">
              <a:off x="23071371" y="13062534"/>
              <a:ext cx="254433" cy="189653"/>
            </a:xfrm>
            <a:prstGeom prst="rightArrow">
              <a:avLst/>
            </a:prstGeom>
            <a:solidFill>
              <a:srgbClr val="00B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grpSp>
      <p:grpSp>
        <p:nvGrpSpPr>
          <p:cNvPr id="12" name="Group 11">
            <a:extLst>
              <a:ext uri="{FF2B5EF4-FFF2-40B4-BE49-F238E27FC236}">
                <a16:creationId xmlns:a16="http://schemas.microsoft.com/office/drawing/2014/main" id="{8E359691-57BB-0CC6-C415-BED5BC9C984E}"/>
              </a:ext>
            </a:extLst>
          </p:cNvPr>
          <p:cNvGrpSpPr/>
          <p:nvPr/>
        </p:nvGrpSpPr>
        <p:grpSpPr>
          <a:xfrm>
            <a:off x="11528225" y="264779"/>
            <a:ext cx="356433" cy="356433"/>
            <a:chOff x="11358084" y="75366"/>
            <a:chExt cx="534194" cy="534194"/>
          </a:xfrm>
        </p:grpSpPr>
        <p:sp>
          <p:nvSpPr>
            <p:cNvPr id="13" name="Oval 12">
              <a:extLst>
                <a:ext uri="{FF2B5EF4-FFF2-40B4-BE49-F238E27FC236}">
                  <a16:creationId xmlns:a16="http://schemas.microsoft.com/office/drawing/2014/main" id="{80D1D865-4C77-3A11-340A-7B3F319A94A3}"/>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ompetition with solid fill">
              <a:extLst>
                <a:ext uri="{FF2B5EF4-FFF2-40B4-BE49-F238E27FC236}">
                  <a16:creationId xmlns:a16="http://schemas.microsoft.com/office/drawing/2014/main" id="{41FBE4F1-C2EF-5296-4959-F073878022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4117805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18409C-E93C-9F58-E1F3-3869F65AFA80}"/>
              </a:ext>
            </a:extLst>
          </p:cNvPr>
          <p:cNvSpPr txBox="1"/>
          <p:nvPr/>
        </p:nvSpPr>
        <p:spPr>
          <a:xfrm>
            <a:off x="265511" y="2918530"/>
            <a:ext cx="76591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Arial Black"/>
                <a:ea typeface="+mn-ea"/>
                <a:cs typeface="+mn-cs"/>
              </a:rPr>
              <a:t>Performance KPIs</a:t>
            </a:r>
          </a:p>
        </p:txBody>
      </p:sp>
    </p:spTree>
    <p:extLst>
      <p:ext uri="{BB962C8B-B14F-4D97-AF65-F5344CB8AC3E}">
        <p14:creationId xmlns:p14="http://schemas.microsoft.com/office/powerpoint/2010/main" val="747167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E26904-2E7B-2807-40EE-BC178A3440CB}"/>
              </a:ext>
            </a:extLst>
          </p:cNvPr>
          <p:cNvSpPr txBox="1"/>
          <p:nvPr/>
        </p:nvSpPr>
        <p:spPr>
          <a:xfrm>
            <a:off x="137495" y="2705725"/>
            <a:ext cx="7659149" cy="769441"/>
          </a:xfrm>
          <a:prstGeom prst="rect">
            <a:avLst/>
          </a:prstGeom>
          <a:noFill/>
        </p:spPr>
        <p:txBody>
          <a:bodyPr wrap="square" rtlCol="0">
            <a:spAutoFit/>
          </a:bodyPr>
          <a:lstStyle/>
          <a:p>
            <a:r>
              <a:rPr lang="en-US" sz="4400">
                <a:solidFill>
                  <a:schemeClr val="bg1"/>
                </a:solidFill>
                <a:latin typeface="+mj-lt"/>
              </a:rPr>
              <a:t>Drivers Analysis</a:t>
            </a:r>
          </a:p>
        </p:txBody>
      </p:sp>
    </p:spTree>
    <p:extLst>
      <p:ext uri="{BB962C8B-B14F-4D97-AF65-F5344CB8AC3E}">
        <p14:creationId xmlns:p14="http://schemas.microsoft.com/office/powerpoint/2010/main" val="1513244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7BC6-D1BA-9B03-A571-4F29E91497C7}"/>
              </a:ext>
            </a:extLst>
          </p:cNvPr>
          <p:cNvSpPr>
            <a:spLocks noGrp="1"/>
          </p:cNvSpPr>
          <p:nvPr>
            <p:ph type="title"/>
          </p:nvPr>
        </p:nvSpPr>
        <p:spPr>
          <a:xfrm>
            <a:off x="330201" y="844097"/>
            <a:ext cx="11366499" cy="1325563"/>
          </a:xfrm>
        </p:spPr>
        <p:txBody>
          <a:bodyPr/>
          <a:lstStyle/>
          <a:p>
            <a:r>
              <a:rPr lang="en-US"/>
              <a:t>Drivers Analysis Process</a:t>
            </a:r>
          </a:p>
        </p:txBody>
      </p:sp>
      <p:sp>
        <p:nvSpPr>
          <p:cNvPr id="3" name="TextBox 2">
            <a:extLst>
              <a:ext uri="{FF2B5EF4-FFF2-40B4-BE49-F238E27FC236}">
                <a16:creationId xmlns:a16="http://schemas.microsoft.com/office/drawing/2014/main" id="{8D63639A-3AAD-01D0-9749-8651F3E4BAFE}"/>
              </a:ext>
            </a:extLst>
          </p:cNvPr>
          <p:cNvSpPr txBox="1"/>
          <p:nvPr/>
        </p:nvSpPr>
        <p:spPr>
          <a:xfrm>
            <a:off x="949325" y="1490484"/>
            <a:ext cx="5350185" cy="923330"/>
          </a:xfrm>
          <a:prstGeom prst="rect">
            <a:avLst/>
          </a:prstGeom>
          <a:noFill/>
        </p:spPr>
        <p:txBody>
          <a:bodyPr wrap="square" rtlCol="0">
            <a:spAutoFit/>
          </a:bodyPr>
          <a:lstStyle/>
          <a:p>
            <a:pPr algn="ctr"/>
            <a:r>
              <a:rPr lang="en-US"/>
              <a:t>We used statistical regression to measure the relationship between specific attributes and Wild Alaska Pollock purchase likelihood.</a:t>
            </a:r>
          </a:p>
        </p:txBody>
      </p:sp>
      <p:graphicFrame>
        <p:nvGraphicFramePr>
          <p:cNvPr id="5" name="Table 5">
            <a:extLst>
              <a:ext uri="{FF2B5EF4-FFF2-40B4-BE49-F238E27FC236}">
                <a16:creationId xmlns:a16="http://schemas.microsoft.com/office/drawing/2014/main" id="{91559DD0-D4F0-354A-5AC4-BB1F3A91388F}"/>
              </a:ext>
            </a:extLst>
          </p:cNvPr>
          <p:cNvGraphicFramePr>
            <a:graphicFrameLocks noGrp="1"/>
          </p:cNvGraphicFramePr>
          <p:nvPr>
            <p:extLst>
              <p:ext uri="{D42A27DB-BD31-4B8C-83A1-F6EECF244321}">
                <p14:modId xmlns:p14="http://schemas.microsoft.com/office/powerpoint/2010/main" val="3570948511"/>
              </p:ext>
            </p:extLst>
          </p:nvPr>
        </p:nvGraphicFramePr>
        <p:xfrm>
          <a:off x="949325" y="2575023"/>
          <a:ext cx="3189747" cy="2926080"/>
        </p:xfrm>
        <a:graphic>
          <a:graphicData uri="http://schemas.openxmlformats.org/drawingml/2006/table">
            <a:tbl>
              <a:tblPr>
                <a:tableStyleId>{5C22544A-7EE6-4342-B048-85BDC9FD1C3A}</a:tableStyleId>
              </a:tblPr>
              <a:tblGrid>
                <a:gridCol w="1063249">
                  <a:extLst>
                    <a:ext uri="{9D8B030D-6E8A-4147-A177-3AD203B41FA5}">
                      <a16:colId xmlns:a16="http://schemas.microsoft.com/office/drawing/2014/main" val="1161588664"/>
                    </a:ext>
                  </a:extLst>
                </a:gridCol>
                <a:gridCol w="1063249">
                  <a:extLst>
                    <a:ext uri="{9D8B030D-6E8A-4147-A177-3AD203B41FA5}">
                      <a16:colId xmlns:a16="http://schemas.microsoft.com/office/drawing/2014/main" val="759377624"/>
                    </a:ext>
                  </a:extLst>
                </a:gridCol>
                <a:gridCol w="1063249">
                  <a:extLst>
                    <a:ext uri="{9D8B030D-6E8A-4147-A177-3AD203B41FA5}">
                      <a16:colId xmlns:a16="http://schemas.microsoft.com/office/drawing/2014/main" val="1404090463"/>
                    </a:ext>
                  </a:extLst>
                </a:gridCol>
              </a:tblGrid>
              <a:tr h="156430">
                <a:tc gridSpan="3">
                  <a:txBody>
                    <a:bodyPr/>
                    <a:lstStyle/>
                    <a:p>
                      <a:pPr algn="ctr" fontAlgn="b"/>
                      <a:r>
                        <a:rPr lang="en-US" sz="1100" b="0" i="1" u="none" strike="noStrike">
                          <a:solidFill>
                            <a:schemeClr val="bg1">
                              <a:lumMod val="65000"/>
                            </a:schemeClr>
                          </a:solidFill>
                          <a:effectLst/>
                          <a:latin typeface="Calibri" panose="020F0502020204030204" pitchFamily="34" charset="0"/>
                        </a:rPr>
                        <a:t>All combinations of the importance of fish being…</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45720" marR="4572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45720" marR="4572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7729629"/>
                  </a:ext>
                </a:extLst>
              </a:tr>
              <a:tr h="156430">
                <a:tc>
                  <a:txBody>
                    <a:bodyPr/>
                    <a:lstStyle/>
                    <a:p>
                      <a:pPr algn="ctr" fontAlgn="b"/>
                      <a:r>
                        <a:rPr lang="en-US" sz="1100" b="0" i="0" u="none" strike="noStrike">
                          <a:solidFill>
                            <a:srgbClr val="000000"/>
                          </a:solidFill>
                          <a:effectLst/>
                          <a:latin typeface="Calibri" panose="020F0502020204030204" pitchFamily="34" charset="0"/>
                        </a:rPr>
                        <a:t>Fresh tasting</a:t>
                      </a:r>
                    </a:p>
                  </a:txBody>
                  <a:tcPr marL="45720" marR="45720">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Calibri" panose="020F0502020204030204" pitchFamily="34" charset="0"/>
                        </a:rPr>
                        <a:t>Easy to prepare</a:t>
                      </a:r>
                    </a:p>
                  </a:txBody>
                  <a:tcPr marL="45720" marR="4572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Calibri" panose="020F0502020204030204" pitchFamily="34" charset="0"/>
                        </a:rPr>
                        <a:t>Quick to cook</a:t>
                      </a:r>
                    </a:p>
                  </a:txBody>
                  <a:tcPr marL="45720" marR="4572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7064830"/>
                  </a:ext>
                </a:extLst>
              </a:tr>
              <a:tr h="156430">
                <a:tc>
                  <a:txBody>
                    <a:bodyPr/>
                    <a:lstStyle/>
                    <a:p>
                      <a:pPr algn="ctr" fontAlgn="b"/>
                      <a:r>
                        <a:rPr lang="en-US" sz="1100" b="0" i="0" u="none" strike="noStrike">
                          <a:solidFill>
                            <a:srgbClr val="000000"/>
                          </a:solidFill>
                          <a:effectLst/>
                          <a:latin typeface="Calibri" panose="020F0502020204030204" pitchFamily="34" charset="0"/>
                        </a:rPr>
                        <a:t>High quality</a:t>
                      </a:r>
                    </a:p>
                  </a:txBody>
                  <a:tcPr marL="45720" marR="45720">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Calibri" panose="020F0502020204030204" pitchFamily="34" charset="0"/>
                        </a:rPr>
                        <a:t>All natural</a:t>
                      </a:r>
                    </a:p>
                  </a:txBody>
                  <a:tcPr marL="45720" marR="4572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Calibri" panose="020F0502020204030204" pitchFamily="34" charset="0"/>
                        </a:rPr>
                        <a:t>Sustainable</a:t>
                      </a:r>
                    </a:p>
                  </a:txBody>
                  <a:tcPr marL="45720" marR="4572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5950594"/>
                  </a:ext>
                </a:extLst>
              </a:tr>
              <a:tr h="156430">
                <a:tc>
                  <a:txBody>
                    <a:bodyPr/>
                    <a:lstStyle/>
                    <a:p>
                      <a:pPr algn="ctr" fontAlgn="b"/>
                      <a:r>
                        <a:rPr lang="en-US" sz="1100" b="0" i="0" u="none" strike="noStrike">
                          <a:solidFill>
                            <a:srgbClr val="000000"/>
                          </a:solidFill>
                          <a:effectLst/>
                          <a:latin typeface="Calibri" panose="020F0502020204030204" pitchFamily="34" charset="0"/>
                        </a:rPr>
                        <a:t>Good value</a:t>
                      </a:r>
                    </a:p>
                  </a:txBody>
                  <a:tcPr marL="45720" marR="45720">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Food safety</a:t>
                      </a:r>
                    </a:p>
                  </a:txBody>
                  <a:tcPr marL="45720" marR="4572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Calibri" panose="020F0502020204030204" pitchFamily="34" charset="0"/>
                        </a:rPr>
                        <a:t>Mild tasting</a:t>
                      </a:r>
                    </a:p>
                  </a:txBody>
                  <a:tcPr marL="45720" marR="4572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6814469"/>
                  </a:ext>
                </a:extLst>
              </a:tr>
              <a:tr h="156430">
                <a:tc>
                  <a:txBody>
                    <a:bodyPr/>
                    <a:lstStyle/>
                    <a:p>
                      <a:pPr algn="ctr" fontAlgn="b"/>
                      <a:r>
                        <a:rPr lang="en-US" sz="1100" b="0" i="0" u="none" strike="noStrike">
                          <a:solidFill>
                            <a:srgbClr val="000000"/>
                          </a:solidFill>
                          <a:effectLst/>
                          <a:latin typeface="Calibri" panose="020F0502020204030204" pitchFamily="34" charset="0"/>
                        </a:rPr>
                        <a:t>Affordable</a:t>
                      </a:r>
                    </a:p>
                  </a:txBody>
                  <a:tcPr marL="45720" marR="45720">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Calibri" panose="020F0502020204030204" pitchFamily="34" charset="0"/>
                        </a:rPr>
                        <a:t>Versatile</a:t>
                      </a:r>
                    </a:p>
                  </a:txBody>
                  <a:tcPr marL="45720" marR="4572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Calibri" panose="020F0502020204030204" pitchFamily="34" charset="0"/>
                        </a:rPr>
                        <a:t>Flaky</a:t>
                      </a:r>
                    </a:p>
                  </a:txBody>
                  <a:tcPr marL="45720" marR="4572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9304406"/>
                  </a:ext>
                </a:extLst>
              </a:tr>
              <a:tr h="257650">
                <a:tc>
                  <a:txBody>
                    <a:bodyPr/>
                    <a:lstStyle/>
                    <a:p>
                      <a:pPr algn="ctr" fontAlgn="b"/>
                      <a:r>
                        <a:rPr lang="en-US" sz="1100" b="0" i="0" u="none" strike="noStrike">
                          <a:solidFill>
                            <a:srgbClr val="000000"/>
                          </a:solidFill>
                          <a:effectLst/>
                          <a:latin typeface="Calibri" panose="020F0502020204030204" pitchFamily="34" charset="0"/>
                        </a:rPr>
                        <a:t>High in protein</a:t>
                      </a:r>
                    </a:p>
                  </a:txBody>
                  <a:tcPr marL="45720" marR="45720">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Traceable</a:t>
                      </a:r>
                    </a:p>
                  </a:txBody>
                  <a:tcPr marL="45720" marR="4572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Calibri" panose="020F0502020204030204" pitchFamily="34" charset="0"/>
                        </a:rPr>
                        <a:t>GMO-free</a:t>
                      </a:r>
                    </a:p>
                  </a:txBody>
                  <a:tcPr marL="45720" marR="4572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9680899"/>
                  </a:ext>
                </a:extLst>
              </a:tr>
              <a:tr h="156430">
                <a:tc>
                  <a:txBody>
                    <a:bodyPr/>
                    <a:lstStyle/>
                    <a:p>
                      <a:pPr algn="ctr" fontAlgn="b"/>
                      <a:r>
                        <a:rPr lang="en-US" sz="1100" b="0" i="0" u="none" strike="noStrike">
                          <a:solidFill>
                            <a:srgbClr val="000000"/>
                          </a:solidFill>
                          <a:effectLst/>
                          <a:latin typeface="Calibri" panose="020F0502020204030204" pitchFamily="34" charset="0"/>
                        </a:rPr>
                        <a:t>Full-flavored</a:t>
                      </a:r>
                    </a:p>
                  </a:txBody>
                  <a:tcPr marL="45720" marR="45720">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Calibri" panose="020F0502020204030204" pitchFamily="34" charset="0"/>
                        </a:rPr>
                        <a:t>Freezer-friendly</a:t>
                      </a:r>
                    </a:p>
                  </a:txBody>
                  <a:tcPr marL="45720" marR="4572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Calibri" panose="020F0502020204030204" pitchFamily="34" charset="0"/>
                        </a:rPr>
                        <a:t>Low-fat</a:t>
                      </a:r>
                    </a:p>
                  </a:txBody>
                  <a:tcPr marL="45720" marR="4572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3257732"/>
                  </a:ext>
                </a:extLst>
              </a:tr>
              <a:tr h="25765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Product of the U.S.</a:t>
                      </a:r>
                    </a:p>
                  </a:txBody>
                  <a:tcPr marL="45720" marR="45720">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Calibri" panose="020F0502020204030204" pitchFamily="34" charset="0"/>
                        </a:rPr>
                        <a:t>Kid-friendly</a:t>
                      </a:r>
                    </a:p>
                  </a:txBody>
                  <a:tcPr marL="45720" marR="4572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Calibri" panose="020F0502020204030204" pitchFamily="34" charset="0"/>
                        </a:rPr>
                        <a:t>Wild-caught</a:t>
                      </a:r>
                    </a:p>
                  </a:txBody>
                  <a:tcPr marL="45720" marR="4572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5416391"/>
                  </a:ext>
                </a:extLst>
              </a:tr>
              <a:tr h="35886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Good as an ingredient</a:t>
                      </a:r>
                    </a:p>
                  </a:txBody>
                  <a:tcPr marL="45720" marR="45720">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Calibri" panose="020F0502020204030204" pitchFamily="34" charset="0"/>
                        </a:rPr>
                        <a:t>Product of Alaska</a:t>
                      </a:r>
                    </a:p>
                  </a:txBody>
                  <a:tcPr marL="45720" marR="4572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Good as center of plate</a:t>
                      </a:r>
                    </a:p>
                  </a:txBody>
                  <a:tcPr marL="45720" marR="4572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834249"/>
                  </a:ext>
                </a:extLst>
              </a:tr>
              <a:tr h="156430">
                <a:tc>
                  <a:txBody>
                    <a:bodyPr/>
                    <a:lstStyle/>
                    <a:p>
                      <a:pPr algn="ctr" fontAlgn="b"/>
                      <a:r>
                        <a:rPr lang="en-US" sz="1100" b="0" i="0" u="none" strike="noStrike">
                          <a:solidFill>
                            <a:srgbClr val="000000"/>
                          </a:solidFill>
                          <a:effectLst/>
                          <a:latin typeface="Calibri" panose="020F0502020204030204" pitchFamily="34" charset="0"/>
                        </a:rPr>
                        <a:t>Great tasting</a:t>
                      </a:r>
                    </a:p>
                  </a:txBody>
                  <a:tcPr marL="45720" marR="45720">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Calibri" panose="020F0502020204030204" pitchFamily="34" charset="0"/>
                        </a:rPr>
                        <a:t>Heart healthy</a:t>
                      </a:r>
                    </a:p>
                  </a:txBody>
                  <a:tcPr marL="45720" marR="4572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45720" marR="4572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522828"/>
                  </a:ext>
                </a:extLst>
              </a:tr>
            </a:tbl>
          </a:graphicData>
        </a:graphic>
      </p:graphicFrame>
      <p:pic>
        <p:nvPicPr>
          <p:cNvPr id="8" name="Graphic 7" descr="Money with solid fill">
            <a:extLst>
              <a:ext uri="{FF2B5EF4-FFF2-40B4-BE49-F238E27FC236}">
                <a16:creationId xmlns:a16="http://schemas.microsoft.com/office/drawing/2014/main" id="{D5F1D8F4-C907-B2FB-0178-88EA232CF5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91124" y="3090368"/>
            <a:ext cx="914400" cy="914400"/>
          </a:xfrm>
          <a:prstGeom prst="rect">
            <a:avLst/>
          </a:prstGeom>
        </p:spPr>
      </p:pic>
      <p:sp>
        <p:nvSpPr>
          <p:cNvPr id="9" name="TextBox 8">
            <a:extLst>
              <a:ext uri="{FF2B5EF4-FFF2-40B4-BE49-F238E27FC236}">
                <a16:creationId xmlns:a16="http://schemas.microsoft.com/office/drawing/2014/main" id="{A75C93D4-09CE-E688-37CE-9D69106F7AB4}"/>
              </a:ext>
            </a:extLst>
          </p:cNvPr>
          <p:cNvSpPr txBox="1"/>
          <p:nvPr/>
        </p:nvSpPr>
        <p:spPr>
          <a:xfrm>
            <a:off x="4650350" y="4004768"/>
            <a:ext cx="1995949" cy="923330"/>
          </a:xfrm>
          <a:prstGeom prst="rect">
            <a:avLst/>
          </a:prstGeom>
          <a:noFill/>
        </p:spPr>
        <p:txBody>
          <a:bodyPr wrap="square" rtlCol="0">
            <a:spAutoFit/>
          </a:bodyPr>
          <a:lstStyle/>
          <a:p>
            <a:pPr algn="ctr"/>
            <a:r>
              <a:rPr lang="en-US"/>
              <a:t>Wild Alaska Pollock purchase likelihood</a:t>
            </a:r>
          </a:p>
        </p:txBody>
      </p:sp>
      <p:cxnSp>
        <p:nvCxnSpPr>
          <p:cNvPr id="11" name="Straight Connector 10">
            <a:extLst>
              <a:ext uri="{FF2B5EF4-FFF2-40B4-BE49-F238E27FC236}">
                <a16:creationId xmlns:a16="http://schemas.microsoft.com/office/drawing/2014/main" id="{034F233D-B9AC-B9A8-588F-FEDAD13D98A5}"/>
              </a:ext>
            </a:extLst>
          </p:cNvPr>
          <p:cNvCxnSpPr/>
          <p:nvPr/>
        </p:nvCxnSpPr>
        <p:spPr>
          <a:xfrm>
            <a:off x="7097252" y="1582626"/>
            <a:ext cx="0" cy="4167278"/>
          </a:xfrm>
          <a:prstGeom prst="line">
            <a:avLst/>
          </a:prstGeom>
          <a:ln>
            <a:solidFill>
              <a:srgbClr val="22BDD2"/>
            </a:solidFill>
          </a:ln>
        </p:spPr>
        <p:style>
          <a:lnRef idx="1">
            <a:schemeClr val="accent1"/>
          </a:lnRef>
          <a:fillRef idx="0">
            <a:schemeClr val="accent1"/>
          </a:fillRef>
          <a:effectRef idx="0">
            <a:schemeClr val="accent1"/>
          </a:effectRef>
          <a:fontRef idx="minor">
            <a:schemeClr val="tx1"/>
          </a:fontRef>
        </p:style>
      </p:cxnSp>
      <p:sp>
        <p:nvSpPr>
          <p:cNvPr id="13" name="Right Brace 12">
            <a:extLst>
              <a:ext uri="{FF2B5EF4-FFF2-40B4-BE49-F238E27FC236}">
                <a16:creationId xmlns:a16="http://schemas.microsoft.com/office/drawing/2014/main" id="{CB24F418-DC79-B4B8-13B1-97663CB8433F}"/>
              </a:ext>
            </a:extLst>
          </p:cNvPr>
          <p:cNvSpPr/>
          <p:nvPr/>
        </p:nvSpPr>
        <p:spPr>
          <a:xfrm>
            <a:off x="4183320" y="2785568"/>
            <a:ext cx="540772" cy="2715536"/>
          </a:xfrm>
          <a:prstGeom prst="rightBrace">
            <a:avLst>
              <a:gd name="adj1" fmla="val 26515"/>
              <a:gd name="adj2" fmla="val 31189"/>
            </a:avLst>
          </a:prstGeom>
          <a:ln>
            <a:solidFill>
              <a:srgbClr val="22BDD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ket 14">
            <a:extLst>
              <a:ext uri="{FF2B5EF4-FFF2-40B4-BE49-F238E27FC236}">
                <a16:creationId xmlns:a16="http://schemas.microsoft.com/office/drawing/2014/main" id="{683690E2-BE69-AFDB-3C7F-942B2038C1CD}"/>
              </a:ext>
            </a:extLst>
          </p:cNvPr>
          <p:cNvSpPr/>
          <p:nvPr/>
        </p:nvSpPr>
        <p:spPr>
          <a:xfrm>
            <a:off x="703515" y="2785567"/>
            <a:ext cx="245810" cy="2715535"/>
          </a:xfrm>
          <a:prstGeom prst="leftBracket">
            <a:avLst>
              <a:gd name="adj" fmla="val 76331"/>
            </a:avLst>
          </a:prstGeom>
          <a:ln>
            <a:solidFill>
              <a:srgbClr val="22BDD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D602E321-D4A7-35B7-A1AD-F99F8256E3AC}"/>
              </a:ext>
            </a:extLst>
          </p:cNvPr>
          <p:cNvSpPr txBox="1"/>
          <p:nvPr/>
        </p:nvSpPr>
        <p:spPr>
          <a:xfrm>
            <a:off x="7455878" y="1490484"/>
            <a:ext cx="3970080" cy="646331"/>
          </a:xfrm>
          <a:prstGeom prst="rect">
            <a:avLst/>
          </a:prstGeom>
          <a:noFill/>
        </p:spPr>
        <p:txBody>
          <a:bodyPr wrap="square" rtlCol="0">
            <a:spAutoFit/>
          </a:bodyPr>
          <a:lstStyle/>
          <a:p>
            <a:pPr algn="ctr"/>
            <a:r>
              <a:rPr lang="en-US"/>
              <a:t>To create a more insightful model, we controlled for two variables:</a:t>
            </a:r>
          </a:p>
        </p:txBody>
      </p:sp>
      <p:grpSp>
        <p:nvGrpSpPr>
          <p:cNvPr id="23" name="Group 22">
            <a:extLst>
              <a:ext uri="{FF2B5EF4-FFF2-40B4-BE49-F238E27FC236}">
                <a16:creationId xmlns:a16="http://schemas.microsoft.com/office/drawing/2014/main" id="{3EB0CADF-E58B-567B-60EF-A985BD6AFD96}"/>
              </a:ext>
            </a:extLst>
          </p:cNvPr>
          <p:cNvGrpSpPr/>
          <p:nvPr/>
        </p:nvGrpSpPr>
        <p:grpSpPr>
          <a:xfrm>
            <a:off x="7853009" y="2509775"/>
            <a:ext cx="3175818" cy="1297975"/>
            <a:chOff x="7936070" y="2539417"/>
            <a:chExt cx="3175818" cy="1297975"/>
          </a:xfrm>
        </p:grpSpPr>
        <p:pic>
          <p:nvPicPr>
            <p:cNvPr id="19" name="Graphic 18" descr="Lightbulb and gear with solid fill">
              <a:extLst>
                <a:ext uri="{FF2B5EF4-FFF2-40B4-BE49-F238E27FC236}">
                  <a16:creationId xmlns:a16="http://schemas.microsoft.com/office/drawing/2014/main" id="{78365381-3D24-44B5-4ED9-B63B15917F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36070" y="2539417"/>
              <a:ext cx="914400" cy="914400"/>
            </a:xfrm>
            <a:prstGeom prst="rect">
              <a:avLst/>
            </a:prstGeom>
          </p:spPr>
        </p:pic>
        <p:sp>
          <p:nvSpPr>
            <p:cNvPr id="20" name="TextBox 19">
              <a:extLst>
                <a:ext uri="{FF2B5EF4-FFF2-40B4-BE49-F238E27FC236}">
                  <a16:creationId xmlns:a16="http://schemas.microsoft.com/office/drawing/2014/main" id="{EFF861F1-3728-CF62-99F6-FDFB65942A8D}"/>
                </a:ext>
              </a:extLst>
            </p:cNvPr>
            <p:cNvSpPr txBox="1"/>
            <p:nvPr/>
          </p:nvSpPr>
          <p:spPr>
            <a:xfrm>
              <a:off x="8929127" y="2637063"/>
              <a:ext cx="2182761" cy="1200329"/>
            </a:xfrm>
            <a:prstGeom prst="rect">
              <a:avLst/>
            </a:prstGeom>
            <a:noFill/>
          </p:spPr>
          <p:txBody>
            <a:bodyPr wrap="square" rtlCol="0">
              <a:spAutoFit/>
            </a:bodyPr>
            <a:lstStyle/>
            <a:p>
              <a:r>
                <a:rPr lang="en-US"/>
                <a:t>Knowledge of Wild Alaska Pollock,</a:t>
              </a:r>
            </a:p>
            <a:p>
              <a:r>
                <a:rPr lang="en-US" sz="1200" i="1"/>
                <a:t>which has an outsized impact on stated likelihood to purchase.  </a:t>
              </a:r>
            </a:p>
          </p:txBody>
        </p:sp>
      </p:grpSp>
      <p:grpSp>
        <p:nvGrpSpPr>
          <p:cNvPr id="24" name="Group 23">
            <a:extLst>
              <a:ext uri="{FF2B5EF4-FFF2-40B4-BE49-F238E27FC236}">
                <a16:creationId xmlns:a16="http://schemas.microsoft.com/office/drawing/2014/main" id="{165DA681-C751-E7B9-EF36-D5AB7AC06762}"/>
              </a:ext>
            </a:extLst>
          </p:cNvPr>
          <p:cNvGrpSpPr/>
          <p:nvPr/>
        </p:nvGrpSpPr>
        <p:grpSpPr>
          <a:xfrm>
            <a:off x="7853010" y="4037466"/>
            <a:ext cx="3175817" cy="1484533"/>
            <a:chOff x="7936070" y="4067108"/>
            <a:chExt cx="3175817" cy="1484533"/>
          </a:xfrm>
        </p:grpSpPr>
        <p:pic>
          <p:nvPicPr>
            <p:cNvPr id="17" name="Graphic 16" descr="Fish with solid fill">
              <a:extLst>
                <a:ext uri="{FF2B5EF4-FFF2-40B4-BE49-F238E27FC236}">
                  <a16:creationId xmlns:a16="http://schemas.microsoft.com/office/drawing/2014/main" id="{BD32E398-850E-FE30-0A18-A9742FF65C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36070" y="4067108"/>
              <a:ext cx="914400" cy="914400"/>
            </a:xfrm>
            <a:prstGeom prst="rect">
              <a:avLst/>
            </a:prstGeom>
          </p:spPr>
        </p:pic>
        <p:sp>
          <p:nvSpPr>
            <p:cNvPr id="21" name="TextBox 20">
              <a:extLst>
                <a:ext uri="{FF2B5EF4-FFF2-40B4-BE49-F238E27FC236}">
                  <a16:creationId xmlns:a16="http://schemas.microsoft.com/office/drawing/2014/main" id="{BBCCB54C-3768-FC6A-F051-14C2A4C0B9BC}"/>
                </a:ext>
              </a:extLst>
            </p:cNvPr>
            <p:cNvSpPr txBox="1"/>
            <p:nvPr/>
          </p:nvSpPr>
          <p:spPr>
            <a:xfrm>
              <a:off x="8929126" y="4166646"/>
              <a:ext cx="2182761" cy="1384995"/>
            </a:xfrm>
            <a:prstGeom prst="rect">
              <a:avLst/>
            </a:prstGeom>
            <a:noFill/>
          </p:spPr>
          <p:txBody>
            <a:bodyPr wrap="square" rtlCol="0">
              <a:spAutoFit/>
            </a:bodyPr>
            <a:lstStyle/>
            <a:p>
              <a:r>
                <a:rPr lang="en-US"/>
                <a:t>Overall fish consumption,</a:t>
              </a:r>
            </a:p>
            <a:p>
              <a:r>
                <a:rPr lang="en-US" sz="1200" i="1"/>
                <a:t>which could mask the importance of attributes that are more specific to Wild Alaska Pollock consumption</a:t>
              </a:r>
            </a:p>
          </p:txBody>
        </p:sp>
      </p:grpSp>
      <p:sp>
        <p:nvSpPr>
          <p:cNvPr id="22" name="TextBox 21">
            <a:extLst>
              <a:ext uri="{FF2B5EF4-FFF2-40B4-BE49-F238E27FC236}">
                <a16:creationId xmlns:a16="http://schemas.microsoft.com/office/drawing/2014/main" id="{65D0599C-C910-28E3-4B70-AF643150042D}"/>
              </a:ext>
            </a:extLst>
          </p:cNvPr>
          <p:cNvSpPr txBox="1"/>
          <p:nvPr/>
        </p:nvSpPr>
        <p:spPr>
          <a:xfrm>
            <a:off x="400748" y="5827820"/>
            <a:ext cx="6548938" cy="646331"/>
          </a:xfrm>
          <a:prstGeom prst="rect">
            <a:avLst/>
          </a:prstGeom>
          <a:noFill/>
        </p:spPr>
        <p:txBody>
          <a:bodyPr wrap="square" rtlCol="0">
            <a:spAutoFit/>
          </a:bodyPr>
          <a:lstStyle/>
          <a:p>
            <a:pPr algn="ctr"/>
            <a:r>
              <a:rPr lang="en-US" sz="900" i="1">
                <a:solidFill>
                  <a:schemeClr val="bg1">
                    <a:lumMod val="75000"/>
                  </a:schemeClr>
                </a:solidFill>
              </a:rPr>
              <a:t>Data standardized within case, i.e., importance measures have been transformed from raw 0-10 scale to derivation from the mean score for each respondent, articulated in terms of standard deviations from the mean. Relative Importance Analysis used to approximate Shapley Regression analysis. Organic, Expensive, Farm-Raised, and Product of China were present in but have been excluded from analysis as they are either not attributes of Wild Alaska Pollock or are undesirable attributes. </a:t>
            </a:r>
          </a:p>
        </p:txBody>
      </p:sp>
    </p:spTree>
    <p:extLst>
      <p:ext uri="{BB962C8B-B14F-4D97-AF65-F5344CB8AC3E}">
        <p14:creationId xmlns:p14="http://schemas.microsoft.com/office/powerpoint/2010/main" val="598679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120FED02-D096-F25A-AAAE-88EFFC0008CC}"/>
              </a:ext>
            </a:extLst>
          </p:cNvPr>
          <p:cNvGraphicFramePr/>
          <p:nvPr>
            <p:extLst>
              <p:ext uri="{D42A27DB-BD31-4B8C-83A1-F6EECF244321}">
                <p14:modId xmlns:p14="http://schemas.microsoft.com/office/powerpoint/2010/main" val="2897433470"/>
              </p:ext>
            </p:extLst>
          </p:nvPr>
        </p:nvGraphicFramePr>
        <p:xfrm>
          <a:off x="4427329" y="850129"/>
          <a:ext cx="3812209" cy="61612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6">
            <a:extLst>
              <a:ext uri="{FF2B5EF4-FFF2-40B4-BE49-F238E27FC236}">
                <a16:creationId xmlns:a16="http://schemas.microsoft.com/office/drawing/2014/main" id="{ECDB3E9A-389B-173E-A72D-E159437EF1B9}"/>
              </a:ext>
            </a:extLst>
          </p:cNvPr>
          <p:cNvGraphicFramePr>
            <a:graphicFrameLocks noGrp="1"/>
          </p:cNvGraphicFramePr>
          <p:nvPr>
            <p:extLst>
              <p:ext uri="{D42A27DB-BD31-4B8C-83A1-F6EECF244321}">
                <p14:modId xmlns:p14="http://schemas.microsoft.com/office/powerpoint/2010/main" val="1264085443"/>
              </p:ext>
            </p:extLst>
          </p:nvPr>
        </p:nvGraphicFramePr>
        <p:xfrm>
          <a:off x="4457590" y="997678"/>
          <a:ext cx="3622924" cy="5842616"/>
        </p:xfrm>
        <a:graphic>
          <a:graphicData uri="http://schemas.openxmlformats.org/drawingml/2006/table">
            <a:tbl>
              <a:tblPr>
                <a:tableStyleId>{5C22544A-7EE6-4342-B048-85BDC9FD1C3A}</a:tableStyleId>
              </a:tblPr>
              <a:tblGrid>
                <a:gridCol w="1768281">
                  <a:extLst>
                    <a:ext uri="{9D8B030D-6E8A-4147-A177-3AD203B41FA5}">
                      <a16:colId xmlns:a16="http://schemas.microsoft.com/office/drawing/2014/main" val="3585538941"/>
                    </a:ext>
                  </a:extLst>
                </a:gridCol>
                <a:gridCol w="1854643">
                  <a:extLst>
                    <a:ext uri="{9D8B030D-6E8A-4147-A177-3AD203B41FA5}">
                      <a16:colId xmlns:a16="http://schemas.microsoft.com/office/drawing/2014/main" val="3351241403"/>
                    </a:ext>
                  </a:extLst>
                </a:gridCol>
              </a:tblGrid>
              <a:tr h="224716">
                <a:tc>
                  <a:txBody>
                    <a:bodyPr/>
                    <a:lstStyle/>
                    <a:p>
                      <a:pPr algn="r" fontAlgn="b"/>
                      <a:r>
                        <a:rPr lang="en-US" sz="1400" b="0" i="0" u="none" strike="noStrike">
                          <a:solidFill>
                            <a:srgbClr val="000000"/>
                          </a:solidFill>
                          <a:effectLst/>
                          <a:latin typeface="Calibri" panose="020F0502020204030204" pitchFamily="34" charset="0"/>
                        </a:rPr>
                        <a:t>Good value</a:t>
                      </a:r>
                    </a:p>
                  </a:txBody>
                  <a:tcPr marL="7620" marR="45720" marT="762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1924294"/>
                  </a:ext>
                </a:extLst>
              </a:tr>
              <a:tr h="224716">
                <a:tc>
                  <a:txBody>
                    <a:bodyPr/>
                    <a:lstStyle/>
                    <a:p>
                      <a:pPr algn="r" fontAlgn="b"/>
                      <a:r>
                        <a:rPr lang="en-US" sz="1400" b="0" i="0" u="none" strike="noStrike">
                          <a:solidFill>
                            <a:srgbClr val="000000"/>
                          </a:solidFill>
                          <a:effectLst/>
                          <a:latin typeface="Calibri" panose="020F0502020204030204" pitchFamily="34" charset="0"/>
                        </a:rPr>
                        <a:t>Wild-caught</a:t>
                      </a:r>
                    </a:p>
                  </a:txBody>
                  <a:tcPr marL="7620" marR="45720" marT="762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7894885"/>
                  </a:ext>
                </a:extLst>
              </a:tr>
              <a:tr h="224716">
                <a:tc>
                  <a:txBody>
                    <a:bodyPr/>
                    <a:lstStyle/>
                    <a:p>
                      <a:pPr algn="r" fontAlgn="b"/>
                      <a:r>
                        <a:rPr lang="en-US" sz="1400" b="0" i="0" u="none" strike="noStrike">
                          <a:solidFill>
                            <a:srgbClr val="000000"/>
                          </a:solidFill>
                          <a:effectLst/>
                          <a:latin typeface="Calibri" panose="020F0502020204030204" pitchFamily="34" charset="0"/>
                        </a:rPr>
                        <a:t>GMO-free</a:t>
                      </a:r>
                    </a:p>
                  </a:txBody>
                  <a:tcPr marL="7620" marR="45720" marT="762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5665384"/>
                  </a:ext>
                </a:extLst>
              </a:tr>
              <a:tr h="224716">
                <a:tc>
                  <a:txBody>
                    <a:bodyPr/>
                    <a:lstStyle/>
                    <a:p>
                      <a:pPr algn="r" fontAlgn="b"/>
                      <a:r>
                        <a:rPr lang="en-US" sz="1400" b="0" i="0" u="none" strike="noStrike">
                          <a:solidFill>
                            <a:srgbClr val="000000"/>
                          </a:solidFill>
                          <a:effectLst/>
                          <a:latin typeface="Calibri" panose="020F0502020204030204" pitchFamily="34" charset="0"/>
                        </a:rPr>
                        <a:t>Kid-friendly</a:t>
                      </a:r>
                    </a:p>
                  </a:txBody>
                  <a:tcPr marL="7620" marR="45720" marT="762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8559440"/>
                  </a:ext>
                </a:extLst>
              </a:tr>
              <a:tr h="224716">
                <a:tc>
                  <a:txBody>
                    <a:bodyPr/>
                    <a:lstStyle/>
                    <a:p>
                      <a:pPr algn="r" fontAlgn="b"/>
                      <a:r>
                        <a:rPr lang="en-US" sz="1400" b="0" i="0" u="none" strike="noStrike">
                          <a:solidFill>
                            <a:srgbClr val="000000"/>
                          </a:solidFill>
                          <a:effectLst/>
                          <a:latin typeface="Calibri" panose="020F0502020204030204" pitchFamily="34" charset="0"/>
                        </a:rPr>
                        <a:t>Food safety</a:t>
                      </a:r>
                    </a:p>
                  </a:txBody>
                  <a:tcPr marL="7620" marR="45720" marT="7620"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9792448"/>
                  </a:ext>
                </a:extLst>
              </a:tr>
              <a:tr h="224716">
                <a:tc>
                  <a:txBody>
                    <a:bodyPr/>
                    <a:lstStyle/>
                    <a:p>
                      <a:pPr algn="r" fontAlgn="b"/>
                      <a:r>
                        <a:rPr lang="en-US" sz="1400" b="0" i="0" u="none" strike="noStrike">
                          <a:solidFill>
                            <a:srgbClr val="000000"/>
                          </a:solidFill>
                          <a:effectLst/>
                          <a:latin typeface="Calibri" panose="020F0502020204030204" pitchFamily="34" charset="0"/>
                        </a:rPr>
                        <a:t>Flaky</a:t>
                      </a:r>
                    </a:p>
                  </a:txBody>
                  <a:tcPr marL="7620" marR="45720" marT="762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8692168"/>
                  </a:ext>
                </a:extLst>
              </a:tr>
              <a:tr h="224716">
                <a:tc>
                  <a:txBody>
                    <a:bodyPr/>
                    <a:lstStyle/>
                    <a:p>
                      <a:pPr algn="r" fontAlgn="b"/>
                      <a:r>
                        <a:rPr lang="en-US" sz="1400" b="0" i="0" u="none" strike="noStrike">
                          <a:solidFill>
                            <a:srgbClr val="000000"/>
                          </a:solidFill>
                          <a:effectLst/>
                          <a:latin typeface="Calibri" panose="020F0502020204030204" pitchFamily="34" charset="0"/>
                        </a:rPr>
                        <a:t>High quality</a:t>
                      </a:r>
                    </a:p>
                  </a:txBody>
                  <a:tcPr marL="7620" marR="45720" marT="762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5334415"/>
                  </a:ext>
                </a:extLst>
              </a:tr>
              <a:tr h="224716">
                <a:tc>
                  <a:txBody>
                    <a:bodyPr/>
                    <a:lstStyle/>
                    <a:p>
                      <a:pPr marL="0" algn="r" defTabSz="914400" rtl="0" eaLnBrk="1" fontAlgn="b" latinLnBrk="0" hangingPunct="1"/>
                      <a:r>
                        <a:rPr lang="en-US" sz="1400" b="0" i="0" u="none" strike="noStrike" kern="1200">
                          <a:solidFill>
                            <a:srgbClr val="000000"/>
                          </a:solidFill>
                          <a:effectLst/>
                          <a:latin typeface="Calibri" panose="020F0502020204030204" pitchFamily="34" charset="0"/>
                          <a:ea typeface="+mn-ea"/>
                          <a:cs typeface="+mn-cs"/>
                        </a:rPr>
                        <a:t>Product of the U.S</a:t>
                      </a:r>
                      <a:r>
                        <a:rPr lang="en-US" sz="1000" b="0" i="0" u="none" strike="noStrike" kern="1200">
                          <a:solidFill>
                            <a:schemeClr val="bg1">
                              <a:lumMod val="75000"/>
                            </a:schemeClr>
                          </a:solidFill>
                          <a:effectLst/>
                          <a:latin typeface="Calibri" panose="020F0502020204030204" pitchFamily="34" charset="0"/>
                          <a:ea typeface="+mn-ea"/>
                          <a:cs typeface="+mn-cs"/>
                        </a:rPr>
                        <a:t>.</a:t>
                      </a:r>
                    </a:p>
                  </a:txBody>
                  <a:tcPr marL="7620" marR="45720" marT="762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200" b="0" i="0" u="none" strike="noStrike">
                        <a:solidFill>
                          <a:srgbClr val="000000"/>
                        </a:solidFill>
                        <a:effectLst/>
                        <a:latin typeface="Calibri" panose="020F0502020204030204" pitchFamily="34" charset="0"/>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3328299"/>
                  </a:ext>
                </a:extLst>
              </a:tr>
              <a:tr h="224716">
                <a:tc>
                  <a:txBody>
                    <a:bodyPr/>
                    <a:lstStyle/>
                    <a:p>
                      <a:pPr marL="0" algn="r" defTabSz="914400" rtl="0" eaLnBrk="1" fontAlgn="b" latinLnBrk="0" hangingPunct="1"/>
                      <a:r>
                        <a:rPr lang="en-US" sz="1000" b="0" i="0" u="none" strike="noStrike" kern="1200">
                          <a:solidFill>
                            <a:schemeClr val="bg1">
                              <a:lumMod val="75000"/>
                            </a:schemeClr>
                          </a:solidFill>
                          <a:effectLst/>
                          <a:latin typeface="Calibri" panose="020F0502020204030204" pitchFamily="34" charset="0"/>
                          <a:ea typeface="+mn-ea"/>
                          <a:cs typeface="+mn-cs"/>
                        </a:rPr>
                        <a:t>Great tasting</a:t>
                      </a:r>
                    </a:p>
                  </a:txBody>
                  <a:tcPr marL="7620" marR="45720" marT="762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8347955"/>
                  </a:ext>
                </a:extLst>
              </a:tr>
              <a:tr h="224716">
                <a:tc>
                  <a:txBody>
                    <a:bodyPr/>
                    <a:lstStyle/>
                    <a:p>
                      <a:pPr algn="r" fontAlgn="b"/>
                      <a:r>
                        <a:rPr lang="en-US" sz="1000" b="0" i="0" u="none" strike="noStrike" kern="1200">
                          <a:solidFill>
                            <a:schemeClr val="bg1">
                              <a:lumMod val="75000"/>
                            </a:schemeClr>
                          </a:solidFill>
                          <a:effectLst/>
                          <a:latin typeface="Calibri" panose="020F0502020204030204" pitchFamily="34" charset="0"/>
                          <a:ea typeface="+mn-ea"/>
                          <a:cs typeface="+mn-cs"/>
                        </a:rPr>
                        <a:t>Heart healthy</a:t>
                      </a:r>
                    </a:p>
                  </a:txBody>
                  <a:tcPr marL="7620" marR="45720" marT="762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2950849"/>
                  </a:ext>
                </a:extLst>
              </a:tr>
              <a:tr h="224716">
                <a:tc>
                  <a:txBody>
                    <a:bodyPr/>
                    <a:lstStyle/>
                    <a:p>
                      <a:pPr algn="r" fontAlgn="b"/>
                      <a:r>
                        <a:rPr lang="en-US" sz="1000" b="0" i="0" u="none" strike="noStrike" kern="1200">
                          <a:solidFill>
                            <a:schemeClr val="bg1">
                              <a:lumMod val="75000"/>
                            </a:schemeClr>
                          </a:solidFill>
                          <a:effectLst/>
                          <a:latin typeface="Calibri" panose="020F0502020204030204" pitchFamily="34" charset="0"/>
                          <a:ea typeface="+mn-ea"/>
                          <a:cs typeface="+mn-cs"/>
                        </a:rPr>
                        <a:t>Affordable</a:t>
                      </a:r>
                    </a:p>
                  </a:txBody>
                  <a:tcPr marL="7620" marR="45720" marT="762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2635921"/>
                  </a:ext>
                </a:extLst>
              </a:tr>
              <a:tr h="224716">
                <a:tc>
                  <a:txBody>
                    <a:bodyPr/>
                    <a:lstStyle/>
                    <a:p>
                      <a:pPr algn="r" fontAlgn="b"/>
                      <a:r>
                        <a:rPr lang="en-US" sz="1000" b="0" i="0" u="none" strike="noStrike" kern="1200">
                          <a:solidFill>
                            <a:schemeClr val="bg1">
                              <a:lumMod val="75000"/>
                            </a:schemeClr>
                          </a:solidFill>
                          <a:effectLst/>
                          <a:latin typeface="Calibri" panose="020F0502020204030204" pitchFamily="34" charset="0"/>
                          <a:ea typeface="+mn-ea"/>
                          <a:cs typeface="+mn-cs"/>
                        </a:rPr>
                        <a:t>High in protein</a:t>
                      </a:r>
                    </a:p>
                  </a:txBody>
                  <a:tcPr marL="7620" marR="45720" marT="762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2170191"/>
                  </a:ext>
                </a:extLst>
              </a:tr>
              <a:tr h="224716">
                <a:tc>
                  <a:txBody>
                    <a:bodyPr/>
                    <a:lstStyle/>
                    <a:p>
                      <a:pPr algn="r" fontAlgn="b"/>
                      <a:r>
                        <a:rPr lang="en-US" sz="1000" b="0" i="0" u="none" strike="noStrike" kern="1200">
                          <a:solidFill>
                            <a:schemeClr val="bg1">
                              <a:lumMod val="75000"/>
                            </a:schemeClr>
                          </a:solidFill>
                          <a:effectLst/>
                          <a:latin typeface="Calibri" panose="020F0502020204030204" pitchFamily="34" charset="0"/>
                          <a:ea typeface="+mn-ea"/>
                          <a:cs typeface="+mn-cs"/>
                        </a:rPr>
                        <a:t>Low-fat</a:t>
                      </a:r>
                    </a:p>
                  </a:txBody>
                  <a:tcPr marL="7620" marR="45720" marT="7620" marB="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5580"/>
                  </a:ext>
                </a:extLst>
              </a:tr>
              <a:tr h="224716">
                <a:tc>
                  <a:txBody>
                    <a:bodyPr/>
                    <a:lstStyle/>
                    <a:p>
                      <a:pPr algn="r" fontAlgn="b"/>
                      <a:r>
                        <a:rPr lang="en-US" sz="1000" b="0" i="0" u="none" strike="noStrike" kern="1200">
                          <a:solidFill>
                            <a:schemeClr val="bg1">
                              <a:lumMod val="75000"/>
                            </a:schemeClr>
                          </a:solidFill>
                          <a:effectLst/>
                          <a:latin typeface="Calibri" panose="020F0502020204030204" pitchFamily="34" charset="0"/>
                          <a:ea typeface="+mn-ea"/>
                          <a:cs typeface="+mn-cs"/>
                        </a:rPr>
                        <a:t>Full-flavored</a:t>
                      </a:r>
                    </a:p>
                  </a:txBody>
                  <a:tcPr marL="7620" marR="457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15868844"/>
                  </a:ext>
                </a:extLst>
              </a:tr>
              <a:tr h="224716">
                <a:tc>
                  <a:txBody>
                    <a:bodyPr/>
                    <a:lstStyle/>
                    <a:p>
                      <a:pPr algn="r" fontAlgn="b"/>
                      <a:r>
                        <a:rPr lang="en-US" sz="1000" b="0" i="0" u="none" strike="noStrike" kern="1200">
                          <a:solidFill>
                            <a:schemeClr val="bg1">
                              <a:lumMod val="75000"/>
                            </a:schemeClr>
                          </a:solidFill>
                          <a:effectLst/>
                          <a:latin typeface="Calibri" panose="020F0502020204030204" pitchFamily="34" charset="0"/>
                          <a:ea typeface="+mn-ea"/>
                          <a:cs typeface="+mn-cs"/>
                        </a:rPr>
                        <a:t>Good as an ingredient</a:t>
                      </a:r>
                    </a:p>
                  </a:txBody>
                  <a:tcPr marL="7620" marR="45720" marT="7620" marB="0" anchor="ctr">
                    <a:lnT w="12700" cmpd="sng">
                      <a:noFill/>
                    </a:lnT>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lnT w="12700" cmpd="sng">
                      <a:noFill/>
                    </a:lnT>
                    <a:noFill/>
                  </a:tcPr>
                </a:tc>
                <a:extLst>
                  <a:ext uri="{0D108BD9-81ED-4DB2-BD59-A6C34878D82A}">
                    <a16:rowId xmlns:a16="http://schemas.microsoft.com/office/drawing/2014/main" val="2641498633"/>
                  </a:ext>
                </a:extLst>
              </a:tr>
              <a:tr h="224716">
                <a:tc>
                  <a:txBody>
                    <a:bodyPr/>
                    <a:lstStyle/>
                    <a:p>
                      <a:pPr algn="r" fontAlgn="b"/>
                      <a:r>
                        <a:rPr lang="en-US" sz="1000" b="0" i="0" u="none" strike="noStrike">
                          <a:solidFill>
                            <a:schemeClr val="bg1">
                              <a:lumMod val="75000"/>
                            </a:schemeClr>
                          </a:solidFill>
                          <a:effectLst/>
                          <a:latin typeface="Calibri" panose="020F0502020204030204" pitchFamily="34" charset="0"/>
                        </a:rPr>
                        <a:t>Easy to prepare</a:t>
                      </a:r>
                    </a:p>
                  </a:txBody>
                  <a:tcPr marL="7620" marR="45720" marT="7620" marB="0" anchor="c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noFill/>
                  </a:tcPr>
                </a:tc>
                <a:extLst>
                  <a:ext uri="{0D108BD9-81ED-4DB2-BD59-A6C34878D82A}">
                    <a16:rowId xmlns:a16="http://schemas.microsoft.com/office/drawing/2014/main" val="2077551677"/>
                  </a:ext>
                </a:extLst>
              </a:tr>
              <a:tr h="224716">
                <a:tc>
                  <a:txBody>
                    <a:bodyPr/>
                    <a:lstStyle/>
                    <a:p>
                      <a:pPr algn="r" fontAlgn="b"/>
                      <a:r>
                        <a:rPr lang="en-US" sz="1000" b="0" i="0" u="none" strike="noStrike">
                          <a:solidFill>
                            <a:schemeClr val="bg1">
                              <a:lumMod val="75000"/>
                            </a:schemeClr>
                          </a:solidFill>
                          <a:effectLst/>
                          <a:latin typeface="Calibri" panose="020F0502020204030204" pitchFamily="34" charset="0"/>
                        </a:rPr>
                        <a:t>Fresh tasting</a:t>
                      </a:r>
                    </a:p>
                  </a:txBody>
                  <a:tcPr marL="7620" marR="45720" marT="7620" marB="0" anchor="c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noFill/>
                  </a:tcPr>
                </a:tc>
                <a:extLst>
                  <a:ext uri="{0D108BD9-81ED-4DB2-BD59-A6C34878D82A}">
                    <a16:rowId xmlns:a16="http://schemas.microsoft.com/office/drawing/2014/main" val="761480197"/>
                  </a:ext>
                </a:extLst>
              </a:tr>
              <a:tr h="224716">
                <a:tc>
                  <a:txBody>
                    <a:bodyPr/>
                    <a:lstStyle/>
                    <a:p>
                      <a:pPr algn="r" fontAlgn="b"/>
                      <a:r>
                        <a:rPr lang="en-US" sz="1000" b="0" i="0" u="none" strike="noStrike">
                          <a:solidFill>
                            <a:schemeClr val="bg1">
                              <a:lumMod val="75000"/>
                            </a:schemeClr>
                          </a:solidFill>
                          <a:effectLst/>
                          <a:latin typeface="Calibri" panose="020F0502020204030204" pitchFamily="34" charset="0"/>
                        </a:rPr>
                        <a:t>Quick to cook</a:t>
                      </a:r>
                    </a:p>
                  </a:txBody>
                  <a:tcPr marL="7620" marR="45720" marT="7620" marB="0" anchor="c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noFill/>
                  </a:tcPr>
                </a:tc>
                <a:extLst>
                  <a:ext uri="{0D108BD9-81ED-4DB2-BD59-A6C34878D82A}">
                    <a16:rowId xmlns:a16="http://schemas.microsoft.com/office/drawing/2014/main" val="2057027937"/>
                  </a:ext>
                </a:extLst>
              </a:tr>
              <a:tr h="224716">
                <a:tc>
                  <a:txBody>
                    <a:bodyPr/>
                    <a:lstStyle/>
                    <a:p>
                      <a:pPr algn="r" fontAlgn="b"/>
                      <a:r>
                        <a:rPr lang="en-US" sz="1000" b="0" i="0" u="none" strike="noStrike">
                          <a:solidFill>
                            <a:schemeClr val="bg1">
                              <a:lumMod val="75000"/>
                            </a:schemeClr>
                          </a:solidFill>
                          <a:effectLst/>
                          <a:latin typeface="Calibri" panose="020F0502020204030204" pitchFamily="34" charset="0"/>
                        </a:rPr>
                        <a:t>Mild tasting</a:t>
                      </a:r>
                    </a:p>
                  </a:txBody>
                  <a:tcPr marL="7620" marR="45720" marT="7620" marB="0" anchor="c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noFill/>
                  </a:tcPr>
                </a:tc>
                <a:extLst>
                  <a:ext uri="{0D108BD9-81ED-4DB2-BD59-A6C34878D82A}">
                    <a16:rowId xmlns:a16="http://schemas.microsoft.com/office/drawing/2014/main" val="2407763439"/>
                  </a:ext>
                </a:extLst>
              </a:tr>
              <a:tr h="224716">
                <a:tc>
                  <a:txBody>
                    <a:bodyPr/>
                    <a:lstStyle/>
                    <a:p>
                      <a:pPr algn="r" fontAlgn="b"/>
                      <a:r>
                        <a:rPr lang="en-US" sz="1000" b="0" i="0" u="none" strike="noStrike">
                          <a:solidFill>
                            <a:schemeClr val="bg1">
                              <a:lumMod val="75000"/>
                            </a:schemeClr>
                          </a:solidFill>
                          <a:effectLst/>
                          <a:latin typeface="Calibri" panose="020F0502020204030204" pitchFamily="34" charset="0"/>
                        </a:rPr>
                        <a:t>All natural</a:t>
                      </a:r>
                    </a:p>
                  </a:txBody>
                  <a:tcPr marL="7620" marR="45720" marT="7620" marB="0" anchor="c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noFill/>
                  </a:tcPr>
                </a:tc>
                <a:extLst>
                  <a:ext uri="{0D108BD9-81ED-4DB2-BD59-A6C34878D82A}">
                    <a16:rowId xmlns:a16="http://schemas.microsoft.com/office/drawing/2014/main" val="1563837552"/>
                  </a:ext>
                </a:extLst>
              </a:tr>
              <a:tr h="224716">
                <a:tc>
                  <a:txBody>
                    <a:bodyPr/>
                    <a:lstStyle/>
                    <a:p>
                      <a:pPr algn="r" fontAlgn="b"/>
                      <a:r>
                        <a:rPr lang="en-US" sz="1000" b="0" i="0" u="none" strike="noStrike">
                          <a:solidFill>
                            <a:schemeClr val="bg1">
                              <a:lumMod val="75000"/>
                            </a:schemeClr>
                          </a:solidFill>
                          <a:effectLst/>
                          <a:latin typeface="Calibri" panose="020F0502020204030204" pitchFamily="34" charset="0"/>
                        </a:rPr>
                        <a:t>Good as center of plate</a:t>
                      </a:r>
                    </a:p>
                  </a:txBody>
                  <a:tcPr marL="7620" marR="45720" marT="7620" marB="0" anchor="c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noFill/>
                  </a:tcPr>
                </a:tc>
                <a:extLst>
                  <a:ext uri="{0D108BD9-81ED-4DB2-BD59-A6C34878D82A}">
                    <a16:rowId xmlns:a16="http://schemas.microsoft.com/office/drawing/2014/main" val="4019976506"/>
                  </a:ext>
                </a:extLst>
              </a:tr>
              <a:tr h="224716">
                <a:tc>
                  <a:txBody>
                    <a:bodyPr/>
                    <a:lstStyle/>
                    <a:p>
                      <a:pPr algn="r" fontAlgn="b"/>
                      <a:r>
                        <a:rPr lang="en-US" sz="1000" b="0" i="0" u="none" strike="noStrike">
                          <a:solidFill>
                            <a:schemeClr val="bg1">
                              <a:lumMod val="75000"/>
                            </a:schemeClr>
                          </a:solidFill>
                          <a:effectLst/>
                          <a:latin typeface="Calibri" panose="020F0502020204030204" pitchFamily="34" charset="0"/>
                        </a:rPr>
                        <a:t>Product of Alaska</a:t>
                      </a:r>
                    </a:p>
                  </a:txBody>
                  <a:tcPr marL="7620" marR="45720" marT="7620" marB="0" anchor="c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noFill/>
                  </a:tcPr>
                </a:tc>
                <a:extLst>
                  <a:ext uri="{0D108BD9-81ED-4DB2-BD59-A6C34878D82A}">
                    <a16:rowId xmlns:a16="http://schemas.microsoft.com/office/drawing/2014/main" val="3927118628"/>
                  </a:ext>
                </a:extLst>
              </a:tr>
              <a:tr h="224716">
                <a:tc>
                  <a:txBody>
                    <a:bodyPr/>
                    <a:lstStyle/>
                    <a:p>
                      <a:pPr algn="r" fontAlgn="b"/>
                      <a:r>
                        <a:rPr lang="en-US" sz="1000" b="0" i="0" u="none" strike="noStrike">
                          <a:solidFill>
                            <a:schemeClr val="bg1">
                              <a:lumMod val="75000"/>
                            </a:schemeClr>
                          </a:solidFill>
                          <a:effectLst/>
                          <a:latin typeface="Calibri" panose="020F0502020204030204" pitchFamily="34" charset="0"/>
                        </a:rPr>
                        <a:t>Freezer-friendly</a:t>
                      </a:r>
                    </a:p>
                  </a:txBody>
                  <a:tcPr marL="7620" marR="45720" marT="7620" marB="0" anchor="c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noFill/>
                  </a:tcPr>
                </a:tc>
                <a:extLst>
                  <a:ext uri="{0D108BD9-81ED-4DB2-BD59-A6C34878D82A}">
                    <a16:rowId xmlns:a16="http://schemas.microsoft.com/office/drawing/2014/main" val="1728993261"/>
                  </a:ext>
                </a:extLst>
              </a:tr>
              <a:tr h="224716">
                <a:tc>
                  <a:txBody>
                    <a:bodyPr/>
                    <a:lstStyle/>
                    <a:p>
                      <a:pPr algn="r" fontAlgn="b"/>
                      <a:r>
                        <a:rPr lang="en-US" sz="1000" b="0" i="0" u="none" strike="noStrike">
                          <a:solidFill>
                            <a:schemeClr val="bg1">
                              <a:lumMod val="75000"/>
                            </a:schemeClr>
                          </a:solidFill>
                          <a:effectLst/>
                          <a:latin typeface="Calibri" panose="020F0502020204030204" pitchFamily="34" charset="0"/>
                        </a:rPr>
                        <a:t>Traceable</a:t>
                      </a:r>
                    </a:p>
                  </a:txBody>
                  <a:tcPr marL="7620" marR="45720" marT="7620" marB="0" anchor="c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noFill/>
                  </a:tcPr>
                </a:tc>
                <a:extLst>
                  <a:ext uri="{0D108BD9-81ED-4DB2-BD59-A6C34878D82A}">
                    <a16:rowId xmlns:a16="http://schemas.microsoft.com/office/drawing/2014/main" val="2272896588"/>
                  </a:ext>
                </a:extLst>
              </a:tr>
              <a:tr h="224716">
                <a:tc>
                  <a:txBody>
                    <a:bodyPr/>
                    <a:lstStyle/>
                    <a:p>
                      <a:pPr algn="r" fontAlgn="b"/>
                      <a:r>
                        <a:rPr lang="en-US" sz="1000" b="0" i="0" u="none" strike="noStrike">
                          <a:solidFill>
                            <a:schemeClr val="bg1">
                              <a:lumMod val="75000"/>
                            </a:schemeClr>
                          </a:solidFill>
                          <a:effectLst/>
                          <a:latin typeface="Calibri" panose="020F0502020204030204" pitchFamily="34" charset="0"/>
                        </a:rPr>
                        <a:t>Versatile</a:t>
                      </a:r>
                    </a:p>
                  </a:txBody>
                  <a:tcPr marL="7620" marR="45720" marT="7620" marB="0" anchor="c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noFill/>
                  </a:tcPr>
                </a:tc>
                <a:extLst>
                  <a:ext uri="{0D108BD9-81ED-4DB2-BD59-A6C34878D82A}">
                    <a16:rowId xmlns:a16="http://schemas.microsoft.com/office/drawing/2014/main" val="1445562694"/>
                  </a:ext>
                </a:extLst>
              </a:tr>
              <a:tr h="224716">
                <a:tc>
                  <a:txBody>
                    <a:bodyPr/>
                    <a:lstStyle/>
                    <a:p>
                      <a:pPr algn="r" fontAlgn="b"/>
                      <a:r>
                        <a:rPr lang="en-US" sz="1000" b="0" i="0" u="none" strike="noStrike">
                          <a:solidFill>
                            <a:schemeClr val="bg1">
                              <a:lumMod val="75000"/>
                            </a:schemeClr>
                          </a:solidFill>
                          <a:effectLst/>
                          <a:latin typeface="Calibri" panose="020F0502020204030204" pitchFamily="34" charset="0"/>
                        </a:rPr>
                        <a:t>Sustainable</a:t>
                      </a:r>
                    </a:p>
                  </a:txBody>
                  <a:tcPr marL="7620" marR="45720" marT="7620" marB="0" anchor="ctr">
                    <a:solidFill>
                      <a:schemeClr val="bg1"/>
                    </a:solidFill>
                  </a:tcPr>
                </a:tc>
                <a:tc>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ctr">
                    <a:noFill/>
                  </a:tcPr>
                </a:tc>
                <a:extLst>
                  <a:ext uri="{0D108BD9-81ED-4DB2-BD59-A6C34878D82A}">
                    <a16:rowId xmlns:a16="http://schemas.microsoft.com/office/drawing/2014/main" val="2708246529"/>
                  </a:ext>
                </a:extLst>
              </a:tr>
            </a:tbl>
          </a:graphicData>
        </a:graphic>
      </p:graphicFrame>
      <p:sp>
        <p:nvSpPr>
          <p:cNvPr id="2" name="Title 1">
            <a:extLst>
              <a:ext uri="{FF2B5EF4-FFF2-40B4-BE49-F238E27FC236}">
                <a16:creationId xmlns:a16="http://schemas.microsoft.com/office/drawing/2014/main" id="{8D3FCC12-7377-54EE-B424-4335C3160296}"/>
              </a:ext>
            </a:extLst>
          </p:cNvPr>
          <p:cNvSpPr>
            <a:spLocks noGrp="1"/>
          </p:cNvSpPr>
          <p:nvPr>
            <p:ph type="title"/>
          </p:nvPr>
        </p:nvSpPr>
        <p:spPr>
          <a:xfrm>
            <a:off x="330201" y="985618"/>
            <a:ext cx="3699564" cy="1325563"/>
          </a:xfrm>
        </p:spPr>
        <p:txBody>
          <a:bodyPr>
            <a:normAutofit fontScale="90000"/>
          </a:bodyPr>
          <a:lstStyle/>
          <a:p>
            <a:r>
              <a:rPr lang="en-US"/>
              <a:t>Value/quality, health considerations, and provenance post strong potential for driving purchase consideration</a:t>
            </a:r>
          </a:p>
        </p:txBody>
      </p:sp>
      <p:cxnSp>
        <p:nvCxnSpPr>
          <p:cNvPr id="11" name="Straight Connector 10">
            <a:extLst>
              <a:ext uri="{FF2B5EF4-FFF2-40B4-BE49-F238E27FC236}">
                <a16:creationId xmlns:a16="http://schemas.microsoft.com/office/drawing/2014/main" id="{D33322A2-5283-9516-7382-5485E92E5E50}"/>
              </a:ext>
            </a:extLst>
          </p:cNvPr>
          <p:cNvCxnSpPr/>
          <p:nvPr/>
        </p:nvCxnSpPr>
        <p:spPr>
          <a:xfrm>
            <a:off x="8081793" y="1115439"/>
            <a:ext cx="393590" cy="0"/>
          </a:xfrm>
          <a:prstGeom prst="line">
            <a:avLst/>
          </a:prstGeom>
          <a:ln>
            <a:solidFill>
              <a:srgbClr val="19BBD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7E244EA-8A64-8AE9-114A-AC7137EB0D2E}"/>
              </a:ext>
            </a:extLst>
          </p:cNvPr>
          <p:cNvCxnSpPr/>
          <p:nvPr/>
        </p:nvCxnSpPr>
        <p:spPr>
          <a:xfrm>
            <a:off x="8084488" y="2465858"/>
            <a:ext cx="393590" cy="0"/>
          </a:xfrm>
          <a:prstGeom prst="line">
            <a:avLst/>
          </a:prstGeom>
          <a:ln>
            <a:solidFill>
              <a:srgbClr val="19BBD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0046935-0369-9EDA-B3EB-71B3BFB41CEF}"/>
              </a:ext>
            </a:extLst>
          </p:cNvPr>
          <p:cNvCxnSpPr>
            <a:cxnSpLocks/>
          </p:cNvCxnSpPr>
          <p:nvPr/>
        </p:nvCxnSpPr>
        <p:spPr>
          <a:xfrm>
            <a:off x="8478078" y="1115439"/>
            <a:ext cx="0" cy="1350419"/>
          </a:xfrm>
          <a:prstGeom prst="line">
            <a:avLst/>
          </a:prstGeom>
          <a:ln>
            <a:solidFill>
              <a:srgbClr val="19BBD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589665-B4BD-2BD0-A6FD-13657F6DAC59}"/>
              </a:ext>
            </a:extLst>
          </p:cNvPr>
          <p:cNvCxnSpPr/>
          <p:nvPr/>
        </p:nvCxnSpPr>
        <p:spPr>
          <a:xfrm>
            <a:off x="8478078" y="1435502"/>
            <a:ext cx="596348" cy="0"/>
          </a:xfrm>
          <a:prstGeom prst="line">
            <a:avLst/>
          </a:prstGeom>
          <a:ln>
            <a:solidFill>
              <a:srgbClr val="19BBD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E89416-829B-1A22-8B74-E078E372D4D4}"/>
              </a:ext>
            </a:extLst>
          </p:cNvPr>
          <p:cNvSpPr txBox="1"/>
          <p:nvPr/>
        </p:nvSpPr>
        <p:spPr>
          <a:xfrm>
            <a:off x="9074426" y="1226780"/>
            <a:ext cx="2757112" cy="923330"/>
          </a:xfrm>
          <a:prstGeom prst="rect">
            <a:avLst/>
          </a:prstGeom>
          <a:noFill/>
        </p:spPr>
        <p:txBody>
          <a:bodyPr wrap="square" rtlCol="0">
            <a:spAutoFit/>
          </a:bodyPr>
          <a:lstStyle/>
          <a:p>
            <a:r>
              <a:rPr lang="en-US"/>
              <a:t>Combine to tell story of Wild Alaska Pollock’s value and quality</a:t>
            </a:r>
          </a:p>
        </p:txBody>
      </p:sp>
      <p:sp>
        <p:nvSpPr>
          <p:cNvPr id="33" name="TextBox 32">
            <a:extLst>
              <a:ext uri="{FF2B5EF4-FFF2-40B4-BE49-F238E27FC236}">
                <a16:creationId xmlns:a16="http://schemas.microsoft.com/office/drawing/2014/main" id="{6B925B91-7CFA-06C7-A4F9-6F04AB571A93}"/>
              </a:ext>
            </a:extLst>
          </p:cNvPr>
          <p:cNvSpPr txBox="1"/>
          <p:nvPr/>
        </p:nvSpPr>
        <p:spPr>
          <a:xfrm>
            <a:off x="9101263" y="2423605"/>
            <a:ext cx="2757112" cy="646331"/>
          </a:xfrm>
          <a:prstGeom prst="rect">
            <a:avLst/>
          </a:prstGeom>
          <a:noFill/>
        </p:spPr>
        <p:txBody>
          <a:bodyPr wrap="square" rtlCol="0">
            <a:spAutoFit/>
          </a:bodyPr>
          <a:lstStyle/>
          <a:p>
            <a:r>
              <a:rPr lang="en-US"/>
              <a:t>While highlighting health considerations</a:t>
            </a:r>
          </a:p>
        </p:txBody>
      </p:sp>
      <p:sp>
        <p:nvSpPr>
          <p:cNvPr id="36" name="TextBox 35">
            <a:extLst>
              <a:ext uri="{FF2B5EF4-FFF2-40B4-BE49-F238E27FC236}">
                <a16:creationId xmlns:a16="http://schemas.microsoft.com/office/drawing/2014/main" id="{A5C575C1-05FD-687E-8784-81680B1AA878}"/>
              </a:ext>
            </a:extLst>
          </p:cNvPr>
          <p:cNvSpPr txBox="1"/>
          <p:nvPr/>
        </p:nvSpPr>
        <p:spPr>
          <a:xfrm>
            <a:off x="360462" y="4266406"/>
            <a:ext cx="3858588" cy="2585323"/>
          </a:xfrm>
          <a:prstGeom prst="rect">
            <a:avLst/>
          </a:prstGeom>
          <a:noFill/>
        </p:spPr>
        <p:txBody>
          <a:bodyPr wrap="square" rtlCol="0" anchor="b">
            <a:spAutoFit/>
          </a:bodyPr>
          <a:lstStyle/>
          <a:p>
            <a:r>
              <a:rPr lang="en-US" sz="1200">
                <a:solidFill>
                  <a:schemeClr val="bg1">
                    <a:lumMod val="50000"/>
                  </a:schemeClr>
                </a:solidFill>
              </a:rPr>
              <a:t>Relative Importance represents the amount of variation in purchase intent that can be attributed to that variable, after accounting for knowledge of Wild Alaska Pollock and overall fish consumption levels. </a:t>
            </a:r>
          </a:p>
          <a:p>
            <a:endParaRPr lang="en-US" sz="1050">
              <a:solidFill>
                <a:schemeClr val="bg1">
                  <a:lumMod val="50000"/>
                </a:schemeClr>
              </a:solidFill>
            </a:endParaRPr>
          </a:p>
          <a:p>
            <a:r>
              <a:rPr lang="en-US" sz="1050">
                <a:solidFill>
                  <a:schemeClr val="bg1">
                    <a:lumMod val="50000"/>
                  </a:schemeClr>
                </a:solidFill>
              </a:rPr>
              <a:t>Numbers purposefully omitted, as the scores are only relevant in the context of this specific model, e.g. a score of 20 in one model is not comparable to a score of 20 in another.</a:t>
            </a:r>
          </a:p>
          <a:p>
            <a:endParaRPr lang="en-US" sz="900" i="1">
              <a:solidFill>
                <a:schemeClr val="bg1">
                  <a:lumMod val="75000"/>
                </a:schemeClr>
              </a:solidFill>
            </a:endParaRPr>
          </a:p>
          <a:p>
            <a:r>
              <a:rPr lang="en-US" sz="900" i="1">
                <a:solidFill>
                  <a:schemeClr val="bg1">
                    <a:lumMod val="75000"/>
                  </a:schemeClr>
                </a:solidFill>
              </a:rPr>
              <a:t>Data standardized within case, i.e., importance measures have been transformed from raw 0-10 scale to derivation from the mean score for each respondent, articulated in terms of standard deviations from the mean. Relative Importance Analysis used to approximate Shapley Regression analysis. Organic, Expensive, Farm-Raised, and Product of China were present in but have been excluded from analysis as they are either not attributes of Wild Alaska Pollock or are undesirable attributes. </a:t>
            </a:r>
          </a:p>
        </p:txBody>
      </p:sp>
      <p:sp>
        <p:nvSpPr>
          <p:cNvPr id="37" name="TextBox 36">
            <a:extLst>
              <a:ext uri="{FF2B5EF4-FFF2-40B4-BE49-F238E27FC236}">
                <a16:creationId xmlns:a16="http://schemas.microsoft.com/office/drawing/2014/main" id="{3722CD17-7D80-D0DF-52CB-A80D5064D884}"/>
              </a:ext>
            </a:extLst>
          </p:cNvPr>
          <p:cNvSpPr txBox="1"/>
          <p:nvPr/>
        </p:nvSpPr>
        <p:spPr>
          <a:xfrm>
            <a:off x="5158706" y="817381"/>
            <a:ext cx="2157963" cy="261610"/>
          </a:xfrm>
          <a:prstGeom prst="rect">
            <a:avLst/>
          </a:prstGeom>
          <a:noFill/>
        </p:spPr>
        <p:txBody>
          <a:bodyPr wrap="none" rtlCol="0">
            <a:spAutoFit/>
          </a:bodyPr>
          <a:lstStyle/>
          <a:p>
            <a:r>
              <a:rPr lang="en-US" sz="1100" i="1">
                <a:solidFill>
                  <a:schemeClr val="bg1">
                    <a:lumMod val="65000"/>
                  </a:schemeClr>
                </a:solidFill>
              </a:rPr>
              <a:t>Relative Importance (See Note)</a:t>
            </a:r>
          </a:p>
        </p:txBody>
      </p:sp>
      <p:sp>
        <p:nvSpPr>
          <p:cNvPr id="18" name="Rectangle 17">
            <a:extLst>
              <a:ext uri="{FF2B5EF4-FFF2-40B4-BE49-F238E27FC236}">
                <a16:creationId xmlns:a16="http://schemas.microsoft.com/office/drawing/2014/main" id="{C1E04E19-BB83-834E-23A9-2091C27EC129}"/>
              </a:ext>
            </a:extLst>
          </p:cNvPr>
          <p:cNvSpPr/>
          <p:nvPr/>
        </p:nvSpPr>
        <p:spPr>
          <a:xfrm>
            <a:off x="4764157" y="2365483"/>
            <a:ext cx="3312379" cy="198783"/>
          </a:xfrm>
          <a:prstGeom prst="rect">
            <a:avLst/>
          </a:prstGeom>
          <a:noFill/>
          <a:ln w="6350">
            <a:solidFill>
              <a:srgbClr val="19B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1787550-010E-414B-045B-AAD33AFA304D}"/>
              </a:ext>
            </a:extLst>
          </p:cNvPr>
          <p:cNvSpPr/>
          <p:nvPr/>
        </p:nvSpPr>
        <p:spPr>
          <a:xfrm>
            <a:off x="4763826" y="1018795"/>
            <a:ext cx="3312379" cy="198783"/>
          </a:xfrm>
          <a:prstGeom prst="rect">
            <a:avLst/>
          </a:prstGeom>
          <a:noFill/>
          <a:ln w="6350">
            <a:solidFill>
              <a:srgbClr val="19B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8EF05C8-F1DC-8850-D98C-3F9B0279DEA6}"/>
              </a:ext>
            </a:extLst>
          </p:cNvPr>
          <p:cNvCxnSpPr>
            <a:cxnSpLocks/>
          </p:cNvCxnSpPr>
          <p:nvPr/>
        </p:nvCxnSpPr>
        <p:spPr>
          <a:xfrm>
            <a:off x="8066925" y="2012806"/>
            <a:ext cx="83489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0E8EBE9-791A-6CE9-621D-BD15FB0688E4}"/>
              </a:ext>
            </a:extLst>
          </p:cNvPr>
          <p:cNvCxnSpPr>
            <a:cxnSpLocks/>
          </p:cNvCxnSpPr>
          <p:nvPr/>
        </p:nvCxnSpPr>
        <p:spPr>
          <a:xfrm>
            <a:off x="8895190" y="1578809"/>
            <a:ext cx="0" cy="10168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49B8BB9-9F04-D712-6DF2-264B199849E7}"/>
              </a:ext>
            </a:extLst>
          </p:cNvPr>
          <p:cNvCxnSpPr>
            <a:cxnSpLocks/>
          </p:cNvCxnSpPr>
          <p:nvPr/>
        </p:nvCxnSpPr>
        <p:spPr>
          <a:xfrm>
            <a:off x="8895190" y="2595629"/>
            <a:ext cx="2060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D601D0BD-52CB-B8A5-03B4-F30418187E48}"/>
              </a:ext>
            </a:extLst>
          </p:cNvPr>
          <p:cNvSpPr/>
          <p:nvPr/>
        </p:nvSpPr>
        <p:spPr>
          <a:xfrm>
            <a:off x="4757491" y="1486206"/>
            <a:ext cx="3312379" cy="198783"/>
          </a:xfrm>
          <a:prstGeom prst="rect">
            <a:avLst/>
          </a:prstGeom>
          <a:noFill/>
          <a:ln w="6350">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E60BCF2-E86A-8801-18A9-CBAF75F164A0}"/>
              </a:ext>
            </a:extLst>
          </p:cNvPr>
          <p:cNvSpPr/>
          <p:nvPr/>
        </p:nvSpPr>
        <p:spPr>
          <a:xfrm>
            <a:off x="4763822" y="1913414"/>
            <a:ext cx="3312379" cy="198783"/>
          </a:xfrm>
          <a:prstGeom prst="rect">
            <a:avLst/>
          </a:prstGeom>
          <a:noFill/>
          <a:ln w="6350">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DF4A7E7B-ADCD-26E5-94A2-0654F6582875}"/>
              </a:ext>
            </a:extLst>
          </p:cNvPr>
          <p:cNvCxnSpPr>
            <a:cxnSpLocks/>
          </p:cNvCxnSpPr>
          <p:nvPr/>
        </p:nvCxnSpPr>
        <p:spPr>
          <a:xfrm>
            <a:off x="8066925" y="1578809"/>
            <a:ext cx="83489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8725BD5-E524-B895-05AD-55AB6B80E927}"/>
              </a:ext>
            </a:extLst>
          </p:cNvPr>
          <p:cNvSpPr txBox="1"/>
          <p:nvPr/>
        </p:nvSpPr>
        <p:spPr>
          <a:xfrm>
            <a:off x="9101263" y="3293090"/>
            <a:ext cx="2757112" cy="923330"/>
          </a:xfrm>
          <a:prstGeom prst="rect">
            <a:avLst/>
          </a:prstGeom>
          <a:noFill/>
        </p:spPr>
        <p:txBody>
          <a:bodyPr wrap="square" rtlCol="0">
            <a:spAutoFit/>
          </a:bodyPr>
          <a:lstStyle/>
          <a:p>
            <a:r>
              <a:rPr lang="en-US"/>
              <a:t>And emphasizing Wild Alaska Pollock’s provenance</a:t>
            </a:r>
          </a:p>
        </p:txBody>
      </p:sp>
      <p:sp>
        <p:nvSpPr>
          <p:cNvPr id="65" name="Rectangle 64">
            <a:extLst>
              <a:ext uri="{FF2B5EF4-FFF2-40B4-BE49-F238E27FC236}">
                <a16:creationId xmlns:a16="http://schemas.microsoft.com/office/drawing/2014/main" id="{70065DCD-B98E-49CB-AEDB-E626B8FB7880}"/>
              </a:ext>
            </a:extLst>
          </p:cNvPr>
          <p:cNvSpPr/>
          <p:nvPr/>
        </p:nvSpPr>
        <p:spPr>
          <a:xfrm>
            <a:off x="4763821" y="2595629"/>
            <a:ext cx="3312379" cy="198783"/>
          </a:xfrm>
          <a:prstGeom prst="rect">
            <a:avLst/>
          </a:prstGeom>
          <a:noFill/>
          <a:ln w="6350">
            <a:solidFill>
              <a:srgbClr val="2E74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00CEC998-93CE-3AAB-8CBE-1EABA022CA4B}"/>
              </a:ext>
            </a:extLst>
          </p:cNvPr>
          <p:cNvCxnSpPr/>
          <p:nvPr/>
        </p:nvCxnSpPr>
        <p:spPr>
          <a:xfrm>
            <a:off x="8081793" y="2695020"/>
            <a:ext cx="210312" cy="0"/>
          </a:xfrm>
          <a:prstGeom prst="line">
            <a:avLst/>
          </a:prstGeom>
          <a:ln>
            <a:solidFill>
              <a:srgbClr val="2E74B6"/>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4B602CD8-611F-B94F-4B1E-AC4F8E57FE7C}"/>
              </a:ext>
            </a:extLst>
          </p:cNvPr>
          <p:cNvSpPr/>
          <p:nvPr/>
        </p:nvSpPr>
        <p:spPr>
          <a:xfrm>
            <a:off x="4757491" y="1245209"/>
            <a:ext cx="3312379" cy="198783"/>
          </a:xfrm>
          <a:prstGeom prst="rect">
            <a:avLst/>
          </a:prstGeom>
          <a:noFill/>
          <a:ln w="6350">
            <a:solidFill>
              <a:srgbClr val="2E74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81D7E8AB-C000-09B0-AC91-E666E594E5CE}"/>
              </a:ext>
            </a:extLst>
          </p:cNvPr>
          <p:cNvCxnSpPr>
            <a:cxnSpLocks/>
          </p:cNvCxnSpPr>
          <p:nvPr/>
        </p:nvCxnSpPr>
        <p:spPr>
          <a:xfrm>
            <a:off x="8066925" y="1356151"/>
            <a:ext cx="211663" cy="0"/>
          </a:xfrm>
          <a:prstGeom prst="line">
            <a:avLst/>
          </a:prstGeom>
          <a:ln>
            <a:solidFill>
              <a:srgbClr val="2E74B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8B96148-C970-C766-A1F9-9AFAD427FA86}"/>
              </a:ext>
            </a:extLst>
          </p:cNvPr>
          <p:cNvCxnSpPr>
            <a:cxnSpLocks/>
          </p:cNvCxnSpPr>
          <p:nvPr/>
        </p:nvCxnSpPr>
        <p:spPr>
          <a:xfrm flipH="1">
            <a:off x="8280585" y="1356151"/>
            <a:ext cx="4086" cy="1338869"/>
          </a:xfrm>
          <a:prstGeom prst="line">
            <a:avLst/>
          </a:prstGeom>
          <a:ln>
            <a:solidFill>
              <a:srgbClr val="2E74B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05A3DF8-5467-A47E-5D14-5E49ACDEFB12}"/>
              </a:ext>
            </a:extLst>
          </p:cNvPr>
          <p:cNvCxnSpPr/>
          <p:nvPr/>
        </p:nvCxnSpPr>
        <p:spPr>
          <a:xfrm>
            <a:off x="8278588" y="2595629"/>
            <a:ext cx="210312" cy="0"/>
          </a:xfrm>
          <a:prstGeom prst="line">
            <a:avLst/>
          </a:prstGeom>
          <a:ln>
            <a:solidFill>
              <a:srgbClr val="2E74B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0900099-E50E-91B7-A24D-42DD348D9D84}"/>
              </a:ext>
            </a:extLst>
          </p:cNvPr>
          <p:cNvCxnSpPr>
            <a:cxnSpLocks/>
          </p:cNvCxnSpPr>
          <p:nvPr/>
        </p:nvCxnSpPr>
        <p:spPr>
          <a:xfrm>
            <a:off x="8484370" y="2595629"/>
            <a:ext cx="4530" cy="872142"/>
          </a:xfrm>
          <a:prstGeom prst="line">
            <a:avLst/>
          </a:prstGeom>
          <a:ln>
            <a:solidFill>
              <a:srgbClr val="2E74B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0FEF86D-56A6-D90F-B8F8-5470540DB8DC}"/>
              </a:ext>
            </a:extLst>
          </p:cNvPr>
          <p:cNvCxnSpPr>
            <a:cxnSpLocks/>
          </p:cNvCxnSpPr>
          <p:nvPr/>
        </p:nvCxnSpPr>
        <p:spPr>
          <a:xfrm>
            <a:off x="8485898" y="3467771"/>
            <a:ext cx="615365" cy="0"/>
          </a:xfrm>
          <a:prstGeom prst="line">
            <a:avLst/>
          </a:prstGeom>
          <a:ln>
            <a:solidFill>
              <a:srgbClr val="2E74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828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E26904-2E7B-2807-40EE-BC178A3440CB}"/>
              </a:ext>
            </a:extLst>
          </p:cNvPr>
          <p:cNvSpPr txBox="1"/>
          <p:nvPr/>
        </p:nvSpPr>
        <p:spPr>
          <a:xfrm>
            <a:off x="137495" y="2705725"/>
            <a:ext cx="7659149" cy="769441"/>
          </a:xfrm>
          <a:prstGeom prst="rect">
            <a:avLst/>
          </a:prstGeom>
          <a:noFill/>
        </p:spPr>
        <p:txBody>
          <a:bodyPr wrap="square" rtlCol="0">
            <a:spAutoFit/>
          </a:bodyPr>
          <a:lstStyle/>
          <a:p>
            <a:r>
              <a:rPr lang="en-US" sz="4400">
                <a:solidFill>
                  <a:schemeClr val="bg1"/>
                </a:solidFill>
                <a:latin typeface="+mj-lt"/>
              </a:rPr>
              <a:t>Surimi Seafood</a:t>
            </a:r>
          </a:p>
        </p:txBody>
      </p:sp>
    </p:spTree>
    <p:extLst>
      <p:ext uri="{BB962C8B-B14F-4D97-AF65-F5344CB8AC3E}">
        <p14:creationId xmlns:p14="http://schemas.microsoft.com/office/powerpoint/2010/main" val="3164929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30201" y="800557"/>
            <a:ext cx="11366499" cy="1325563"/>
          </a:xfrm>
        </p:spPr>
        <p:txBody>
          <a:bodyPr>
            <a:normAutofit/>
          </a:bodyPr>
          <a:lstStyle/>
          <a:p>
            <a:r>
              <a:rPr lang="en-US" sz="2900"/>
              <a:t>Surimi Seafood continues to lead in positive association ahead of Imitation Crab, though familiarity remains low </a:t>
            </a:r>
          </a:p>
        </p:txBody>
      </p:sp>
      <p:graphicFrame>
        <p:nvGraphicFramePr>
          <p:cNvPr id="4" name="Chart 3">
            <a:extLst>
              <a:ext uri="{FF2B5EF4-FFF2-40B4-BE49-F238E27FC236}">
                <a16:creationId xmlns:a16="http://schemas.microsoft.com/office/drawing/2014/main" id="{94043F1A-B28D-42E5-B945-FFCCF83E66EB}"/>
              </a:ext>
            </a:extLst>
          </p:cNvPr>
          <p:cNvGraphicFramePr/>
          <p:nvPr>
            <p:extLst>
              <p:ext uri="{D42A27DB-BD31-4B8C-83A1-F6EECF244321}">
                <p14:modId xmlns:p14="http://schemas.microsoft.com/office/powerpoint/2010/main" val="3735256461"/>
              </p:ext>
            </p:extLst>
          </p:nvPr>
        </p:nvGraphicFramePr>
        <p:xfrm>
          <a:off x="471716" y="2816910"/>
          <a:ext cx="2651073" cy="341173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21641EFF-A9D8-A5D4-11E8-8288E3513F8B}"/>
              </a:ext>
            </a:extLst>
          </p:cNvPr>
          <p:cNvSpPr txBox="1"/>
          <p:nvPr/>
        </p:nvSpPr>
        <p:spPr>
          <a:xfrm>
            <a:off x="0" y="6021751"/>
            <a:ext cx="9268287" cy="830997"/>
          </a:xfrm>
          <a:prstGeom prst="rect">
            <a:avLst/>
          </a:prstGeom>
          <a:noFill/>
        </p:spPr>
        <p:txBody>
          <a:bodyPr wrap="square">
            <a:spAutoFit/>
          </a:bodyPr>
          <a:lstStyle/>
          <a:p>
            <a:pPr>
              <a:defRPr/>
            </a:pPr>
            <a:r>
              <a:rPr lang="en-US" sz="800">
                <a:solidFill>
                  <a:srgbClr val="AEABAB"/>
                </a:solidFill>
                <a:latin typeface="Arial"/>
                <a:cs typeface="Arial"/>
              </a:rPr>
              <a:t>Arrows indicate a statistically significant change compared to 2023. Green indicates an increase, red indicates a decrease, and no arrow indicates no change</a:t>
            </a:r>
            <a:endParaRPr lang="en-US" sz="800">
              <a:solidFill>
                <a:srgbClr val="A5A5A5"/>
              </a:solidFill>
              <a:cs typeface="Calibri"/>
            </a:endParaRPr>
          </a:p>
          <a:p>
            <a:pPr>
              <a:defRPr/>
            </a:pPr>
            <a:r>
              <a:rPr lang="en-US" sz="800">
                <a:solidFill>
                  <a:srgbClr val="A5A5A5"/>
                </a:solidFill>
                <a:cs typeface="Calibri"/>
              </a:rPr>
              <a:t>W5. How much would you say you know about each of the following? Base: Fish Eater 2024 (n=704); 2023 (n=598); 2022 (n=640)</a:t>
            </a:r>
          </a:p>
          <a:p>
            <a:pPr>
              <a:defRPr/>
            </a:pPr>
            <a:r>
              <a:rPr kumimoji="0" lang="en-US" sz="800" b="0" i="0" u="none" strike="noStrike" kern="1200" cap="none" spc="0" normalizeH="0" baseline="0" noProof="0">
                <a:ln>
                  <a:noFill/>
                </a:ln>
                <a:solidFill>
                  <a:srgbClr val="A5A5A5"/>
                </a:solidFill>
                <a:effectLst/>
                <a:uLnTx/>
                <a:uFillTx/>
                <a:latin typeface="Arial"/>
                <a:ea typeface="+mn-ea"/>
                <a:cs typeface="Calibri"/>
              </a:rPr>
              <a:t>W6. What is your overall opinion of the following products? Base: Fish Eater aware of Surimi Seafood 2024 (n=188); 2023 (n=</a:t>
            </a:r>
            <a:r>
              <a:rPr lang="en-US" sz="800">
                <a:solidFill>
                  <a:srgbClr val="A5A5A5"/>
                </a:solidFill>
                <a:latin typeface="Arial"/>
                <a:cs typeface="Calibri"/>
              </a:rPr>
              <a:t>164</a:t>
            </a:r>
            <a:r>
              <a:rPr kumimoji="0" lang="en-US" sz="800" b="0" i="0" u="none" strike="noStrike" kern="1200" cap="none" spc="0" normalizeH="0" baseline="0" noProof="0">
                <a:ln>
                  <a:noFill/>
                </a:ln>
                <a:solidFill>
                  <a:srgbClr val="A5A5A5"/>
                </a:solidFill>
                <a:effectLst/>
                <a:uLnTx/>
                <a:uFillTx/>
                <a:latin typeface="Arial"/>
                <a:ea typeface="+mn-ea"/>
                <a:cs typeface="Calibri"/>
              </a:rPr>
              <a:t>); 2022 (n=</a:t>
            </a:r>
            <a:r>
              <a:rPr lang="en-US" sz="800">
                <a:solidFill>
                  <a:srgbClr val="A5A5A5"/>
                </a:solidFill>
                <a:latin typeface="Arial"/>
                <a:cs typeface="Calibri"/>
              </a:rPr>
              <a:t>192</a:t>
            </a:r>
            <a:r>
              <a:rPr kumimoji="0" lang="en-US" sz="800" b="0" i="0" u="none" strike="noStrike" kern="1200" cap="none" spc="0" normalizeH="0" baseline="0" noProof="0">
                <a:ln>
                  <a:noFill/>
                </a:ln>
                <a:solidFill>
                  <a:srgbClr val="A5A5A5"/>
                </a:solidFill>
                <a:effectLst/>
                <a:uLnTx/>
                <a:uFillTx/>
                <a:latin typeface="Arial"/>
                <a:ea typeface="+mn-ea"/>
                <a:cs typeface="Calibri"/>
              </a:rPr>
              <a:t>) Base Fish Eater aware of Imitation Crab 2024 (n=529); 2023 (n=446); 2022 (n=433)</a:t>
            </a:r>
            <a:endParaRPr lang="en-US" sz="800">
              <a:solidFill>
                <a:srgbClr val="A5A5A5"/>
              </a:solidFill>
              <a:cs typeface="Calibri"/>
            </a:endParaRPr>
          </a:p>
          <a:p>
            <a:pPr>
              <a:defRPr/>
            </a:pPr>
            <a:r>
              <a:rPr lang="en-US" sz="800">
                <a:solidFill>
                  <a:srgbClr val="A5A5A5"/>
                </a:solidFill>
                <a:cs typeface="Calibri"/>
              </a:rPr>
              <a:t>W7. Were you aware that surimi seafood and imitation crab are interchangeable terms to describe the same product? Base: Fish Eater aware of Surimi Seafood or Imitation Crab 2024 (n=542); 2023 (n=454)</a:t>
            </a:r>
          </a:p>
        </p:txBody>
      </p:sp>
      <p:sp>
        <p:nvSpPr>
          <p:cNvPr id="7" name="TextBox 6">
            <a:extLst>
              <a:ext uri="{FF2B5EF4-FFF2-40B4-BE49-F238E27FC236}">
                <a16:creationId xmlns:a16="http://schemas.microsoft.com/office/drawing/2014/main" id="{146C15D8-0E5C-EAE9-B1B8-EACA092F99C8}"/>
              </a:ext>
            </a:extLst>
          </p:cNvPr>
          <p:cNvSpPr txBox="1"/>
          <p:nvPr/>
        </p:nvSpPr>
        <p:spPr>
          <a:xfrm>
            <a:off x="562922" y="2051531"/>
            <a:ext cx="2468659" cy="646331"/>
          </a:xfrm>
          <a:prstGeom prst="rect">
            <a:avLst/>
          </a:prstGeom>
          <a:noFill/>
        </p:spPr>
        <p:txBody>
          <a:bodyPr wrap="square" rtlCol="0">
            <a:spAutoFit/>
          </a:bodyPr>
          <a:lstStyle/>
          <a:p>
            <a:pPr algn="ctr"/>
            <a:r>
              <a:rPr lang="en-US" sz="1400" b="1">
                <a:latin typeface="+mj-lt"/>
              </a:rPr>
              <a:t>Total familiarity</a:t>
            </a:r>
          </a:p>
          <a:p>
            <a:pPr algn="ctr"/>
            <a:r>
              <a:rPr lang="en-US" sz="1100" i="1">
                <a:latin typeface="+mj-lt"/>
              </a:rPr>
              <a:t>(know a lot / know some / know a little)</a:t>
            </a:r>
          </a:p>
        </p:txBody>
      </p:sp>
      <p:graphicFrame>
        <p:nvGraphicFramePr>
          <p:cNvPr id="16" name="Chart 15">
            <a:extLst>
              <a:ext uri="{FF2B5EF4-FFF2-40B4-BE49-F238E27FC236}">
                <a16:creationId xmlns:a16="http://schemas.microsoft.com/office/drawing/2014/main" id="{5D9AB3D7-7C14-D013-1EC4-09DFDCC3CCEE}"/>
              </a:ext>
            </a:extLst>
          </p:cNvPr>
          <p:cNvGraphicFramePr/>
          <p:nvPr>
            <p:extLst>
              <p:ext uri="{D42A27DB-BD31-4B8C-83A1-F6EECF244321}">
                <p14:modId xmlns:p14="http://schemas.microsoft.com/office/powerpoint/2010/main" val="3474208382"/>
              </p:ext>
            </p:extLst>
          </p:nvPr>
        </p:nvGraphicFramePr>
        <p:xfrm>
          <a:off x="4072092" y="2765676"/>
          <a:ext cx="2726741" cy="3462974"/>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75C8F221-030D-9CF0-8800-4491DE4AC6E5}"/>
              </a:ext>
            </a:extLst>
          </p:cNvPr>
          <p:cNvSpPr txBox="1"/>
          <p:nvPr/>
        </p:nvSpPr>
        <p:spPr>
          <a:xfrm>
            <a:off x="4260349" y="2051531"/>
            <a:ext cx="2468659" cy="477054"/>
          </a:xfrm>
          <a:prstGeom prst="rect">
            <a:avLst/>
          </a:prstGeom>
          <a:noFill/>
        </p:spPr>
        <p:txBody>
          <a:bodyPr wrap="square" rtlCol="0">
            <a:spAutoFit/>
          </a:bodyPr>
          <a:lstStyle/>
          <a:p>
            <a:pPr algn="ctr"/>
            <a:r>
              <a:rPr lang="en-US" sz="1400" b="1">
                <a:latin typeface="+mj-lt"/>
              </a:rPr>
              <a:t>Positive opinion</a:t>
            </a:r>
          </a:p>
          <a:p>
            <a:pPr algn="ctr"/>
            <a:r>
              <a:rPr lang="en-US" sz="1100" i="1">
                <a:latin typeface="+mj-lt"/>
              </a:rPr>
              <a:t>(excellent / very good/ good)</a:t>
            </a:r>
          </a:p>
        </p:txBody>
      </p:sp>
      <p:graphicFrame>
        <p:nvGraphicFramePr>
          <p:cNvPr id="21" name="Chart 20">
            <a:extLst>
              <a:ext uri="{FF2B5EF4-FFF2-40B4-BE49-F238E27FC236}">
                <a16:creationId xmlns:a16="http://schemas.microsoft.com/office/drawing/2014/main" id="{529E498A-54DD-C662-D8AE-A2844A6F6975}"/>
              </a:ext>
            </a:extLst>
          </p:cNvPr>
          <p:cNvGraphicFramePr/>
          <p:nvPr>
            <p:extLst>
              <p:ext uri="{D42A27DB-BD31-4B8C-83A1-F6EECF244321}">
                <p14:modId xmlns:p14="http://schemas.microsoft.com/office/powerpoint/2010/main" val="637953650"/>
              </p:ext>
            </p:extLst>
          </p:nvPr>
        </p:nvGraphicFramePr>
        <p:xfrm>
          <a:off x="7839342" y="2312227"/>
          <a:ext cx="3659659" cy="3378377"/>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21">
            <a:extLst>
              <a:ext uri="{FF2B5EF4-FFF2-40B4-BE49-F238E27FC236}">
                <a16:creationId xmlns:a16="http://schemas.microsoft.com/office/drawing/2014/main" id="{6D1B09D2-9D24-A641-BECB-A6055FC4C3D6}"/>
              </a:ext>
            </a:extLst>
          </p:cNvPr>
          <p:cNvSpPr txBox="1"/>
          <p:nvPr/>
        </p:nvSpPr>
        <p:spPr>
          <a:xfrm>
            <a:off x="8663092" y="2896366"/>
            <a:ext cx="1794702"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a:latin typeface="+mj-lt"/>
                <a:ea typeface="Helvetica Neue"/>
                <a:cs typeface="Helvetica Neue"/>
                <a:sym typeface="Helvetica Neue"/>
              </a:rPr>
              <a:t>24</a:t>
            </a:r>
            <a:r>
              <a:rPr kumimoji="0" lang="en-US" sz="3200" i="0" u="none" strike="noStrike" cap="none" spc="0" normalizeH="0" baseline="0">
                <a:ln>
                  <a:noFill/>
                </a:ln>
                <a:effectLst/>
                <a:uFillTx/>
                <a:latin typeface="+mj-lt"/>
                <a:ea typeface="Helvetica Neue"/>
                <a:cs typeface="Helvetica Neue"/>
                <a:sym typeface="Helvetica Neue"/>
              </a:rPr>
              <a:t>%</a:t>
            </a:r>
          </a:p>
          <a:p>
            <a:pPr algn="ctr">
              <a:spcAft>
                <a:spcPts val="300"/>
              </a:spcAft>
              <a:defRPr/>
            </a:pPr>
            <a:r>
              <a:rPr kumimoji="0" lang="en-US" sz="1100" b="0" i="1"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(-4 ppts from 2023)</a:t>
            </a:r>
            <a:endParaRPr kumimoji="0" lang="en-US" sz="11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of Fish Eaters aware of Imitation Crab or Surimi Seafood are aware that they are interchangeable terms </a:t>
            </a:r>
          </a:p>
        </p:txBody>
      </p:sp>
      <p:grpSp>
        <p:nvGrpSpPr>
          <p:cNvPr id="2" name="Group 1">
            <a:extLst>
              <a:ext uri="{FF2B5EF4-FFF2-40B4-BE49-F238E27FC236}">
                <a16:creationId xmlns:a16="http://schemas.microsoft.com/office/drawing/2014/main" id="{0AFE3D46-D44E-44F7-EAC3-9C8A4720AB80}"/>
              </a:ext>
            </a:extLst>
          </p:cNvPr>
          <p:cNvGrpSpPr/>
          <p:nvPr/>
        </p:nvGrpSpPr>
        <p:grpSpPr>
          <a:xfrm>
            <a:off x="3120464" y="3887683"/>
            <a:ext cx="862747" cy="584775"/>
            <a:chOff x="10099109" y="3543877"/>
            <a:chExt cx="888508" cy="615812"/>
          </a:xfrm>
          <a:solidFill>
            <a:schemeClr val="accent5">
              <a:lumMod val="20000"/>
              <a:lumOff val="80000"/>
            </a:schemeClr>
          </a:solidFill>
        </p:grpSpPr>
        <p:sp>
          <p:nvSpPr>
            <p:cNvPr id="3" name="Chevron 23">
              <a:extLst>
                <a:ext uri="{FF2B5EF4-FFF2-40B4-BE49-F238E27FC236}">
                  <a16:creationId xmlns:a16="http://schemas.microsoft.com/office/drawing/2014/main" id="{0C564D02-E523-6F6C-F34B-F7E14ACDD99D}"/>
                </a:ext>
              </a:extLst>
            </p:cNvPr>
            <p:cNvSpPr/>
            <p:nvPr/>
          </p:nvSpPr>
          <p:spPr>
            <a:xfrm>
              <a:off x="10321236" y="3543877"/>
              <a:ext cx="666381" cy="615812"/>
            </a:xfrm>
            <a:prstGeom prst="chevron">
              <a:avLst/>
            </a:prstGeom>
            <a:grpFill/>
            <a:ln w="9525" cap="flat" cmpd="sng" algn="ctr">
              <a:no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Larsseit Alt" panose="00000500000000000000"/>
                <a:ea typeface="+mn-ea"/>
                <a:cs typeface="Arial" panose="020B0604020202020204" pitchFamily="34" charset="0"/>
              </a:endParaRPr>
            </a:p>
          </p:txBody>
        </p:sp>
        <p:sp>
          <p:nvSpPr>
            <p:cNvPr id="5" name="Chevron 24">
              <a:extLst>
                <a:ext uri="{FF2B5EF4-FFF2-40B4-BE49-F238E27FC236}">
                  <a16:creationId xmlns:a16="http://schemas.microsoft.com/office/drawing/2014/main" id="{73669E00-6ABF-046B-E396-9B5CE9594EB6}"/>
                </a:ext>
              </a:extLst>
            </p:cNvPr>
            <p:cNvSpPr/>
            <p:nvPr/>
          </p:nvSpPr>
          <p:spPr>
            <a:xfrm>
              <a:off x="10099109" y="3640097"/>
              <a:ext cx="458137" cy="423370"/>
            </a:xfrm>
            <a:prstGeom prst="chevron">
              <a:avLst/>
            </a:prstGeom>
            <a:grpFill/>
            <a:ln w="9525" cap="flat" cmpd="sng" algn="ctr">
              <a:noFill/>
              <a:prstDash val="solid"/>
            </a:ln>
            <a:effectLst/>
          </p:spPr>
          <p:txBody>
            <a:bodyPr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Larsseit Alt" panose="00000500000000000000"/>
                <a:ea typeface="+mn-ea"/>
                <a:cs typeface="Arial" panose="020B0604020202020204" pitchFamily="34" charset="0"/>
              </a:endParaRPr>
            </a:p>
          </p:txBody>
        </p:sp>
      </p:grpSp>
      <p:pic>
        <p:nvPicPr>
          <p:cNvPr id="23" name="Picture 22">
            <a:extLst>
              <a:ext uri="{FF2B5EF4-FFF2-40B4-BE49-F238E27FC236}">
                <a16:creationId xmlns:a16="http://schemas.microsoft.com/office/drawing/2014/main" id="{C690A7EA-A92A-C387-62FF-A56B7E114FA6}"/>
              </a:ext>
            </a:extLst>
          </p:cNvPr>
          <p:cNvPicPr>
            <a:picLocks noChangeAspect="1"/>
          </p:cNvPicPr>
          <p:nvPr/>
        </p:nvPicPr>
        <p:blipFill>
          <a:blip r:embed="rId6"/>
          <a:stretch>
            <a:fillRect/>
          </a:stretch>
        </p:blipFill>
        <p:spPr>
          <a:xfrm>
            <a:off x="7371741" y="2765676"/>
            <a:ext cx="6097" cy="2828789"/>
          </a:xfrm>
          <a:prstGeom prst="rect">
            <a:avLst/>
          </a:prstGeom>
        </p:spPr>
      </p:pic>
      <p:grpSp>
        <p:nvGrpSpPr>
          <p:cNvPr id="6" name="Group 5">
            <a:extLst>
              <a:ext uri="{FF2B5EF4-FFF2-40B4-BE49-F238E27FC236}">
                <a16:creationId xmlns:a16="http://schemas.microsoft.com/office/drawing/2014/main" id="{44BC12BD-FCF8-145A-E460-3B4D6635ABBB}"/>
              </a:ext>
            </a:extLst>
          </p:cNvPr>
          <p:cNvGrpSpPr/>
          <p:nvPr/>
        </p:nvGrpSpPr>
        <p:grpSpPr>
          <a:xfrm>
            <a:off x="11528225" y="264779"/>
            <a:ext cx="356433" cy="356433"/>
            <a:chOff x="11358084" y="75366"/>
            <a:chExt cx="534194" cy="534194"/>
          </a:xfrm>
        </p:grpSpPr>
        <p:sp>
          <p:nvSpPr>
            <p:cNvPr id="9" name="Oval 8">
              <a:extLst>
                <a:ext uri="{FF2B5EF4-FFF2-40B4-BE49-F238E27FC236}">
                  <a16:creationId xmlns:a16="http://schemas.microsoft.com/office/drawing/2014/main" id="{5E018DA2-FE85-9A9F-993B-A727EC7EAFB7}"/>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ompetition with solid fill">
              <a:extLst>
                <a:ext uri="{FF2B5EF4-FFF2-40B4-BE49-F238E27FC236}">
                  <a16:creationId xmlns:a16="http://schemas.microsoft.com/office/drawing/2014/main" id="{2F067B78-CDBC-60BD-6EA6-3FD5A3F535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4186410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EE96189-E181-48C1-98E0-F4B6CA73A28E}"/>
              </a:ext>
            </a:extLst>
          </p:cNvPr>
          <p:cNvSpPr>
            <a:spLocks noGrp="1"/>
          </p:cNvSpPr>
          <p:nvPr>
            <p:ph type="title"/>
          </p:nvPr>
        </p:nvSpPr>
        <p:spPr>
          <a:xfrm>
            <a:off x="330201" y="876143"/>
            <a:ext cx="11366499" cy="1325563"/>
          </a:xfrm>
        </p:spPr>
        <p:txBody>
          <a:bodyPr>
            <a:normAutofit/>
          </a:bodyPr>
          <a:lstStyle/>
          <a:p>
            <a:r>
              <a:rPr lang="en-US" sz="2900"/>
              <a:t>Fish Eaters view Surimi Seafood as convenient, affordable and versatile </a:t>
            </a:r>
          </a:p>
        </p:txBody>
      </p:sp>
      <p:graphicFrame>
        <p:nvGraphicFramePr>
          <p:cNvPr id="13" name="Chart 12">
            <a:extLst>
              <a:ext uri="{FF2B5EF4-FFF2-40B4-BE49-F238E27FC236}">
                <a16:creationId xmlns:a16="http://schemas.microsoft.com/office/drawing/2014/main" id="{D41A15B8-5E00-46BD-8708-E9CE17E36429}"/>
              </a:ext>
            </a:extLst>
          </p:cNvPr>
          <p:cNvGraphicFramePr/>
          <p:nvPr>
            <p:extLst>
              <p:ext uri="{D42A27DB-BD31-4B8C-83A1-F6EECF244321}">
                <p14:modId xmlns:p14="http://schemas.microsoft.com/office/powerpoint/2010/main" val="3648952678"/>
              </p:ext>
            </p:extLst>
          </p:nvPr>
        </p:nvGraphicFramePr>
        <p:xfrm>
          <a:off x="330201" y="2709026"/>
          <a:ext cx="11198024" cy="3796536"/>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Box 25">
            <a:extLst>
              <a:ext uri="{FF2B5EF4-FFF2-40B4-BE49-F238E27FC236}">
                <a16:creationId xmlns:a16="http://schemas.microsoft.com/office/drawing/2014/main" id="{702FE932-9B84-4014-B8A6-75CA2FDFB1A3}"/>
              </a:ext>
            </a:extLst>
          </p:cNvPr>
          <p:cNvSpPr txBox="1"/>
          <p:nvPr/>
        </p:nvSpPr>
        <p:spPr>
          <a:xfrm>
            <a:off x="0" y="6396335"/>
            <a:ext cx="11183007" cy="461665"/>
          </a:xfrm>
          <a:prstGeom prst="rect">
            <a:avLst/>
          </a:prstGeom>
          <a:noFill/>
        </p:spPr>
        <p:txBody>
          <a:bodyPr wrap="square">
            <a:spAutoFit/>
          </a:bodyPr>
          <a:lstStyle/>
          <a:p>
            <a:pPr>
              <a:defRPr/>
            </a:pPr>
            <a:r>
              <a:rPr lang="en-US" sz="800">
                <a:solidFill>
                  <a:srgbClr val="AEABAB"/>
                </a:solidFill>
                <a:latin typeface="Arial"/>
                <a:cs typeface="Arial"/>
              </a:rPr>
              <a:t>Arrows indicate a statistically significant change compared to 2023. Green indicates an increase, red indicates a decrease, and no arrow indicates no change</a:t>
            </a:r>
            <a:endParaRPr kumimoji="0" lang="en-US" sz="800" b="0" i="0" u="none" strike="noStrike" kern="1200" cap="none" spc="0" normalizeH="0" baseline="0" noProof="0">
              <a:ln>
                <a:noFill/>
              </a:ln>
              <a:solidFill>
                <a:srgbClr val="A5A5A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mn-cs"/>
              </a:rPr>
              <a:t>W9. Below is a list of attributes that people may use to describe </a:t>
            </a:r>
            <a:r>
              <a:rPr lang="en-US" sz="800">
                <a:solidFill>
                  <a:srgbClr val="A5A5A5"/>
                </a:solidFill>
                <a:latin typeface="Arial"/>
              </a:rPr>
              <a:t>surimi</a:t>
            </a:r>
            <a:r>
              <a:rPr kumimoji="0" lang="en-US" sz="800" b="0" i="0" u="none" strike="noStrike" kern="1200" cap="none" spc="0" normalizeH="0" baseline="0" noProof="0">
                <a:ln>
                  <a:noFill/>
                </a:ln>
                <a:solidFill>
                  <a:srgbClr val="A5A5A5"/>
                </a:solidFill>
                <a:effectLst/>
                <a:uLnTx/>
                <a:uFillTx/>
                <a:latin typeface="Arial"/>
                <a:ea typeface="+mn-ea"/>
                <a:cs typeface="+mn-cs"/>
              </a:rPr>
              <a:t> seafood. For each, please rate how much you believe each attribute describes surimi seafood. Base: Fish Eaters </a:t>
            </a:r>
            <a:r>
              <a:rPr lang="en-US" sz="800">
                <a:solidFill>
                  <a:srgbClr val="A5A5A5"/>
                </a:solidFill>
                <a:latin typeface="Arial"/>
              </a:rPr>
              <a:t>aware of Surimi Seafood or Imitation Crab 2024 (n=542); 2023 (n=454); 2022 </a:t>
            </a:r>
            <a:r>
              <a:rPr kumimoji="0" lang="en-US" sz="800" b="0" i="0" u="none" strike="noStrike" kern="1200" cap="none" spc="0" normalizeH="0" baseline="0" noProof="0">
                <a:ln>
                  <a:noFill/>
                </a:ln>
                <a:solidFill>
                  <a:srgbClr val="A5A5A5"/>
                </a:solidFill>
                <a:effectLst/>
                <a:uLnTx/>
                <a:uFillTx/>
                <a:latin typeface="Arial"/>
                <a:ea typeface="+mn-ea"/>
                <a:cs typeface="+mn-cs"/>
              </a:rPr>
              <a:t>(n=440) and Millennial Fish Eaters </a:t>
            </a:r>
            <a:r>
              <a:rPr lang="en-US" sz="800">
                <a:solidFill>
                  <a:srgbClr val="A5A5A5"/>
                </a:solidFill>
                <a:latin typeface="Arial"/>
              </a:rPr>
              <a:t>aware of Surimi Seafood or Imitation Crab 2024 (n=181)</a:t>
            </a:r>
            <a:endParaRPr kumimoji="0" lang="en-US" sz="800" b="0" i="0" u="none" strike="noStrike" kern="1200" cap="none" spc="0" normalizeH="0" baseline="0" noProof="0">
              <a:ln>
                <a:noFill/>
              </a:ln>
              <a:solidFill>
                <a:srgbClr val="A5A5A5"/>
              </a:solidFill>
              <a:effectLst/>
              <a:uLnTx/>
              <a:uFillTx/>
              <a:latin typeface="Arial"/>
              <a:ea typeface="+mn-ea"/>
              <a:cs typeface="+mn-cs"/>
            </a:endParaRPr>
          </a:p>
        </p:txBody>
      </p:sp>
      <p:sp>
        <p:nvSpPr>
          <p:cNvPr id="14" name="TextBox 13">
            <a:extLst>
              <a:ext uri="{FF2B5EF4-FFF2-40B4-BE49-F238E27FC236}">
                <a16:creationId xmlns:a16="http://schemas.microsoft.com/office/drawing/2014/main" id="{2DF0DE03-46EC-4AF0-ABD7-5EDC75EED512}"/>
              </a:ext>
            </a:extLst>
          </p:cNvPr>
          <p:cNvSpPr txBox="1"/>
          <p:nvPr/>
        </p:nvSpPr>
        <p:spPr>
          <a:xfrm>
            <a:off x="1108365" y="2349708"/>
            <a:ext cx="10224654" cy="492443"/>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a:solidFill>
                  <a:schemeClr val="tx1"/>
                </a:solidFill>
              </a:rPr>
              <a:t>Attributes</a:t>
            </a:r>
            <a:r>
              <a:rPr kumimoji="0" lang="en-US" sz="1400" b="0" i="0" u="none" strike="noStrike" kern="0" cap="none" spc="0" normalizeH="0" baseline="0" noProof="0">
                <a:ln>
                  <a:noFill/>
                </a:ln>
                <a:solidFill>
                  <a:schemeClr val="tx1"/>
                </a:solidFill>
                <a:effectLst/>
                <a:uLnTx/>
                <a:uFillTx/>
                <a:latin typeface="Arial Black" panose="020B0A04020102020204" pitchFamily="34" charset="0"/>
              </a:rPr>
              <a:t> Fish Eaters use to describe Surimi Seafood – </a:t>
            </a:r>
            <a:r>
              <a:rPr kumimoji="0" lang="en-US" sz="1400" b="0" i="1" u="none" strike="noStrike" kern="0" cap="none" spc="0" normalizeH="0" baseline="0" noProof="0">
                <a:ln>
                  <a:noFill/>
                </a:ln>
                <a:solidFill>
                  <a:schemeClr val="tx1"/>
                </a:solidFill>
                <a:effectLst/>
                <a:uLnTx/>
                <a:uFillTx/>
                <a:latin typeface="Arial Black" panose="020B0A04020102020204" pitchFamily="34" charset="0"/>
              </a:rPr>
              <a:t>Top 5</a:t>
            </a:r>
          </a:p>
          <a:p>
            <a:pPr>
              <a:defRPr/>
            </a:pPr>
            <a:r>
              <a:rPr lang="en-US" sz="1100" i="1">
                <a:solidFill>
                  <a:schemeClr val="tx1"/>
                </a:solidFill>
              </a:rPr>
              <a:t>(T3B on 10-pt scale)</a:t>
            </a:r>
          </a:p>
        </p:txBody>
      </p:sp>
      <p:sp>
        <p:nvSpPr>
          <p:cNvPr id="3" name="Speech Bubble: Rectangle 2">
            <a:extLst>
              <a:ext uri="{FF2B5EF4-FFF2-40B4-BE49-F238E27FC236}">
                <a16:creationId xmlns:a16="http://schemas.microsoft.com/office/drawing/2014/main" id="{D6E01A13-AD48-CF1B-6397-A2458A87F1F9}"/>
              </a:ext>
            </a:extLst>
          </p:cNvPr>
          <p:cNvSpPr/>
          <p:nvPr/>
        </p:nvSpPr>
        <p:spPr>
          <a:xfrm>
            <a:off x="1108365" y="2201514"/>
            <a:ext cx="1851102" cy="719019"/>
          </a:xfrm>
          <a:prstGeom prst="wedgeRectCallout">
            <a:avLst>
              <a:gd name="adj1" fmla="val 8741"/>
              <a:gd name="adj2" fmla="val 861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a:t>Millennial Fish Eaters (72%) were more likely to describe Surimi as quick &amp; easy to prepare </a:t>
            </a:r>
          </a:p>
        </p:txBody>
      </p:sp>
      <p:grpSp>
        <p:nvGrpSpPr>
          <p:cNvPr id="2" name="Group 1">
            <a:extLst>
              <a:ext uri="{FF2B5EF4-FFF2-40B4-BE49-F238E27FC236}">
                <a16:creationId xmlns:a16="http://schemas.microsoft.com/office/drawing/2014/main" id="{B29DDB2B-9D81-BE85-E57E-238C1FA8AA82}"/>
              </a:ext>
            </a:extLst>
          </p:cNvPr>
          <p:cNvGrpSpPr/>
          <p:nvPr/>
        </p:nvGrpSpPr>
        <p:grpSpPr>
          <a:xfrm>
            <a:off x="11528225" y="264779"/>
            <a:ext cx="356433" cy="356433"/>
            <a:chOff x="11358084" y="75366"/>
            <a:chExt cx="534194" cy="534194"/>
          </a:xfrm>
        </p:grpSpPr>
        <p:sp>
          <p:nvSpPr>
            <p:cNvPr id="4" name="Oval 3">
              <a:extLst>
                <a:ext uri="{FF2B5EF4-FFF2-40B4-BE49-F238E27FC236}">
                  <a16:creationId xmlns:a16="http://schemas.microsoft.com/office/drawing/2014/main" id="{9BB299F1-2E81-D363-C716-91888723F6A9}"/>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ompetition with solid fill">
              <a:extLst>
                <a:ext uri="{FF2B5EF4-FFF2-40B4-BE49-F238E27FC236}">
                  <a16:creationId xmlns:a16="http://schemas.microsoft.com/office/drawing/2014/main" id="{E952D547-879A-3C5A-0CDD-CB0A0C8AA0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3900560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EE96189-E181-48C1-98E0-F4B6CA73A28E}"/>
              </a:ext>
            </a:extLst>
          </p:cNvPr>
          <p:cNvSpPr>
            <a:spLocks noGrp="1"/>
          </p:cNvSpPr>
          <p:nvPr>
            <p:ph type="title"/>
          </p:nvPr>
        </p:nvSpPr>
        <p:spPr>
          <a:xfrm>
            <a:off x="330201" y="816892"/>
            <a:ext cx="11366499" cy="1325563"/>
          </a:xfrm>
        </p:spPr>
        <p:txBody>
          <a:bodyPr>
            <a:normAutofit/>
          </a:bodyPr>
          <a:lstStyle/>
          <a:p>
            <a:r>
              <a:rPr lang="en-US" sz="2900"/>
              <a:t>Knowing Surimi Seafood is made from Wild Alaska Pollock emerges as growing reason to purchase</a:t>
            </a:r>
          </a:p>
        </p:txBody>
      </p:sp>
      <p:graphicFrame>
        <p:nvGraphicFramePr>
          <p:cNvPr id="13" name="Chart 12">
            <a:extLst>
              <a:ext uri="{FF2B5EF4-FFF2-40B4-BE49-F238E27FC236}">
                <a16:creationId xmlns:a16="http://schemas.microsoft.com/office/drawing/2014/main" id="{D41A15B8-5E00-46BD-8708-E9CE17E36429}"/>
              </a:ext>
            </a:extLst>
          </p:cNvPr>
          <p:cNvGraphicFramePr/>
          <p:nvPr>
            <p:extLst>
              <p:ext uri="{D42A27DB-BD31-4B8C-83A1-F6EECF244321}">
                <p14:modId xmlns:p14="http://schemas.microsoft.com/office/powerpoint/2010/main" val="2267497443"/>
              </p:ext>
            </p:extLst>
          </p:nvPr>
        </p:nvGraphicFramePr>
        <p:xfrm>
          <a:off x="4485674" y="2459240"/>
          <a:ext cx="7378647" cy="3651871"/>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Box 25">
            <a:extLst>
              <a:ext uri="{FF2B5EF4-FFF2-40B4-BE49-F238E27FC236}">
                <a16:creationId xmlns:a16="http://schemas.microsoft.com/office/drawing/2014/main" id="{702FE932-9B84-4014-B8A6-75CA2FDFB1A3}"/>
              </a:ext>
            </a:extLst>
          </p:cNvPr>
          <p:cNvSpPr txBox="1"/>
          <p:nvPr/>
        </p:nvSpPr>
        <p:spPr>
          <a:xfrm>
            <a:off x="0" y="6273225"/>
            <a:ext cx="9154634" cy="461665"/>
          </a:xfrm>
          <a:prstGeom prst="rect">
            <a:avLst/>
          </a:prstGeom>
          <a:noFill/>
        </p:spPr>
        <p:txBody>
          <a:bodyPr wrap="square">
            <a:spAutoFit/>
          </a:bodyPr>
          <a:lstStyle/>
          <a:p>
            <a:pPr>
              <a:defRPr/>
            </a:pPr>
            <a:r>
              <a:rPr lang="en-US" sz="800">
                <a:solidFill>
                  <a:srgbClr val="AEABAB"/>
                </a:solidFill>
                <a:latin typeface="Arial"/>
                <a:cs typeface="Arial"/>
              </a:rPr>
              <a:t>Arrows indicate a statistically significant change compared to 2023. Green indicates an increase, red indicates a decrease, and no arrow indicates no change</a:t>
            </a:r>
            <a:endParaRPr lang="en-US" sz="800">
              <a:solidFill>
                <a:schemeClr val="accent3"/>
              </a:solidFill>
              <a:latin typeface="Arial"/>
              <a:cs typeface="Arial"/>
            </a:endParaRPr>
          </a:p>
          <a:p>
            <a:pPr>
              <a:defRPr/>
            </a:pPr>
            <a:r>
              <a:rPr lang="en-US" sz="800">
                <a:solidFill>
                  <a:schemeClr val="accent3"/>
                </a:solidFill>
                <a:cs typeface="Calibri"/>
              </a:rPr>
              <a:t>W8. How likely are you to eat surimi seafood, also known as imitation crab, in the next 3 months? Base: Fish Eaters aware of Surimi Seafood or Imitation Crab 2024 (n=542), 2023 (n=454)</a:t>
            </a:r>
          </a:p>
          <a:p>
            <a:pPr>
              <a:defRPr/>
            </a:pPr>
            <a:r>
              <a:rPr kumimoji="0" lang="en-US" sz="800" b="0" i="0" u="none" strike="noStrike" kern="1200" cap="none" spc="0" normalizeH="0" baseline="0" noProof="0">
                <a:ln>
                  <a:noFill/>
                </a:ln>
                <a:solidFill>
                  <a:srgbClr val="A5A5A5"/>
                </a:solidFill>
                <a:effectLst/>
                <a:uLnTx/>
                <a:uFillTx/>
                <a:latin typeface="Arial"/>
                <a:ea typeface="+mn-ea"/>
                <a:cs typeface="+mn-cs"/>
              </a:rPr>
              <a:t>W12. What would encourage you to consider purchasing surimi seafood? Base: </a:t>
            </a:r>
            <a:r>
              <a:rPr lang="en-US" sz="800">
                <a:solidFill>
                  <a:schemeClr val="accent3"/>
                </a:solidFill>
                <a:cs typeface="Calibri"/>
              </a:rPr>
              <a:t>Fish Eaters not likely to eat Surimi Seafood in the next three months 2024 (n=187); 2023 (n=147); 2022 (n=126)</a:t>
            </a:r>
            <a:endParaRPr kumimoji="0" lang="en-US" sz="800" b="0" i="0" u="none" strike="noStrike" kern="1200" cap="none" spc="0" normalizeH="0" baseline="0" noProof="0">
              <a:ln>
                <a:noFill/>
              </a:ln>
              <a:solidFill>
                <a:srgbClr val="A5A5A5"/>
              </a:solidFill>
              <a:effectLst/>
              <a:uLnTx/>
              <a:uFillTx/>
              <a:latin typeface="Arial"/>
              <a:ea typeface="+mn-ea"/>
              <a:cs typeface="+mn-cs"/>
            </a:endParaRPr>
          </a:p>
        </p:txBody>
      </p:sp>
      <p:sp>
        <p:nvSpPr>
          <p:cNvPr id="21" name="TextBox 20">
            <a:extLst>
              <a:ext uri="{FF2B5EF4-FFF2-40B4-BE49-F238E27FC236}">
                <a16:creationId xmlns:a16="http://schemas.microsoft.com/office/drawing/2014/main" id="{702E2768-F157-446C-B261-1487CC0F2DCF}"/>
              </a:ext>
            </a:extLst>
          </p:cNvPr>
          <p:cNvSpPr txBox="1"/>
          <p:nvPr/>
        </p:nvSpPr>
        <p:spPr>
          <a:xfrm>
            <a:off x="4489600" y="2081974"/>
            <a:ext cx="7518103" cy="646331"/>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Arial Black" panose="020B0A04020102020204" pitchFamily="34" charset="0"/>
              </a:rPr>
              <a:t>Attributes that would encourage Fish Eaters to purchase Surimi Seafood</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i="1" kern="0">
                <a:solidFill>
                  <a:schemeClr val="tx1"/>
                </a:solidFill>
              </a:rPr>
              <a:t>(Among those aware of surimi seafood/imitation crab AND not likely to purchase it in the next three months)</a:t>
            </a:r>
            <a:endParaRPr kumimoji="0" lang="en-US" sz="1100" b="0" i="1" u="none" strike="noStrike" kern="0" cap="none" spc="0" normalizeH="0" baseline="0" noProof="0">
              <a:ln>
                <a:noFill/>
              </a:ln>
              <a:solidFill>
                <a:schemeClr val="tx1"/>
              </a:solidFill>
              <a:effectLst/>
              <a:uLnTx/>
              <a:uFillTx/>
              <a:latin typeface="Arial Black" panose="020B0A04020102020204" pitchFamily="34" charset="0"/>
            </a:endParaRPr>
          </a:p>
        </p:txBody>
      </p:sp>
      <p:graphicFrame>
        <p:nvGraphicFramePr>
          <p:cNvPr id="9" name="Chart 8">
            <a:extLst>
              <a:ext uri="{FF2B5EF4-FFF2-40B4-BE49-F238E27FC236}">
                <a16:creationId xmlns:a16="http://schemas.microsoft.com/office/drawing/2014/main" id="{8FBEB510-8058-432A-A837-023D247228DB}"/>
              </a:ext>
            </a:extLst>
          </p:cNvPr>
          <p:cNvGraphicFramePr/>
          <p:nvPr>
            <p:extLst>
              <p:ext uri="{D42A27DB-BD31-4B8C-83A1-F6EECF244321}">
                <p14:modId xmlns:p14="http://schemas.microsoft.com/office/powerpoint/2010/main" val="2173952638"/>
              </p:ext>
            </p:extLst>
          </p:nvPr>
        </p:nvGraphicFramePr>
        <p:xfrm>
          <a:off x="149590" y="2420528"/>
          <a:ext cx="3921838" cy="3690583"/>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40BFE1B7-C8C7-4D82-8D70-95931E6E3A49}"/>
              </a:ext>
            </a:extLst>
          </p:cNvPr>
          <p:cNvSpPr txBox="1"/>
          <p:nvPr/>
        </p:nvSpPr>
        <p:spPr>
          <a:xfrm>
            <a:off x="868218" y="3088971"/>
            <a:ext cx="2484582" cy="1969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atin typeface="Arial" panose="020B0604020202020204" pitchFamily="34" charset="0"/>
                <a:cs typeface="Arial" panose="020B0604020202020204" pitchFamily="34" charset="0"/>
              </a:rPr>
              <a:t>27</a:t>
            </a:r>
            <a:r>
              <a:rPr kumimoji="0" lang="en-US" sz="4400" b="1" i="0" u="none" strike="noStrike" kern="1200" cap="none" spc="0" normalizeH="0" baseline="0" noProof="0">
                <a:ln>
                  <a:noFill/>
                </a:ln>
                <a:effectLst/>
                <a:uLnTx/>
                <a:uFillTx/>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a:t>
            </a:r>
            <a:r>
              <a:rPr lang="en-US" sz="1400" i="1">
                <a:solidFill>
                  <a:srgbClr val="44546A"/>
                </a:solidFill>
                <a:latin typeface="Arial" panose="020B0604020202020204" pitchFamily="34" charset="0"/>
                <a:cs typeface="Arial" panose="020B0604020202020204" pitchFamily="34" charset="0"/>
              </a:rPr>
              <a:t>4 </a:t>
            </a:r>
            <a:r>
              <a:rPr kumimoji="0" lang="en-US" sz="1400" b="0" i="1"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ppts from 2023)</a:t>
            </a:r>
            <a:endParaRPr kumimoji="0" lang="en-US" sz="44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lvl="0" algn="ctr">
              <a:defRPr/>
            </a:pPr>
            <a:r>
              <a:rPr lang="en-US" sz="1600">
                <a:latin typeface="Arial" panose="020B0604020202020204" pitchFamily="34" charset="0"/>
                <a:cs typeface="Arial" panose="020B0604020202020204" pitchFamily="34" charset="0"/>
              </a:rPr>
              <a:t>of Fish Eaters aware of Surimi Seafood </a:t>
            </a:r>
            <a:r>
              <a:rPr lang="en-US" sz="1600" u="sng">
                <a:latin typeface="Arial" panose="020B0604020202020204" pitchFamily="34" charset="0"/>
                <a:cs typeface="Arial" panose="020B0604020202020204" pitchFamily="34" charset="0"/>
              </a:rPr>
              <a:t>are likely to eat it</a:t>
            </a:r>
            <a:r>
              <a:rPr lang="en-US" sz="1600">
                <a:latin typeface="Arial" panose="020B0604020202020204" pitchFamily="34" charset="0"/>
                <a:cs typeface="Arial" panose="020B0604020202020204" pitchFamily="34" charset="0"/>
              </a:rPr>
              <a:t> in the next three months.</a:t>
            </a:r>
          </a:p>
        </p:txBody>
      </p:sp>
      <p:cxnSp>
        <p:nvCxnSpPr>
          <p:cNvPr id="3" name="Straight Connector 2">
            <a:extLst>
              <a:ext uri="{FF2B5EF4-FFF2-40B4-BE49-F238E27FC236}">
                <a16:creationId xmlns:a16="http://schemas.microsoft.com/office/drawing/2014/main" id="{AD16E30D-112F-49BC-88B2-8BF08240D95F}"/>
              </a:ext>
            </a:extLst>
          </p:cNvPr>
          <p:cNvCxnSpPr>
            <a:cxnSpLocks/>
          </p:cNvCxnSpPr>
          <p:nvPr/>
        </p:nvCxnSpPr>
        <p:spPr>
          <a:xfrm>
            <a:off x="4178595" y="2420528"/>
            <a:ext cx="0" cy="3592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Arrow: Up 1">
            <a:extLst>
              <a:ext uri="{FF2B5EF4-FFF2-40B4-BE49-F238E27FC236}">
                <a16:creationId xmlns:a16="http://schemas.microsoft.com/office/drawing/2014/main" id="{ADF56AF0-88F7-BD69-B8CE-981FB537370E}"/>
              </a:ext>
            </a:extLst>
          </p:cNvPr>
          <p:cNvSpPr/>
          <p:nvPr/>
        </p:nvSpPr>
        <p:spPr>
          <a:xfrm rot="10800000">
            <a:off x="5692581" y="2922691"/>
            <a:ext cx="182880" cy="182880"/>
          </a:xfrm>
          <a:prstGeom prst="upArrow">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Arrow: Up 3">
            <a:extLst>
              <a:ext uri="{FF2B5EF4-FFF2-40B4-BE49-F238E27FC236}">
                <a16:creationId xmlns:a16="http://schemas.microsoft.com/office/drawing/2014/main" id="{42AB8331-0A89-84CE-77F1-F669562BA809}"/>
              </a:ext>
            </a:extLst>
          </p:cNvPr>
          <p:cNvSpPr/>
          <p:nvPr/>
        </p:nvSpPr>
        <p:spPr>
          <a:xfrm>
            <a:off x="8556374" y="3316097"/>
            <a:ext cx="182880" cy="182880"/>
          </a:xfrm>
          <a:prstGeom prst="upArrow">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p>
        </p:txBody>
      </p:sp>
      <p:grpSp>
        <p:nvGrpSpPr>
          <p:cNvPr id="14" name="Group 13">
            <a:extLst>
              <a:ext uri="{FF2B5EF4-FFF2-40B4-BE49-F238E27FC236}">
                <a16:creationId xmlns:a16="http://schemas.microsoft.com/office/drawing/2014/main" id="{DC7FF5F2-8A39-1D80-1C45-D0F128B68EF4}"/>
              </a:ext>
            </a:extLst>
          </p:cNvPr>
          <p:cNvGrpSpPr/>
          <p:nvPr/>
        </p:nvGrpSpPr>
        <p:grpSpPr>
          <a:xfrm>
            <a:off x="9703134" y="122172"/>
            <a:ext cx="1577389" cy="587340"/>
            <a:chOff x="21419066" y="12460569"/>
            <a:chExt cx="1874348" cy="1015961"/>
          </a:xfrm>
        </p:grpSpPr>
        <p:sp>
          <p:nvSpPr>
            <p:cNvPr id="15" name="Arrow: Right 14">
              <a:extLst>
                <a:ext uri="{FF2B5EF4-FFF2-40B4-BE49-F238E27FC236}">
                  <a16:creationId xmlns:a16="http://schemas.microsoft.com/office/drawing/2014/main" id="{EA27F684-44D2-AF35-3F4F-D685F336F368}"/>
                </a:ext>
              </a:extLst>
            </p:cNvPr>
            <p:cNvSpPr/>
            <p:nvPr/>
          </p:nvSpPr>
          <p:spPr>
            <a:xfrm rot="5400000">
              <a:off x="23065998" y="12643828"/>
              <a:ext cx="254433" cy="200393"/>
            </a:xfrm>
            <a:prstGeom prst="rightArrow">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sp>
          <p:nvSpPr>
            <p:cNvPr id="16" name="TextBox 15">
              <a:extLst>
                <a:ext uri="{FF2B5EF4-FFF2-40B4-BE49-F238E27FC236}">
                  <a16:creationId xmlns:a16="http://schemas.microsoft.com/office/drawing/2014/main" id="{8B6C0F8A-62DB-E6DC-1382-E076990F6DBA}"/>
                </a:ext>
              </a:extLst>
            </p:cNvPr>
            <p:cNvSpPr txBox="1"/>
            <p:nvPr/>
          </p:nvSpPr>
          <p:spPr>
            <a:xfrm>
              <a:off x="21419066" y="12460569"/>
              <a:ext cx="1629134" cy="1015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a:t>
              </a:r>
              <a:r>
                <a:rPr lang="en-US" sz="1050" b="0">
                  <a:solidFill>
                    <a:schemeClr val="bg1"/>
                  </a:solidFill>
                </a:rPr>
                <a:t>lower</a:t>
              </a:r>
            </a:p>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higher</a:t>
              </a:r>
            </a:p>
          </p:txBody>
        </p:sp>
        <p:sp>
          <p:nvSpPr>
            <p:cNvPr id="18" name="Arrow: Right 17">
              <a:extLst>
                <a:ext uri="{FF2B5EF4-FFF2-40B4-BE49-F238E27FC236}">
                  <a16:creationId xmlns:a16="http://schemas.microsoft.com/office/drawing/2014/main" id="{2E81F8EC-82CB-34A8-761F-C21A0293053B}"/>
                </a:ext>
              </a:extLst>
            </p:cNvPr>
            <p:cNvSpPr/>
            <p:nvPr/>
          </p:nvSpPr>
          <p:spPr>
            <a:xfrm rot="16200000">
              <a:off x="23071371" y="13062534"/>
              <a:ext cx="254433" cy="189653"/>
            </a:xfrm>
            <a:prstGeom prst="rightArrow">
              <a:avLst/>
            </a:prstGeom>
            <a:solidFill>
              <a:srgbClr val="00B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6B92B7C2-B31E-47F8-6E96-0549B8042CB9}"/>
              </a:ext>
            </a:extLst>
          </p:cNvPr>
          <p:cNvGrpSpPr/>
          <p:nvPr/>
        </p:nvGrpSpPr>
        <p:grpSpPr>
          <a:xfrm>
            <a:off x="11528225" y="264779"/>
            <a:ext cx="356433" cy="356433"/>
            <a:chOff x="11358084" y="75366"/>
            <a:chExt cx="534194" cy="534194"/>
          </a:xfrm>
        </p:grpSpPr>
        <p:sp>
          <p:nvSpPr>
            <p:cNvPr id="20" name="Oval 19">
              <a:extLst>
                <a:ext uri="{FF2B5EF4-FFF2-40B4-BE49-F238E27FC236}">
                  <a16:creationId xmlns:a16="http://schemas.microsoft.com/office/drawing/2014/main" id="{F10E67B3-75C2-3CE5-3371-E9C61E994AC3}"/>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ompetition with solid fill">
              <a:extLst>
                <a:ext uri="{FF2B5EF4-FFF2-40B4-BE49-F238E27FC236}">
                  <a16:creationId xmlns:a16="http://schemas.microsoft.com/office/drawing/2014/main" id="{1D111470-796A-4821-5339-3B3D5F1B5A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3724740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39942" y="827636"/>
            <a:ext cx="11366499" cy="1325563"/>
          </a:xfrm>
        </p:spPr>
        <p:txBody>
          <a:bodyPr>
            <a:normAutofit/>
          </a:bodyPr>
          <a:lstStyle/>
          <a:p>
            <a:r>
              <a:rPr lang="en-US" sz="2900"/>
              <a:t>Perception and taste grow as barriers to purchase Surimi Seafood</a:t>
            </a:r>
          </a:p>
        </p:txBody>
      </p:sp>
      <p:sp>
        <p:nvSpPr>
          <p:cNvPr id="16" name="TextBox 15">
            <a:extLst>
              <a:ext uri="{FF2B5EF4-FFF2-40B4-BE49-F238E27FC236}">
                <a16:creationId xmlns:a16="http://schemas.microsoft.com/office/drawing/2014/main" id="{05CE1C54-9A19-47F3-8949-9770B4040B22}"/>
              </a:ext>
            </a:extLst>
          </p:cNvPr>
          <p:cNvSpPr txBox="1"/>
          <p:nvPr/>
        </p:nvSpPr>
        <p:spPr>
          <a:xfrm>
            <a:off x="0" y="6519446"/>
            <a:ext cx="11100337" cy="338554"/>
          </a:xfrm>
          <a:prstGeom prst="rect">
            <a:avLst/>
          </a:prstGeom>
          <a:noFill/>
        </p:spPr>
        <p:txBody>
          <a:bodyPr wrap="square" lIns="91440" tIns="45720" rIns="91440" bIns="45720" anchor="t">
            <a:spAutoFit/>
          </a:bodyPr>
          <a:lstStyle/>
          <a:p>
            <a:r>
              <a:rPr lang="en-US" sz="800">
                <a:solidFill>
                  <a:srgbClr val="AEABAB"/>
                </a:solidFill>
                <a:latin typeface="Arial"/>
                <a:cs typeface="Arial"/>
              </a:rPr>
              <a:t>Arrows indicate a statistically significant change compared to 2023. Green indicates an increase, red indicates a decrease, and no arrow indicates no change</a:t>
            </a:r>
            <a:endParaRPr lang="en-US" sz="800">
              <a:solidFill>
                <a:schemeClr val="accent3"/>
              </a:solidFill>
              <a:latin typeface="Arial"/>
              <a:cs typeface="Arial"/>
            </a:endParaRPr>
          </a:p>
          <a:p>
            <a:r>
              <a:rPr lang="en-US" sz="800">
                <a:solidFill>
                  <a:schemeClr val="accent3"/>
                </a:solidFill>
                <a:cs typeface="Calibri"/>
              </a:rPr>
              <a:t>W11. Which of the following describes why you're not likely to purchase surimi seafood in the next three months? Fish Eaters not likely to purchase Surimi Seafood in the next three months 2024 (n=187); 2023 (n=147); 2022 (n=126)</a:t>
            </a:r>
          </a:p>
        </p:txBody>
      </p:sp>
      <p:graphicFrame>
        <p:nvGraphicFramePr>
          <p:cNvPr id="19" name="Chart 18">
            <a:extLst>
              <a:ext uri="{FF2B5EF4-FFF2-40B4-BE49-F238E27FC236}">
                <a16:creationId xmlns:a16="http://schemas.microsoft.com/office/drawing/2014/main" id="{79F9BA69-01CA-497A-92A5-43C8C28D2425}"/>
              </a:ext>
            </a:extLst>
          </p:cNvPr>
          <p:cNvGraphicFramePr/>
          <p:nvPr>
            <p:extLst>
              <p:ext uri="{D42A27DB-BD31-4B8C-83A1-F6EECF244321}">
                <p14:modId xmlns:p14="http://schemas.microsoft.com/office/powerpoint/2010/main" val="3319095883"/>
              </p:ext>
            </p:extLst>
          </p:nvPr>
        </p:nvGraphicFramePr>
        <p:xfrm>
          <a:off x="478465" y="2086846"/>
          <a:ext cx="11100337" cy="372446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5EE8302E-1A81-415E-A461-2AAF5EFA35E5}"/>
              </a:ext>
            </a:extLst>
          </p:cNvPr>
          <p:cNvSpPr txBox="1"/>
          <p:nvPr/>
        </p:nvSpPr>
        <p:spPr>
          <a:xfrm>
            <a:off x="1200151" y="1653602"/>
            <a:ext cx="10106024" cy="492443"/>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Arial Black" panose="020B0A04020102020204" pitchFamily="34" charset="0"/>
              </a:rPr>
              <a:t>Top reasons Fish Eaters are not likely to purchase Surimi Seafood in the next three months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i="1" kern="0">
                <a:solidFill>
                  <a:schemeClr val="tx1"/>
                </a:solidFill>
              </a:rPr>
              <a:t>(Among those aware of surimi seafood/imitation crab AND not likely to eat in in the next three months)</a:t>
            </a:r>
            <a:endParaRPr kumimoji="0" lang="en-US" sz="1100" b="0" i="1" u="none" strike="noStrike" kern="0" cap="none" spc="0" normalizeH="0" baseline="0" noProof="0">
              <a:ln>
                <a:noFill/>
              </a:ln>
              <a:solidFill>
                <a:schemeClr val="tx1"/>
              </a:solidFill>
              <a:effectLst/>
              <a:uLnTx/>
              <a:uFillTx/>
              <a:latin typeface="Arial Black" panose="020B0A04020102020204" pitchFamily="34" charset="0"/>
            </a:endParaRPr>
          </a:p>
        </p:txBody>
      </p:sp>
      <p:sp>
        <p:nvSpPr>
          <p:cNvPr id="2" name="Arrow: Up 1">
            <a:extLst>
              <a:ext uri="{FF2B5EF4-FFF2-40B4-BE49-F238E27FC236}">
                <a16:creationId xmlns:a16="http://schemas.microsoft.com/office/drawing/2014/main" id="{468F8C73-A524-0D79-4C64-8C00FED1CF60}"/>
              </a:ext>
            </a:extLst>
          </p:cNvPr>
          <p:cNvSpPr/>
          <p:nvPr/>
        </p:nvSpPr>
        <p:spPr>
          <a:xfrm>
            <a:off x="2793761" y="2396409"/>
            <a:ext cx="182880" cy="182880"/>
          </a:xfrm>
          <a:prstGeom prst="upArrow">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87E5BC7-1E9B-EAA9-7331-6E47726D88FA}"/>
              </a:ext>
            </a:extLst>
          </p:cNvPr>
          <p:cNvGrpSpPr/>
          <p:nvPr/>
        </p:nvGrpSpPr>
        <p:grpSpPr>
          <a:xfrm>
            <a:off x="9703134" y="122172"/>
            <a:ext cx="1577389" cy="587340"/>
            <a:chOff x="21419066" y="12460569"/>
            <a:chExt cx="1874348" cy="1015961"/>
          </a:xfrm>
        </p:grpSpPr>
        <p:sp>
          <p:nvSpPr>
            <p:cNvPr id="9" name="Arrow: Right 8">
              <a:extLst>
                <a:ext uri="{FF2B5EF4-FFF2-40B4-BE49-F238E27FC236}">
                  <a16:creationId xmlns:a16="http://schemas.microsoft.com/office/drawing/2014/main" id="{98FB67A5-4137-FB6B-9EF7-1237D0E6342F}"/>
                </a:ext>
              </a:extLst>
            </p:cNvPr>
            <p:cNvSpPr/>
            <p:nvPr/>
          </p:nvSpPr>
          <p:spPr>
            <a:xfrm rot="5400000">
              <a:off x="23065998" y="12643828"/>
              <a:ext cx="254433" cy="200393"/>
            </a:xfrm>
            <a:prstGeom prst="rightArrow">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24CADF6F-797B-B0C0-9D6A-824FEADE2EB5}"/>
                </a:ext>
              </a:extLst>
            </p:cNvPr>
            <p:cNvSpPr txBox="1"/>
            <p:nvPr/>
          </p:nvSpPr>
          <p:spPr>
            <a:xfrm>
              <a:off x="21419066" y="12460569"/>
              <a:ext cx="1629134" cy="1015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a:t>
              </a:r>
              <a:r>
                <a:rPr lang="en-US" sz="1050" b="0">
                  <a:solidFill>
                    <a:schemeClr val="bg1"/>
                  </a:solidFill>
                </a:rPr>
                <a:t>lower</a:t>
              </a:r>
            </a:p>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higher</a:t>
              </a:r>
            </a:p>
          </p:txBody>
        </p:sp>
        <p:sp>
          <p:nvSpPr>
            <p:cNvPr id="11" name="Arrow: Right 10">
              <a:extLst>
                <a:ext uri="{FF2B5EF4-FFF2-40B4-BE49-F238E27FC236}">
                  <a16:creationId xmlns:a16="http://schemas.microsoft.com/office/drawing/2014/main" id="{BCB13BA3-48E7-0EEA-1275-852EE6E689A2}"/>
                </a:ext>
              </a:extLst>
            </p:cNvPr>
            <p:cNvSpPr/>
            <p:nvPr/>
          </p:nvSpPr>
          <p:spPr>
            <a:xfrm rot="16200000">
              <a:off x="23071371" y="13062534"/>
              <a:ext cx="254433" cy="189653"/>
            </a:xfrm>
            <a:prstGeom prst="rightArrow">
              <a:avLst/>
            </a:prstGeom>
            <a:solidFill>
              <a:srgbClr val="00B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grpSp>
      <p:grpSp>
        <p:nvGrpSpPr>
          <p:cNvPr id="12" name="Group 11">
            <a:extLst>
              <a:ext uri="{FF2B5EF4-FFF2-40B4-BE49-F238E27FC236}">
                <a16:creationId xmlns:a16="http://schemas.microsoft.com/office/drawing/2014/main" id="{9E8B9EE9-67AB-804E-C9B1-4920771A938A}"/>
              </a:ext>
            </a:extLst>
          </p:cNvPr>
          <p:cNvGrpSpPr/>
          <p:nvPr/>
        </p:nvGrpSpPr>
        <p:grpSpPr>
          <a:xfrm>
            <a:off x="11528225" y="264779"/>
            <a:ext cx="356433" cy="356433"/>
            <a:chOff x="11358084" y="75366"/>
            <a:chExt cx="534194" cy="534194"/>
          </a:xfrm>
        </p:grpSpPr>
        <p:sp>
          <p:nvSpPr>
            <p:cNvPr id="13" name="Oval 12">
              <a:extLst>
                <a:ext uri="{FF2B5EF4-FFF2-40B4-BE49-F238E27FC236}">
                  <a16:creationId xmlns:a16="http://schemas.microsoft.com/office/drawing/2014/main" id="{C9D91B29-5060-82BE-9456-65FDDD600496}"/>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Competition with solid fill">
              <a:extLst>
                <a:ext uri="{FF2B5EF4-FFF2-40B4-BE49-F238E27FC236}">
                  <a16:creationId xmlns:a16="http://schemas.microsoft.com/office/drawing/2014/main" id="{4C641FB7-22EF-9BA1-95D6-E5E60D68E3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2811887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7BC6-D1BA-9B03-A571-4F29E91497C7}"/>
              </a:ext>
            </a:extLst>
          </p:cNvPr>
          <p:cNvSpPr>
            <a:spLocks noGrp="1"/>
          </p:cNvSpPr>
          <p:nvPr>
            <p:ph type="title"/>
          </p:nvPr>
        </p:nvSpPr>
        <p:spPr>
          <a:xfrm>
            <a:off x="352325" y="836238"/>
            <a:ext cx="11366499" cy="1325563"/>
          </a:xfrm>
        </p:spPr>
        <p:txBody>
          <a:bodyPr/>
          <a:lstStyle/>
          <a:p>
            <a:r>
              <a:rPr lang="en-US"/>
              <a:t>Surimi Drivers Analysis Process</a:t>
            </a:r>
          </a:p>
        </p:txBody>
      </p:sp>
      <p:sp>
        <p:nvSpPr>
          <p:cNvPr id="3" name="TextBox 2">
            <a:extLst>
              <a:ext uri="{FF2B5EF4-FFF2-40B4-BE49-F238E27FC236}">
                <a16:creationId xmlns:a16="http://schemas.microsoft.com/office/drawing/2014/main" id="{8D63639A-3AAD-01D0-9749-8651F3E4BAFE}"/>
              </a:ext>
            </a:extLst>
          </p:cNvPr>
          <p:cNvSpPr txBox="1"/>
          <p:nvPr/>
        </p:nvSpPr>
        <p:spPr>
          <a:xfrm>
            <a:off x="949325" y="1381627"/>
            <a:ext cx="5350185" cy="923330"/>
          </a:xfrm>
          <a:prstGeom prst="rect">
            <a:avLst/>
          </a:prstGeom>
          <a:noFill/>
        </p:spPr>
        <p:txBody>
          <a:bodyPr wrap="square" rtlCol="0">
            <a:spAutoFit/>
          </a:bodyPr>
          <a:lstStyle/>
          <a:p>
            <a:pPr algn="ctr"/>
            <a:r>
              <a:rPr lang="en-US"/>
              <a:t>We used statistical regression to measure the relationship between specific attributes and surimi purchase likelihood.</a:t>
            </a:r>
          </a:p>
        </p:txBody>
      </p:sp>
      <p:pic>
        <p:nvPicPr>
          <p:cNvPr id="8" name="Graphic 7" descr="Money with solid fill">
            <a:extLst>
              <a:ext uri="{FF2B5EF4-FFF2-40B4-BE49-F238E27FC236}">
                <a16:creationId xmlns:a16="http://schemas.microsoft.com/office/drawing/2014/main" id="{D5F1D8F4-C907-B2FB-0178-88EA232CF5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05636" y="2971679"/>
            <a:ext cx="914400" cy="914400"/>
          </a:xfrm>
          <a:prstGeom prst="rect">
            <a:avLst/>
          </a:prstGeom>
        </p:spPr>
      </p:pic>
      <p:sp>
        <p:nvSpPr>
          <p:cNvPr id="9" name="TextBox 8">
            <a:extLst>
              <a:ext uri="{FF2B5EF4-FFF2-40B4-BE49-F238E27FC236}">
                <a16:creationId xmlns:a16="http://schemas.microsoft.com/office/drawing/2014/main" id="{A75C93D4-09CE-E688-37CE-9D69106F7AB4}"/>
              </a:ext>
            </a:extLst>
          </p:cNvPr>
          <p:cNvSpPr txBox="1"/>
          <p:nvPr/>
        </p:nvSpPr>
        <p:spPr>
          <a:xfrm>
            <a:off x="7264862" y="3886079"/>
            <a:ext cx="1995949" cy="646331"/>
          </a:xfrm>
          <a:prstGeom prst="rect">
            <a:avLst/>
          </a:prstGeom>
          <a:noFill/>
        </p:spPr>
        <p:txBody>
          <a:bodyPr wrap="square" rtlCol="0">
            <a:spAutoFit/>
          </a:bodyPr>
          <a:lstStyle/>
          <a:p>
            <a:pPr algn="ctr"/>
            <a:r>
              <a:rPr lang="en-US"/>
              <a:t>Surimi purchase likelihood</a:t>
            </a:r>
          </a:p>
        </p:txBody>
      </p:sp>
      <p:cxnSp>
        <p:nvCxnSpPr>
          <p:cNvPr id="11" name="Straight Connector 10">
            <a:extLst>
              <a:ext uri="{FF2B5EF4-FFF2-40B4-BE49-F238E27FC236}">
                <a16:creationId xmlns:a16="http://schemas.microsoft.com/office/drawing/2014/main" id="{034F233D-B9AC-B9A8-588F-FEDAD13D98A5}"/>
              </a:ext>
            </a:extLst>
          </p:cNvPr>
          <p:cNvCxnSpPr/>
          <p:nvPr/>
        </p:nvCxnSpPr>
        <p:spPr>
          <a:xfrm>
            <a:off x="9260811" y="1345240"/>
            <a:ext cx="0" cy="4167278"/>
          </a:xfrm>
          <a:prstGeom prst="line">
            <a:avLst/>
          </a:prstGeom>
          <a:ln>
            <a:solidFill>
              <a:srgbClr val="22BDD2"/>
            </a:solidFill>
          </a:ln>
        </p:spPr>
        <p:style>
          <a:lnRef idx="1">
            <a:schemeClr val="accent1"/>
          </a:lnRef>
          <a:fillRef idx="0">
            <a:schemeClr val="accent1"/>
          </a:fillRef>
          <a:effectRef idx="0">
            <a:schemeClr val="accent1"/>
          </a:effectRef>
          <a:fontRef idx="minor">
            <a:schemeClr val="tx1"/>
          </a:fontRef>
        </p:style>
      </p:cxnSp>
      <p:sp>
        <p:nvSpPr>
          <p:cNvPr id="13" name="Right Brace 12">
            <a:extLst>
              <a:ext uri="{FF2B5EF4-FFF2-40B4-BE49-F238E27FC236}">
                <a16:creationId xmlns:a16="http://schemas.microsoft.com/office/drawing/2014/main" id="{CB24F418-DC79-B4B8-13B1-97663CB8433F}"/>
              </a:ext>
            </a:extLst>
          </p:cNvPr>
          <p:cNvSpPr/>
          <p:nvPr/>
        </p:nvSpPr>
        <p:spPr>
          <a:xfrm>
            <a:off x="7041402" y="2590445"/>
            <a:ext cx="446919" cy="3406733"/>
          </a:xfrm>
          <a:prstGeom prst="rightBrace">
            <a:avLst>
              <a:gd name="adj1" fmla="val 26515"/>
              <a:gd name="adj2" fmla="val 31189"/>
            </a:avLst>
          </a:prstGeom>
          <a:ln>
            <a:solidFill>
              <a:srgbClr val="22BDD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ket 14">
            <a:extLst>
              <a:ext uri="{FF2B5EF4-FFF2-40B4-BE49-F238E27FC236}">
                <a16:creationId xmlns:a16="http://schemas.microsoft.com/office/drawing/2014/main" id="{683690E2-BE69-AFDB-3C7F-942B2038C1CD}"/>
              </a:ext>
            </a:extLst>
          </p:cNvPr>
          <p:cNvSpPr/>
          <p:nvPr/>
        </p:nvSpPr>
        <p:spPr>
          <a:xfrm>
            <a:off x="724846" y="2590604"/>
            <a:ext cx="203149" cy="3403622"/>
          </a:xfrm>
          <a:prstGeom prst="leftBracket">
            <a:avLst>
              <a:gd name="adj" fmla="val 76331"/>
            </a:avLst>
          </a:prstGeom>
          <a:ln>
            <a:solidFill>
              <a:srgbClr val="22BDD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D602E321-D4A7-35B7-A1AD-F99F8256E3AC}"/>
              </a:ext>
            </a:extLst>
          </p:cNvPr>
          <p:cNvSpPr txBox="1"/>
          <p:nvPr/>
        </p:nvSpPr>
        <p:spPr>
          <a:xfrm>
            <a:off x="9484271" y="1411850"/>
            <a:ext cx="2234553" cy="2308324"/>
          </a:xfrm>
          <a:prstGeom prst="rect">
            <a:avLst/>
          </a:prstGeom>
          <a:noFill/>
        </p:spPr>
        <p:txBody>
          <a:bodyPr wrap="square" rtlCol="0">
            <a:spAutoFit/>
          </a:bodyPr>
          <a:lstStyle/>
          <a:p>
            <a:pPr algn="ctr"/>
            <a:r>
              <a:rPr lang="en-US"/>
              <a:t>To create a more insightful model, we controlled for knowledge of surimi, which has an outsized impact on stated likelihood to purchase.</a:t>
            </a:r>
          </a:p>
        </p:txBody>
      </p:sp>
      <p:pic>
        <p:nvPicPr>
          <p:cNvPr id="19" name="Graphic 18" descr="Lightbulb and gear with solid fill">
            <a:extLst>
              <a:ext uri="{FF2B5EF4-FFF2-40B4-BE49-F238E27FC236}">
                <a16:creationId xmlns:a16="http://schemas.microsoft.com/office/drawing/2014/main" id="{78365381-3D24-44B5-4ED9-B63B15917F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44347" y="3852499"/>
            <a:ext cx="914400" cy="914400"/>
          </a:xfrm>
          <a:prstGeom prst="rect">
            <a:avLst/>
          </a:prstGeom>
        </p:spPr>
      </p:pic>
      <p:sp>
        <p:nvSpPr>
          <p:cNvPr id="22" name="TextBox 21">
            <a:extLst>
              <a:ext uri="{FF2B5EF4-FFF2-40B4-BE49-F238E27FC236}">
                <a16:creationId xmlns:a16="http://schemas.microsoft.com/office/drawing/2014/main" id="{65D0599C-C910-28E3-4B70-AF643150042D}"/>
              </a:ext>
            </a:extLst>
          </p:cNvPr>
          <p:cNvSpPr txBox="1"/>
          <p:nvPr/>
        </p:nvSpPr>
        <p:spPr>
          <a:xfrm>
            <a:off x="2268877" y="6081470"/>
            <a:ext cx="6548938" cy="230832"/>
          </a:xfrm>
          <a:prstGeom prst="rect">
            <a:avLst/>
          </a:prstGeom>
          <a:noFill/>
        </p:spPr>
        <p:txBody>
          <a:bodyPr wrap="square" rtlCol="0">
            <a:spAutoFit/>
          </a:bodyPr>
          <a:lstStyle/>
          <a:p>
            <a:pPr algn="ctr"/>
            <a:r>
              <a:rPr lang="en-US" sz="900" i="1">
                <a:solidFill>
                  <a:schemeClr val="bg1">
                    <a:lumMod val="75000"/>
                  </a:schemeClr>
                </a:solidFill>
              </a:rPr>
              <a:t>Relative Importance Analysis used to approximate Shapley Regression analysis. </a:t>
            </a:r>
          </a:p>
        </p:txBody>
      </p:sp>
      <p:graphicFrame>
        <p:nvGraphicFramePr>
          <p:cNvPr id="7" name="Table 5">
            <a:extLst>
              <a:ext uri="{FF2B5EF4-FFF2-40B4-BE49-F238E27FC236}">
                <a16:creationId xmlns:a16="http://schemas.microsoft.com/office/drawing/2014/main" id="{5E40E468-D0B9-A91A-A35D-D28B18196A90}"/>
              </a:ext>
            </a:extLst>
          </p:cNvPr>
          <p:cNvGraphicFramePr>
            <a:graphicFrameLocks noGrp="1"/>
          </p:cNvGraphicFramePr>
          <p:nvPr>
            <p:extLst>
              <p:ext uri="{D42A27DB-BD31-4B8C-83A1-F6EECF244321}">
                <p14:modId xmlns:p14="http://schemas.microsoft.com/office/powerpoint/2010/main" val="1314532126"/>
              </p:ext>
            </p:extLst>
          </p:nvPr>
        </p:nvGraphicFramePr>
        <p:xfrm>
          <a:off x="1042296" y="2385298"/>
          <a:ext cx="5991534" cy="3611880"/>
        </p:xfrm>
        <a:graphic>
          <a:graphicData uri="http://schemas.openxmlformats.org/drawingml/2006/table">
            <a:tbl>
              <a:tblPr>
                <a:tableStyleId>{5C22544A-7EE6-4342-B048-85BDC9FD1C3A}</a:tableStyleId>
              </a:tblPr>
              <a:tblGrid>
                <a:gridCol w="1997178">
                  <a:extLst>
                    <a:ext uri="{9D8B030D-6E8A-4147-A177-3AD203B41FA5}">
                      <a16:colId xmlns:a16="http://schemas.microsoft.com/office/drawing/2014/main" val="1161588664"/>
                    </a:ext>
                  </a:extLst>
                </a:gridCol>
                <a:gridCol w="1997178">
                  <a:extLst>
                    <a:ext uri="{9D8B030D-6E8A-4147-A177-3AD203B41FA5}">
                      <a16:colId xmlns:a16="http://schemas.microsoft.com/office/drawing/2014/main" val="759377624"/>
                    </a:ext>
                  </a:extLst>
                </a:gridCol>
                <a:gridCol w="1997178">
                  <a:extLst>
                    <a:ext uri="{9D8B030D-6E8A-4147-A177-3AD203B41FA5}">
                      <a16:colId xmlns:a16="http://schemas.microsoft.com/office/drawing/2014/main" val="1404090463"/>
                    </a:ext>
                  </a:extLst>
                </a:gridCol>
              </a:tblGrid>
              <a:tr h="126396">
                <a:tc gridSpan="3">
                  <a:txBody>
                    <a:bodyPr/>
                    <a:lstStyle/>
                    <a:p>
                      <a:pPr algn="ctr" fontAlgn="b"/>
                      <a:r>
                        <a:rPr lang="en-US" sz="1100" b="0" i="1" u="none" strike="noStrike">
                          <a:solidFill>
                            <a:schemeClr val="bg1">
                              <a:lumMod val="65000"/>
                            </a:schemeClr>
                          </a:solidFill>
                          <a:effectLst/>
                          <a:latin typeface="Calibri" panose="020F0502020204030204" pitchFamily="34" charset="0"/>
                        </a:rPr>
                        <a:t>All combinations of the importance of fish being…</a:t>
                      </a:r>
                    </a:p>
                  </a:txBody>
                  <a:tcPr marL="45720" marR="4572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45720" marR="4572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b"/>
                      <a:endParaRPr lang="en-US" sz="1100" b="0" i="0" u="none" strike="noStrike">
                        <a:solidFill>
                          <a:srgbClr val="000000"/>
                        </a:solidFill>
                        <a:effectLst/>
                        <a:latin typeface="Calibri" panose="020F0502020204030204" pitchFamily="34" charset="0"/>
                      </a:endParaRPr>
                    </a:p>
                  </a:txBody>
                  <a:tcPr marL="45720" marR="4572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7729629"/>
                  </a:ext>
                </a:extLst>
              </a:tr>
              <a:tr h="208182">
                <a:tc>
                  <a:txBody>
                    <a:bodyPr/>
                    <a:lstStyle/>
                    <a:p>
                      <a:pPr algn="l" fontAlgn="b"/>
                      <a:r>
                        <a:rPr lang="en-US" sz="1100" b="0" i="0" u="none" strike="noStrike">
                          <a:solidFill>
                            <a:srgbClr val="000000"/>
                          </a:solidFill>
                          <a:effectLst/>
                          <a:latin typeface="Calibri" panose="020F0502020204030204" pitchFamily="34" charset="0"/>
                        </a:rPr>
                        <a:t>Comes in a form I like</a:t>
                      </a:r>
                    </a:p>
                  </a:txBody>
                  <a:tcPr marL="45720" marR="45720" anchor="b">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Is available where I shop</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Tastes good</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7064830"/>
                  </a:ext>
                </a:extLst>
              </a:tr>
              <a:tr h="20818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Is MSC (Marine Stewardship Council) certified</a:t>
                      </a:r>
                    </a:p>
                  </a:txBody>
                  <a:tcPr marL="45720" marR="45720" anchor="b">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Is available at the fresh seafood counter</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Is ready to eat/use out of the package</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938147"/>
                  </a:ext>
                </a:extLst>
              </a:tr>
              <a:tr h="126396">
                <a:tc>
                  <a:txBody>
                    <a:bodyPr/>
                    <a:lstStyle/>
                    <a:p>
                      <a:pPr algn="l" fontAlgn="b"/>
                      <a:r>
                        <a:rPr lang="en-US" sz="1100" b="0" i="0" u="none" strike="noStrike">
                          <a:solidFill>
                            <a:srgbClr val="000000"/>
                          </a:solidFill>
                          <a:effectLst/>
                          <a:latin typeface="Calibri" panose="020F0502020204030204" pitchFamily="34" charset="0"/>
                        </a:rPr>
                        <a:t>Has a good consistency</a:t>
                      </a:r>
                    </a:p>
                  </a:txBody>
                  <a:tcPr marL="45720" marR="45720" anchor="b">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Made with Wild Alaska Pollock</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Has a high protein content</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5950594"/>
                  </a:ext>
                </a:extLst>
              </a:tr>
              <a:tr h="208182">
                <a:tc>
                  <a:txBody>
                    <a:bodyPr/>
                    <a:lstStyle/>
                    <a:p>
                      <a:pPr algn="l" fontAlgn="b"/>
                      <a:r>
                        <a:rPr lang="en-US" sz="1100" b="0" i="0" u="none" strike="noStrike">
                          <a:solidFill>
                            <a:srgbClr val="000000"/>
                          </a:solidFill>
                          <a:effectLst/>
                          <a:latin typeface="Calibri" panose="020F0502020204030204" pitchFamily="34" charset="0"/>
                        </a:rPr>
                        <a:t>Is a good value</a:t>
                      </a:r>
                    </a:p>
                  </a:txBody>
                  <a:tcPr marL="45720" marR="45720" anchor="b">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Is a product of Alaska</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Is kosher</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6814469"/>
                  </a:ext>
                </a:extLst>
              </a:tr>
              <a:tr h="208182">
                <a:tc>
                  <a:txBody>
                    <a:bodyPr/>
                    <a:lstStyle/>
                    <a:p>
                      <a:pPr algn="l" fontAlgn="b"/>
                      <a:r>
                        <a:rPr lang="en-US" sz="1100" b="0" i="0" u="none" strike="noStrike">
                          <a:solidFill>
                            <a:srgbClr val="000000"/>
                          </a:solidFill>
                          <a:effectLst/>
                          <a:latin typeface="Calibri" panose="020F0502020204030204" pitchFamily="34" charset="0"/>
                        </a:rPr>
                        <a:t>Can be found in many types of sushi</a:t>
                      </a:r>
                    </a:p>
                  </a:txBody>
                  <a:tcPr marL="45720" marR="45720" anchor="b">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Is responsibly fished</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Is an affordable alternative to crab</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9304406"/>
                  </a:ext>
                </a:extLst>
              </a:tr>
              <a:tr h="208182">
                <a:tc>
                  <a:txBody>
                    <a:bodyPr/>
                    <a:lstStyle/>
                    <a:p>
                      <a:pPr algn="l" fontAlgn="b"/>
                      <a:r>
                        <a:rPr lang="en-US" sz="1100" b="0" i="0" u="none" strike="noStrike">
                          <a:solidFill>
                            <a:srgbClr val="000000"/>
                          </a:solidFill>
                          <a:effectLst/>
                          <a:latin typeface="Calibri" panose="020F0502020204030204" pitchFamily="34" charset="0"/>
                        </a:rPr>
                        <a:t>Is high quality</a:t>
                      </a:r>
                    </a:p>
                  </a:txBody>
                  <a:tcPr marL="45720" marR="45720" anchor="b">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Is a source of Omega-3s</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Is in cultural cuisines/recipes</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9680899"/>
                  </a:ext>
                </a:extLst>
              </a:tr>
              <a:tr h="126396">
                <a:tc>
                  <a:txBody>
                    <a:bodyPr/>
                    <a:lstStyle/>
                    <a:p>
                      <a:pPr algn="l" fontAlgn="b"/>
                      <a:r>
                        <a:rPr lang="en-US" sz="1100" b="0" i="0" u="none" strike="noStrike">
                          <a:solidFill>
                            <a:srgbClr val="000000"/>
                          </a:solidFill>
                          <a:effectLst/>
                          <a:latin typeface="Calibri" panose="020F0502020204030204" pitchFamily="34" charset="0"/>
                        </a:rPr>
                        <a:t>Tastes like crab</a:t>
                      </a:r>
                    </a:p>
                  </a:txBody>
                  <a:tcPr marL="45720" marR="45720" anchor="b">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Is an alternative to crab</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Is low in cholesterol</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3257732"/>
                  </a:ext>
                </a:extLst>
              </a:tr>
              <a:tr h="20818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Is American Heart Association Certified</a:t>
                      </a:r>
                    </a:p>
                  </a:txBody>
                  <a:tcPr marL="45720" marR="45720" anchor="b">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Is made from real, sustainably sourced fish</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Is low carb/is low in carbohydrates</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5416391"/>
                  </a:ext>
                </a:extLst>
              </a:tr>
              <a:tr h="175080">
                <a:tc>
                  <a:txBody>
                    <a:bodyPr/>
                    <a:lstStyle/>
                    <a:p>
                      <a:pPr algn="l" fontAlgn="b"/>
                      <a:r>
                        <a:rPr lang="en-US" sz="1100" b="0" i="0" u="none" strike="noStrike">
                          <a:solidFill>
                            <a:srgbClr val="000000"/>
                          </a:solidFill>
                          <a:effectLst/>
                          <a:latin typeface="Calibri" panose="020F0502020204030204" pitchFamily="34" charset="0"/>
                        </a:rPr>
                        <a:t>Can be used in a variety of dishes</a:t>
                      </a:r>
                    </a:p>
                  </a:txBody>
                  <a:tcPr marL="45720" marR="45720" anchor="b">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Is a product of the USA</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Is quick and easy to prepare</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834249"/>
                  </a:ext>
                </a:extLst>
              </a:tr>
              <a:tr h="126396">
                <a:tc>
                  <a:txBody>
                    <a:bodyPr/>
                    <a:lstStyle/>
                    <a:p>
                      <a:pPr algn="l" fontAlgn="b"/>
                      <a:r>
                        <a:rPr lang="en-US" sz="1100" b="0" i="0" u="none" strike="noStrike">
                          <a:solidFill>
                            <a:srgbClr val="000000"/>
                          </a:solidFill>
                          <a:effectLst/>
                          <a:latin typeface="Calibri" panose="020F0502020204030204" pitchFamily="34" charset="0"/>
                        </a:rPr>
                        <a:t>Is a sustainable protein</a:t>
                      </a:r>
                    </a:p>
                  </a:txBody>
                  <a:tcPr marL="45720" marR="45720" anchor="b">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Is fat free</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Is gluten-free</a:t>
                      </a:r>
                    </a:p>
                  </a:txBody>
                  <a:tcPr marL="45720" marR="45720" anchor="b">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522828"/>
                  </a:ext>
                </a:extLst>
              </a:tr>
              <a:tr h="126396">
                <a:tc>
                  <a:txBody>
                    <a:bodyPr/>
                    <a:lstStyle/>
                    <a:p>
                      <a:pPr algn="l" fontAlgn="b"/>
                      <a:r>
                        <a:rPr lang="en-US" sz="1100" b="0" i="0" u="none" strike="noStrike">
                          <a:solidFill>
                            <a:srgbClr val="000000"/>
                          </a:solidFill>
                          <a:effectLst/>
                          <a:latin typeface="Calibri" panose="020F0502020204030204" pitchFamily="34" charset="0"/>
                        </a:rPr>
                        <a:t>Is a low-calorie option</a:t>
                      </a:r>
                    </a:p>
                  </a:txBody>
                  <a:tcPr marL="45720" marR="45720" anchor="b">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45720" marR="45720" anchor="b">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45720" marR="45720" anchor="b">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2632765"/>
                  </a:ext>
                </a:extLst>
              </a:tr>
            </a:tbl>
          </a:graphicData>
        </a:graphic>
      </p:graphicFrame>
    </p:spTree>
    <p:extLst>
      <p:ext uri="{BB962C8B-B14F-4D97-AF65-F5344CB8AC3E}">
        <p14:creationId xmlns:p14="http://schemas.microsoft.com/office/powerpoint/2010/main" val="3379229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120FED02-D096-F25A-AAAE-88EFFC0008CC}"/>
              </a:ext>
            </a:extLst>
          </p:cNvPr>
          <p:cNvGraphicFramePr/>
          <p:nvPr>
            <p:extLst>
              <p:ext uri="{D42A27DB-BD31-4B8C-83A1-F6EECF244321}">
                <p14:modId xmlns:p14="http://schemas.microsoft.com/office/powerpoint/2010/main" val="3519075779"/>
              </p:ext>
            </p:extLst>
          </p:nvPr>
        </p:nvGraphicFramePr>
        <p:xfrm>
          <a:off x="5969663" y="898617"/>
          <a:ext cx="3812209" cy="61612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6">
            <a:extLst>
              <a:ext uri="{FF2B5EF4-FFF2-40B4-BE49-F238E27FC236}">
                <a16:creationId xmlns:a16="http://schemas.microsoft.com/office/drawing/2014/main" id="{ECDB3E9A-389B-173E-A72D-E159437EF1B9}"/>
              </a:ext>
            </a:extLst>
          </p:cNvPr>
          <p:cNvGraphicFramePr>
            <a:graphicFrameLocks noGrp="1"/>
          </p:cNvGraphicFramePr>
          <p:nvPr>
            <p:extLst>
              <p:ext uri="{D42A27DB-BD31-4B8C-83A1-F6EECF244321}">
                <p14:modId xmlns:p14="http://schemas.microsoft.com/office/powerpoint/2010/main" val="3426477893"/>
              </p:ext>
            </p:extLst>
          </p:nvPr>
        </p:nvGraphicFramePr>
        <p:xfrm>
          <a:off x="4142409" y="1051560"/>
          <a:ext cx="5521519" cy="5812159"/>
        </p:xfrm>
        <a:graphic>
          <a:graphicData uri="http://schemas.openxmlformats.org/drawingml/2006/table">
            <a:tbl>
              <a:tblPr>
                <a:tableStyleId>{5C22544A-7EE6-4342-B048-85BDC9FD1C3A}</a:tableStyleId>
              </a:tblPr>
              <a:tblGrid>
                <a:gridCol w="2727117">
                  <a:extLst>
                    <a:ext uri="{9D8B030D-6E8A-4147-A177-3AD203B41FA5}">
                      <a16:colId xmlns:a16="http://schemas.microsoft.com/office/drawing/2014/main" val="3585538941"/>
                    </a:ext>
                  </a:extLst>
                </a:gridCol>
                <a:gridCol w="2794402">
                  <a:extLst>
                    <a:ext uri="{9D8B030D-6E8A-4147-A177-3AD203B41FA5}">
                      <a16:colId xmlns:a16="http://schemas.microsoft.com/office/drawing/2014/main" val="3351241403"/>
                    </a:ext>
                  </a:extLst>
                </a:gridCol>
              </a:tblGrid>
              <a:tr h="187489">
                <a:tc>
                  <a:txBody>
                    <a:bodyPr/>
                    <a:lstStyle/>
                    <a:p>
                      <a:pPr algn="r" fontAlgn="b"/>
                      <a:r>
                        <a:rPr lang="en-US" sz="1050" b="0" i="0" u="none" strike="noStrike">
                          <a:solidFill>
                            <a:srgbClr val="000000"/>
                          </a:solidFill>
                          <a:effectLst/>
                          <a:latin typeface="+mn-lt"/>
                        </a:rPr>
                        <a:t>Is high quality</a:t>
                      </a:r>
                    </a:p>
                  </a:txBody>
                  <a:tcPr marL="7620" marR="45720" marT="7620" marB="0" anchor="b">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1924294"/>
                  </a:ext>
                </a:extLst>
              </a:tr>
              <a:tr h="187489">
                <a:tc>
                  <a:txBody>
                    <a:bodyPr/>
                    <a:lstStyle/>
                    <a:p>
                      <a:pPr algn="r" fontAlgn="b"/>
                      <a:r>
                        <a:rPr lang="en-US" sz="1050" b="0" i="0" u="none" strike="noStrike">
                          <a:solidFill>
                            <a:srgbClr val="000000"/>
                          </a:solidFill>
                          <a:effectLst/>
                          <a:latin typeface="+mn-lt"/>
                        </a:rPr>
                        <a:t>Comes in a form I like</a:t>
                      </a:r>
                    </a:p>
                  </a:txBody>
                  <a:tcPr marL="7620" marR="45720" marT="7620" marB="0" anchor="b">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488142"/>
                  </a:ext>
                </a:extLst>
              </a:tr>
              <a:tr h="187489">
                <a:tc>
                  <a:txBody>
                    <a:bodyPr/>
                    <a:lstStyle/>
                    <a:p>
                      <a:pPr algn="r" fontAlgn="b"/>
                      <a:r>
                        <a:rPr lang="en-US" sz="1050" b="0" i="0" u="none" strike="noStrike">
                          <a:solidFill>
                            <a:srgbClr val="000000"/>
                          </a:solidFill>
                          <a:effectLst/>
                          <a:latin typeface="+mn-lt"/>
                        </a:rPr>
                        <a:t>Is MSC certified</a:t>
                      </a:r>
                    </a:p>
                  </a:txBody>
                  <a:tcPr marL="7620" marR="45720" marT="7620" marB="0" anchor="b">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1550191"/>
                  </a:ext>
                </a:extLst>
              </a:tr>
              <a:tr h="187489">
                <a:tc>
                  <a:txBody>
                    <a:bodyPr/>
                    <a:lstStyle/>
                    <a:p>
                      <a:pPr algn="r" fontAlgn="b"/>
                      <a:r>
                        <a:rPr lang="en-US" sz="1050" b="0" i="0" u="none" strike="noStrike">
                          <a:solidFill>
                            <a:srgbClr val="000000"/>
                          </a:solidFill>
                          <a:effectLst/>
                          <a:latin typeface="+mn-lt"/>
                        </a:rPr>
                        <a:t>Tastes good</a:t>
                      </a:r>
                    </a:p>
                  </a:txBody>
                  <a:tcPr marL="7620" marR="45720" marT="7620" marB="0" anchor="b">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7252804"/>
                  </a:ext>
                </a:extLst>
              </a:tr>
              <a:tr h="187489">
                <a:tc>
                  <a:txBody>
                    <a:bodyPr/>
                    <a:lstStyle/>
                    <a:p>
                      <a:pPr algn="r" fontAlgn="b"/>
                      <a:r>
                        <a:rPr lang="en-US" sz="1050" b="0" i="0" u="none" strike="noStrike">
                          <a:solidFill>
                            <a:srgbClr val="000000"/>
                          </a:solidFill>
                          <a:effectLst/>
                          <a:latin typeface="+mn-lt"/>
                        </a:rPr>
                        <a:t>Is an alternative to crab</a:t>
                      </a:r>
                    </a:p>
                  </a:txBody>
                  <a:tcPr marL="7620" marR="45720" marT="7620" marB="0" anchor="b">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329255"/>
                  </a:ext>
                </a:extLst>
              </a:tr>
              <a:tr h="187489">
                <a:tc>
                  <a:txBody>
                    <a:bodyPr/>
                    <a:lstStyle/>
                    <a:p>
                      <a:pPr algn="r" fontAlgn="b"/>
                      <a:r>
                        <a:rPr lang="en-US" sz="1050" b="0" i="0" u="none" strike="noStrike">
                          <a:solidFill>
                            <a:srgbClr val="000000"/>
                          </a:solidFill>
                          <a:effectLst/>
                          <a:latin typeface="+mn-lt"/>
                        </a:rPr>
                        <a:t>Is available at the fresh seafood counter</a:t>
                      </a:r>
                    </a:p>
                  </a:txBody>
                  <a:tcPr marL="7620" marR="45720" marT="7620" marB="0" anchor="b">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7894885"/>
                  </a:ext>
                </a:extLst>
              </a:tr>
              <a:tr h="187489">
                <a:tc>
                  <a:txBody>
                    <a:bodyPr/>
                    <a:lstStyle/>
                    <a:p>
                      <a:pPr algn="r" fontAlgn="b"/>
                      <a:r>
                        <a:rPr lang="en-US" sz="1050" b="0" i="0" u="none" strike="noStrike">
                          <a:solidFill>
                            <a:srgbClr val="000000"/>
                          </a:solidFill>
                          <a:effectLst/>
                          <a:latin typeface="+mn-lt"/>
                        </a:rPr>
                        <a:t>Is in cultural cuisines/recipes</a:t>
                      </a:r>
                    </a:p>
                  </a:txBody>
                  <a:tcPr marL="7620" marR="45720" marT="7620" marB="0" anchor="b">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5665384"/>
                  </a:ext>
                </a:extLst>
              </a:tr>
              <a:tr h="187489">
                <a:tc>
                  <a:txBody>
                    <a:bodyPr/>
                    <a:lstStyle/>
                    <a:p>
                      <a:pPr algn="r" fontAlgn="b"/>
                      <a:r>
                        <a:rPr lang="en-US" sz="1050" b="0" i="0" u="none" strike="noStrike">
                          <a:solidFill>
                            <a:srgbClr val="000000"/>
                          </a:solidFill>
                          <a:effectLst/>
                          <a:latin typeface="+mn-lt"/>
                        </a:rPr>
                        <a:t>Is a good value</a:t>
                      </a:r>
                    </a:p>
                  </a:txBody>
                  <a:tcPr marL="7620" marR="45720" marT="7620" marB="0" anchor="b">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8559440"/>
                  </a:ext>
                </a:extLst>
              </a:tr>
              <a:tr h="187489">
                <a:tc>
                  <a:txBody>
                    <a:bodyPr/>
                    <a:lstStyle/>
                    <a:p>
                      <a:pPr algn="r" fontAlgn="b"/>
                      <a:r>
                        <a:rPr lang="en-US" sz="1050" b="0" i="0" u="none" strike="noStrike">
                          <a:solidFill>
                            <a:srgbClr val="000000"/>
                          </a:solidFill>
                          <a:effectLst/>
                          <a:latin typeface="+mn-lt"/>
                        </a:rPr>
                        <a:t>Has a high protein content</a:t>
                      </a:r>
                    </a:p>
                  </a:txBody>
                  <a:tcPr marL="7620" marR="45720" marT="7620" marB="0" anchor="b">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9792448"/>
                  </a:ext>
                </a:extLst>
              </a:tr>
              <a:tr h="187489">
                <a:tc>
                  <a:txBody>
                    <a:bodyPr/>
                    <a:lstStyle/>
                    <a:p>
                      <a:pPr algn="r" fontAlgn="b"/>
                      <a:r>
                        <a:rPr lang="en-US" sz="1050" b="0" i="0" u="none" strike="noStrike">
                          <a:solidFill>
                            <a:srgbClr val="000000"/>
                          </a:solidFill>
                          <a:effectLst/>
                          <a:latin typeface="+mn-lt"/>
                        </a:rPr>
                        <a:t>Has a good consistency</a:t>
                      </a:r>
                    </a:p>
                  </a:txBody>
                  <a:tcPr marL="7620" marR="45720" marT="7620" marB="0" anchor="b">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38692168"/>
                  </a:ext>
                </a:extLst>
              </a:tr>
              <a:tr h="187489">
                <a:tc>
                  <a:txBody>
                    <a:bodyPr/>
                    <a:lstStyle/>
                    <a:p>
                      <a:pPr marL="0" algn="r" defTabSz="914400" rtl="0" eaLnBrk="1" fontAlgn="b" latinLnBrk="0" hangingPunct="1"/>
                      <a:r>
                        <a:rPr lang="en-US" sz="1050" b="0" i="0" u="none" strike="noStrike" kern="1200">
                          <a:solidFill>
                            <a:srgbClr val="000000"/>
                          </a:solidFill>
                          <a:effectLst/>
                          <a:latin typeface="+mn-lt"/>
                          <a:ea typeface="+mn-ea"/>
                          <a:cs typeface="+mn-cs"/>
                        </a:rPr>
                        <a:t>Is made from real, sustainably sourced fish</a:t>
                      </a:r>
                    </a:p>
                  </a:txBody>
                  <a:tcPr marL="7620" marR="45720" marT="7620" marB="0" anchor="b">
                    <a:lnL w="635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5334415"/>
                  </a:ext>
                </a:extLst>
              </a:tr>
              <a:tr h="187489">
                <a:tc>
                  <a:txBody>
                    <a:bodyPr/>
                    <a:lstStyle/>
                    <a:p>
                      <a:pPr algn="r" fontAlgn="b"/>
                      <a:r>
                        <a:rPr lang="en-US" sz="1050" b="0" i="0" u="none" strike="noStrike" kern="1200">
                          <a:solidFill>
                            <a:srgbClr val="000000"/>
                          </a:solidFill>
                          <a:effectLst/>
                          <a:latin typeface="+mn-lt"/>
                          <a:ea typeface="+mn-ea"/>
                          <a:cs typeface="+mn-cs"/>
                        </a:rPr>
                        <a:t>Is gluten-free</a:t>
                      </a:r>
                    </a:p>
                  </a:txBody>
                  <a:tcPr marL="7620" marR="45720" marT="7620" marB="0" anchor="b">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100" b="0" i="0" u="none" strike="noStrike">
                        <a:solidFill>
                          <a:srgbClr val="000000"/>
                        </a:solidFill>
                        <a:effectLst/>
                        <a:latin typeface="+mn-lt"/>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3328299"/>
                  </a:ext>
                </a:extLst>
              </a:tr>
              <a:tr h="187489">
                <a:tc>
                  <a:txBody>
                    <a:bodyPr/>
                    <a:lstStyle/>
                    <a:p>
                      <a:pPr algn="r" fontAlgn="b"/>
                      <a:r>
                        <a:rPr lang="en-US" sz="1050" b="0" i="0" u="none" strike="noStrike" kern="1200">
                          <a:solidFill>
                            <a:srgbClr val="000000"/>
                          </a:solidFill>
                          <a:effectLst/>
                          <a:latin typeface="+mn-lt"/>
                          <a:ea typeface="+mn-ea"/>
                          <a:cs typeface="+mn-cs"/>
                        </a:rPr>
                        <a:t>Is low carb/is low in carbohydrates</a:t>
                      </a:r>
                    </a:p>
                  </a:txBody>
                  <a:tcPr marL="7620" marR="45720" marT="7620" marB="0" anchor="b">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8347955"/>
                  </a:ext>
                </a:extLst>
              </a:tr>
              <a:tr h="187489">
                <a:tc>
                  <a:txBody>
                    <a:bodyPr/>
                    <a:lstStyle/>
                    <a:p>
                      <a:pPr algn="r" fontAlgn="b"/>
                      <a:r>
                        <a:rPr lang="en-US" sz="800" b="0" i="0" u="none" strike="noStrike">
                          <a:solidFill>
                            <a:schemeClr val="bg1">
                              <a:lumMod val="75000"/>
                            </a:schemeClr>
                          </a:solidFill>
                          <a:effectLst/>
                          <a:latin typeface="+mn-lt"/>
                        </a:rPr>
                        <a:t>Tastes like crab</a:t>
                      </a:r>
                    </a:p>
                  </a:txBody>
                  <a:tcPr marL="7620" marR="45720" marT="7620" marB="0" anchor="b">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2950849"/>
                  </a:ext>
                </a:extLst>
              </a:tr>
              <a:tr h="187489">
                <a:tc>
                  <a:txBody>
                    <a:bodyPr/>
                    <a:lstStyle/>
                    <a:p>
                      <a:pPr algn="r" fontAlgn="b"/>
                      <a:r>
                        <a:rPr lang="en-US" sz="800" b="0" i="0" u="none" strike="noStrike">
                          <a:solidFill>
                            <a:schemeClr val="bg1">
                              <a:lumMod val="75000"/>
                            </a:schemeClr>
                          </a:solidFill>
                          <a:effectLst/>
                          <a:latin typeface="+mn-lt"/>
                        </a:rPr>
                        <a:t>Is an affordable alternative to crab</a:t>
                      </a:r>
                    </a:p>
                  </a:txBody>
                  <a:tcPr marL="7620" marR="45720" marT="7620" marB="0" anchor="b">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2635921"/>
                  </a:ext>
                </a:extLst>
              </a:tr>
              <a:tr h="187489">
                <a:tc>
                  <a:txBody>
                    <a:bodyPr/>
                    <a:lstStyle/>
                    <a:p>
                      <a:pPr algn="r" fontAlgn="b"/>
                      <a:r>
                        <a:rPr lang="en-US" sz="800" b="0" i="0" u="none" strike="noStrike">
                          <a:solidFill>
                            <a:schemeClr val="bg1">
                              <a:lumMod val="75000"/>
                            </a:schemeClr>
                          </a:solidFill>
                          <a:effectLst/>
                          <a:latin typeface="+mn-lt"/>
                        </a:rPr>
                        <a:t>Is American Heart Association Certified</a:t>
                      </a:r>
                    </a:p>
                  </a:txBody>
                  <a:tcPr marL="7620" marR="45720" marT="7620" marB="0" anchor="b">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2170191"/>
                  </a:ext>
                </a:extLst>
              </a:tr>
              <a:tr h="187489">
                <a:tc>
                  <a:txBody>
                    <a:bodyPr/>
                    <a:lstStyle/>
                    <a:p>
                      <a:pPr algn="r" fontAlgn="b"/>
                      <a:r>
                        <a:rPr lang="en-US" sz="800" b="0" i="0" u="none" strike="noStrike">
                          <a:solidFill>
                            <a:schemeClr val="bg1">
                              <a:lumMod val="75000"/>
                            </a:schemeClr>
                          </a:solidFill>
                          <a:effectLst/>
                          <a:latin typeface="+mn-lt"/>
                        </a:rPr>
                        <a:t>Can be used in a variety of dishes</a:t>
                      </a:r>
                    </a:p>
                  </a:txBody>
                  <a:tcPr marL="7620" marR="45720" marT="7620" marB="0" anchor="b">
                    <a:lnT w="6350" cap="flat" cmpd="sng" algn="ctr">
                      <a:noFill/>
                      <a:prstDash val="solid"/>
                      <a:round/>
                      <a:headEnd type="none" w="med" len="med"/>
                      <a:tailEnd type="none" w="med" len="med"/>
                    </a:lnT>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lnT w="6350" cap="flat" cmpd="sng" algn="ctr">
                      <a:noFill/>
                      <a:prstDash val="solid"/>
                      <a:round/>
                      <a:headEnd type="none" w="med" len="med"/>
                      <a:tailEnd type="none" w="med" len="med"/>
                    </a:lnT>
                    <a:noFill/>
                  </a:tcPr>
                </a:tc>
                <a:extLst>
                  <a:ext uri="{0D108BD9-81ED-4DB2-BD59-A6C34878D82A}">
                    <a16:rowId xmlns:a16="http://schemas.microsoft.com/office/drawing/2014/main" val="2286585580"/>
                  </a:ext>
                </a:extLst>
              </a:tr>
              <a:tr h="187489">
                <a:tc>
                  <a:txBody>
                    <a:bodyPr/>
                    <a:lstStyle/>
                    <a:p>
                      <a:pPr algn="r" fontAlgn="b"/>
                      <a:r>
                        <a:rPr lang="en-US" sz="800" b="0" i="0" u="none" strike="noStrike">
                          <a:solidFill>
                            <a:schemeClr val="bg1">
                              <a:lumMod val="75000"/>
                            </a:schemeClr>
                          </a:solidFill>
                          <a:effectLst/>
                          <a:latin typeface="+mn-lt"/>
                        </a:rPr>
                        <a:t>Is a sustainable protein</a:t>
                      </a:r>
                    </a:p>
                  </a:txBody>
                  <a:tcPr marL="7620" marR="45720" marT="7620" marB="0" anchor="b">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noFill/>
                  </a:tcPr>
                </a:tc>
                <a:extLst>
                  <a:ext uri="{0D108BD9-81ED-4DB2-BD59-A6C34878D82A}">
                    <a16:rowId xmlns:a16="http://schemas.microsoft.com/office/drawing/2014/main" val="1015868844"/>
                  </a:ext>
                </a:extLst>
              </a:tr>
              <a:tr h="187489">
                <a:tc>
                  <a:txBody>
                    <a:bodyPr/>
                    <a:lstStyle/>
                    <a:p>
                      <a:pPr algn="r" fontAlgn="b"/>
                      <a:r>
                        <a:rPr lang="en-US" sz="800" b="0" i="0" u="none" strike="noStrike">
                          <a:solidFill>
                            <a:schemeClr val="bg1">
                              <a:lumMod val="75000"/>
                            </a:schemeClr>
                          </a:solidFill>
                          <a:effectLst/>
                          <a:latin typeface="+mn-lt"/>
                        </a:rPr>
                        <a:t>Can be found in many types of sushi</a:t>
                      </a:r>
                    </a:p>
                  </a:txBody>
                  <a:tcPr marL="7620" marR="45720" marT="7620" marB="0" anchor="b">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noFill/>
                  </a:tcPr>
                </a:tc>
                <a:extLst>
                  <a:ext uri="{0D108BD9-81ED-4DB2-BD59-A6C34878D82A}">
                    <a16:rowId xmlns:a16="http://schemas.microsoft.com/office/drawing/2014/main" val="2641498633"/>
                  </a:ext>
                </a:extLst>
              </a:tr>
              <a:tr h="187489">
                <a:tc>
                  <a:txBody>
                    <a:bodyPr/>
                    <a:lstStyle/>
                    <a:p>
                      <a:pPr algn="r" fontAlgn="b"/>
                      <a:r>
                        <a:rPr lang="en-US" sz="800" b="0" i="0" u="none" strike="noStrike">
                          <a:solidFill>
                            <a:schemeClr val="bg1">
                              <a:lumMod val="75000"/>
                            </a:schemeClr>
                          </a:solidFill>
                          <a:effectLst/>
                          <a:latin typeface="+mn-lt"/>
                        </a:rPr>
                        <a:t>Is a product of Alaska</a:t>
                      </a:r>
                    </a:p>
                  </a:txBody>
                  <a:tcPr marL="7620" marR="45720" marT="7620" marB="0" anchor="b">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noFill/>
                  </a:tcPr>
                </a:tc>
                <a:extLst>
                  <a:ext uri="{0D108BD9-81ED-4DB2-BD59-A6C34878D82A}">
                    <a16:rowId xmlns:a16="http://schemas.microsoft.com/office/drawing/2014/main" val="2077551677"/>
                  </a:ext>
                </a:extLst>
              </a:tr>
              <a:tr h="187489">
                <a:tc>
                  <a:txBody>
                    <a:bodyPr/>
                    <a:lstStyle/>
                    <a:p>
                      <a:pPr algn="r" fontAlgn="b"/>
                      <a:r>
                        <a:rPr lang="en-US" sz="800" b="0" i="0" u="none" strike="noStrike">
                          <a:solidFill>
                            <a:schemeClr val="bg1">
                              <a:lumMod val="75000"/>
                            </a:schemeClr>
                          </a:solidFill>
                          <a:effectLst/>
                          <a:latin typeface="+mn-lt"/>
                        </a:rPr>
                        <a:t>Is a low-calorie option</a:t>
                      </a:r>
                    </a:p>
                  </a:txBody>
                  <a:tcPr marL="7620" marR="45720" marT="7620" marB="0" anchor="b">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noFill/>
                  </a:tcPr>
                </a:tc>
                <a:extLst>
                  <a:ext uri="{0D108BD9-81ED-4DB2-BD59-A6C34878D82A}">
                    <a16:rowId xmlns:a16="http://schemas.microsoft.com/office/drawing/2014/main" val="761480197"/>
                  </a:ext>
                </a:extLst>
              </a:tr>
              <a:tr h="187489">
                <a:tc>
                  <a:txBody>
                    <a:bodyPr/>
                    <a:lstStyle/>
                    <a:p>
                      <a:pPr algn="r" fontAlgn="b"/>
                      <a:r>
                        <a:rPr lang="en-US" sz="800" b="0" i="0" u="none" strike="noStrike">
                          <a:solidFill>
                            <a:schemeClr val="bg1">
                              <a:lumMod val="75000"/>
                            </a:schemeClr>
                          </a:solidFill>
                          <a:effectLst/>
                          <a:latin typeface="+mn-lt"/>
                        </a:rPr>
                        <a:t>Is a source of Omega-3s</a:t>
                      </a:r>
                    </a:p>
                  </a:txBody>
                  <a:tcPr marL="7620" marR="45720" marT="7620" marB="0" anchor="b">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noFill/>
                  </a:tcPr>
                </a:tc>
                <a:extLst>
                  <a:ext uri="{0D108BD9-81ED-4DB2-BD59-A6C34878D82A}">
                    <a16:rowId xmlns:a16="http://schemas.microsoft.com/office/drawing/2014/main" val="2057027937"/>
                  </a:ext>
                </a:extLst>
              </a:tr>
              <a:tr h="187489">
                <a:tc>
                  <a:txBody>
                    <a:bodyPr/>
                    <a:lstStyle/>
                    <a:p>
                      <a:pPr algn="r" fontAlgn="b"/>
                      <a:r>
                        <a:rPr lang="en-US" sz="800" b="0" i="0" u="none" strike="noStrike">
                          <a:solidFill>
                            <a:schemeClr val="bg1">
                              <a:lumMod val="75000"/>
                            </a:schemeClr>
                          </a:solidFill>
                          <a:effectLst/>
                          <a:latin typeface="+mn-lt"/>
                        </a:rPr>
                        <a:t>Is a product of the USA</a:t>
                      </a:r>
                    </a:p>
                  </a:txBody>
                  <a:tcPr marL="7620" marR="45720" marT="7620" marB="0" anchor="b">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noFill/>
                  </a:tcPr>
                </a:tc>
                <a:extLst>
                  <a:ext uri="{0D108BD9-81ED-4DB2-BD59-A6C34878D82A}">
                    <a16:rowId xmlns:a16="http://schemas.microsoft.com/office/drawing/2014/main" val="2407763439"/>
                  </a:ext>
                </a:extLst>
              </a:tr>
              <a:tr h="187489">
                <a:tc>
                  <a:txBody>
                    <a:bodyPr/>
                    <a:lstStyle/>
                    <a:p>
                      <a:pPr algn="r" fontAlgn="b"/>
                      <a:r>
                        <a:rPr lang="en-US" sz="800" b="0" i="0" u="none" strike="noStrike">
                          <a:solidFill>
                            <a:schemeClr val="bg1">
                              <a:lumMod val="75000"/>
                            </a:schemeClr>
                          </a:solidFill>
                          <a:effectLst/>
                          <a:latin typeface="+mn-lt"/>
                        </a:rPr>
                        <a:t>Is kosher</a:t>
                      </a:r>
                    </a:p>
                  </a:txBody>
                  <a:tcPr marL="7620" marR="45720" marT="7620" marB="0" anchor="b">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noFill/>
                  </a:tcPr>
                </a:tc>
                <a:extLst>
                  <a:ext uri="{0D108BD9-81ED-4DB2-BD59-A6C34878D82A}">
                    <a16:rowId xmlns:a16="http://schemas.microsoft.com/office/drawing/2014/main" val="1563837552"/>
                  </a:ext>
                </a:extLst>
              </a:tr>
              <a:tr h="187489">
                <a:tc>
                  <a:txBody>
                    <a:bodyPr/>
                    <a:lstStyle/>
                    <a:p>
                      <a:pPr algn="r" fontAlgn="b"/>
                      <a:r>
                        <a:rPr lang="en-US" sz="800" b="0" i="0" u="none" strike="noStrike">
                          <a:solidFill>
                            <a:schemeClr val="bg1">
                              <a:lumMod val="75000"/>
                            </a:schemeClr>
                          </a:solidFill>
                          <a:effectLst/>
                          <a:latin typeface="+mn-lt"/>
                        </a:rPr>
                        <a:t>Made with Wild Alaska Pollock</a:t>
                      </a:r>
                    </a:p>
                  </a:txBody>
                  <a:tcPr marL="7620" marR="45720" marT="7620" marB="0" anchor="b">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noFill/>
                  </a:tcPr>
                </a:tc>
                <a:extLst>
                  <a:ext uri="{0D108BD9-81ED-4DB2-BD59-A6C34878D82A}">
                    <a16:rowId xmlns:a16="http://schemas.microsoft.com/office/drawing/2014/main" val="4019976506"/>
                  </a:ext>
                </a:extLst>
              </a:tr>
              <a:tr h="187489">
                <a:tc>
                  <a:txBody>
                    <a:bodyPr/>
                    <a:lstStyle/>
                    <a:p>
                      <a:pPr algn="r" fontAlgn="b"/>
                      <a:r>
                        <a:rPr lang="en-US" sz="800" b="0" i="0" u="none" strike="noStrike">
                          <a:solidFill>
                            <a:schemeClr val="bg1">
                              <a:lumMod val="75000"/>
                            </a:schemeClr>
                          </a:solidFill>
                          <a:effectLst/>
                          <a:latin typeface="+mn-lt"/>
                        </a:rPr>
                        <a:t>Is available where I shop</a:t>
                      </a:r>
                    </a:p>
                  </a:txBody>
                  <a:tcPr marL="7620" marR="45720" marT="7620" marB="0" anchor="b">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noFill/>
                  </a:tcPr>
                </a:tc>
                <a:extLst>
                  <a:ext uri="{0D108BD9-81ED-4DB2-BD59-A6C34878D82A}">
                    <a16:rowId xmlns:a16="http://schemas.microsoft.com/office/drawing/2014/main" val="3927118628"/>
                  </a:ext>
                </a:extLst>
              </a:tr>
              <a:tr h="187489">
                <a:tc>
                  <a:txBody>
                    <a:bodyPr/>
                    <a:lstStyle/>
                    <a:p>
                      <a:pPr algn="r" fontAlgn="b"/>
                      <a:r>
                        <a:rPr lang="en-US" sz="800" b="0" i="0" u="none" strike="noStrike">
                          <a:solidFill>
                            <a:schemeClr val="bg1">
                              <a:lumMod val="75000"/>
                            </a:schemeClr>
                          </a:solidFill>
                          <a:effectLst/>
                          <a:latin typeface="+mn-lt"/>
                        </a:rPr>
                        <a:t>Is ready to eat/use out of the package</a:t>
                      </a:r>
                    </a:p>
                  </a:txBody>
                  <a:tcPr marL="7620" marR="45720" marT="7620" marB="0" anchor="b">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noFill/>
                  </a:tcPr>
                </a:tc>
                <a:extLst>
                  <a:ext uri="{0D108BD9-81ED-4DB2-BD59-A6C34878D82A}">
                    <a16:rowId xmlns:a16="http://schemas.microsoft.com/office/drawing/2014/main" val="1728993261"/>
                  </a:ext>
                </a:extLst>
              </a:tr>
              <a:tr h="187489">
                <a:tc>
                  <a:txBody>
                    <a:bodyPr/>
                    <a:lstStyle/>
                    <a:p>
                      <a:pPr algn="r" fontAlgn="b"/>
                      <a:r>
                        <a:rPr lang="en-US" sz="800" b="0" i="0" u="none" strike="noStrike">
                          <a:solidFill>
                            <a:schemeClr val="bg1">
                              <a:lumMod val="75000"/>
                            </a:schemeClr>
                          </a:solidFill>
                          <a:effectLst/>
                          <a:latin typeface="+mn-lt"/>
                        </a:rPr>
                        <a:t>Is responsibly fished</a:t>
                      </a:r>
                    </a:p>
                  </a:txBody>
                  <a:tcPr marL="7620" marR="45720" marT="7620" marB="0" anchor="b">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noFill/>
                  </a:tcPr>
                </a:tc>
                <a:extLst>
                  <a:ext uri="{0D108BD9-81ED-4DB2-BD59-A6C34878D82A}">
                    <a16:rowId xmlns:a16="http://schemas.microsoft.com/office/drawing/2014/main" val="2272896588"/>
                  </a:ext>
                </a:extLst>
              </a:tr>
              <a:tr h="187489">
                <a:tc>
                  <a:txBody>
                    <a:bodyPr/>
                    <a:lstStyle/>
                    <a:p>
                      <a:pPr algn="r" fontAlgn="b"/>
                      <a:r>
                        <a:rPr lang="en-US" sz="800" b="0" i="0" u="none" strike="noStrike">
                          <a:solidFill>
                            <a:schemeClr val="bg1">
                              <a:lumMod val="75000"/>
                            </a:schemeClr>
                          </a:solidFill>
                          <a:effectLst/>
                          <a:latin typeface="+mn-lt"/>
                        </a:rPr>
                        <a:t>Is quick and easy to prepare</a:t>
                      </a:r>
                    </a:p>
                  </a:txBody>
                  <a:tcPr marL="7620" marR="45720" marT="7620" marB="0" anchor="b">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noFill/>
                  </a:tcPr>
                </a:tc>
                <a:extLst>
                  <a:ext uri="{0D108BD9-81ED-4DB2-BD59-A6C34878D82A}">
                    <a16:rowId xmlns:a16="http://schemas.microsoft.com/office/drawing/2014/main" val="1445562694"/>
                  </a:ext>
                </a:extLst>
              </a:tr>
              <a:tr h="187489">
                <a:tc>
                  <a:txBody>
                    <a:bodyPr/>
                    <a:lstStyle/>
                    <a:p>
                      <a:pPr algn="r" fontAlgn="b"/>
                      <a:r>
                        <a:rPr lang="en-US" sz="800" b="0" i="0" u="none" strike="noStrike">
                          <a:solidFill>
                            <a:schemeClr val="bg1">
                              <a:lumMod val="75000"/>
                            </a:schemeClr>
                          </a:solidFill>
                          <a:effectLst/>
                          <a:latin typeface="+mn-lt"/>
                        </a:rPr>
                        <a:t>Is low in cholesterol</a:t>
                      </a:r>
                    </a:p>
                  </a:txBody>
                  <a:tcPr marL="7620" marR="45720" marT="7620" marB="0" anchor="b">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noFill/>
                  </a:tcPr>
                </a:tc>
                <a:extLst>
                  <a:ext uri="{0D108BD9-81ED-4DB2-BD59-A6C34878D82A}">
                    <a16:rowId xmlns:a16="http://schemas.microsoft.com/office/drawing/2014/main" val="2708246529"/>
                  </a:ext>
                </a:extLst>
              </a:tr>
              <a:tr h="187489">
                <a:tc>
                  <a:txBody>
                    <a:bodyPr/>
                    <a:lstStyle/>
                    <a:p>
                      <a:pPr algn="r" fontAlgn="b"/>
                      <a:r>
                        <a:rPr lang="en-US" sz="800" b="0" i="0" u="none" strike="noStrike">
                          <a:solidFill>
                            <a:schemeClr val="bg1">
                              <a:lumMod val="75000"/>
                            </a:schemeClr>
                          </a:solidFill>
                          <a:effectLst/>
                          <a:latin typeface="+mn-lt"/>
                        </a:rPr>
                        <a:t>Is fat free</a:t>
                      </a:r>
                    </a:p>
                  </a:txBody>
                  <a:tcPr marL="7620" marR="45720" marT="7620" marB="0" anchor="b">
                    <a:solidFill>
                      <a:schemeClr val="bg1"/>
                    </a:solidFill>
                  </a:tcPr>
                </a:tc>
                <a:tc>
                  <a:txBody>
                    <a:bodyPr/>
                    <a:lstStyle/>
                    <a:p>
                      <a:pPr algn="r" fontAlgn="b"/>
                      <a:endParaRPr lang="en-US" sz="1050" b="0" i="0" u="none" strike="noStrike">
                        <a:solidFill>
                          <a:srgbClr val="000000"/>
                        </a:solidFill>
                        <a:effectLst/>
                        <a:latin typeface="+mn-lt"/>
                      </a:endParaRPr>
                    </a:p>
                  </a:txBody>
                  <a:tcPr marL="7620" marR="7620" marT="7620" marB="0" anchor="ctr">
                    <a:noFill/>
                  </a:tcPr>
                </a:tc>
                <a:extLst>
                  <a:ext uri="{0D108BD9-81ED-4DB2-BD59-A6C34878D82A}">
                    <a16:rowId xmlns:a16="http://schemas.microsoft.com/office/drawing/2014/main" val="2177368099"/>
                  </a:ext>
                </a:extLst>
              </a:tr>
            </a:tbl>
          </a:graphicData>
        </a:graphic>
      </p:graphicFrame>
      <p:sp>
        <p:nvSpPr>
          <p:cNvPr id="32" name="Rectangle 31">
            <a:extLst>
              <a:ext uri="{FF2B5EF4-FFF2-40B4-BE49-F238E27FC236}">
                <a16:creationId xmlns:a16="http://schemas.microsoft.com/office/drawing/2014/main" id="{783413AC-41D8-EC6D-199C-99A26A2B11C8}"/>
              </a:ext>
            </a:extLst>
          </p:cNvPr>
          <p:cNvSpPr/>
          <p:nvPr/>
        </p:nvSpPr>
        <p:spPr>
          <a:xfrm>
            <a:off x="4246212" y="3145141"/>
            <a:ext cx="5113975" cy="356496"/>
          </a:xfrm>
          <a:prstGeom prst="rect">
            <a:avLst/>
          </a:prstGeom>
          <a:noFill/>
          <a:ln w="6350">
            <a:solidFill>
              <a:srgbClr val="2E74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3FCC12-7377-54EE-B424-4335C3160296}"/>
              </a:ext>
            </a:extLst>
          </p:cNvPr>
          <p:cNvSpPr>
            <a:spLocks noGrp="1"/>
          </p:cNvSpPr>
          <p:nvPr>
            <p:ph type="title"/>
          </p:nvPr>
        </p:nvSpPr>
        <p:spPr>
          <a:xfrm>
            <a:off x="318203" y="850622"/>
            <a:ext cx="3812208" cy="1325563"/>
          </a:xfrm>
        </p:spPr>
        <p:txBody>
          <a:bodyPr>
            <a:normAutofit fontScale="90000"/>
          </a:bodyPr>
          <a:lstStyle/>
          <a:p>
            <a:r>
              <a:rPr lang="en-US"/>
              <a:t>Value/quality and sensory aspects along with health considerations predict surimi consumption</a:t>
            </a:r>
          </a:p>
        </p:txBody>
      </p:sp>
      <p:sp>
        <p:nvSpPr>
          <p:cNvPr id="36" name="TextBox 35">
            <a:extLst>
              <a:ext uri="{FF2B5EF4-FFF2-40B4-BE49-F238E27FC236}">
                <a16:creationId xmlns:a16="http://schemas.microsoft.com/office/drawing/2014/main" id="{A5C575C1-05FD-687E-8784-81680B1AA878}"/>
              </a:ext>
            </a:extLst>
          </p:cNvPr>
          <p:cNvSpPr txBox="1"/>
          <p:nvPr/>
        </p:nvSpPr>
        <p:spPr>
          <a:xfrm>
            <a:off x="360462" y="4338410"/>
            <a:ext cx="3858588" cy="1892826"/>
          </a:xfrm>
          <a:prstGeom prst="rect">
            <a:avLst/>
          </a:prstGeom>
          <a:noFill/>
        </p:spPr>
        <p:txBody>
          <a:bodyPr wrap="square" rtlCol="0" anchor="b">
            <a:spAutoFit/>
          </a:bodyPr>
          <a:lstStyle/>
          <a:p>
            <a:r>
              <a:rPr lang="en-US" sz="1200">
                <a:solidFill>
                  <a:schemeClr val="bg1">
                    <a:lumMod val="50000"/>
                  </a:schemeClr>
                </a:solidFill>
              </a:rPr>
              <a:t>Relative Importance represents the amount of variation in purchase intent that can be attributed to that variable, after accounting for knowledge of Wild Alaska Pollock and overall fish consumption levels. </a:t>
            </a:r>
          </a:p>
          <a:p>
            <a:endParaRPr lang="en-US" sz="1050">
              <a:solidFill>
                <a:schemeClr val="bg1">
                  <a:lumMod val="50000"/>
                </a:schemeClr>
              </a:solidFill>
            </a:endParaRPr>
          </a:p>
          <a:p>
            <a:r>
              <a:rPr lang="en-US" sz="1050">
                <a:solidFill>
                  <a:schemeClr val="bg1">
                    <a:lumMod val="50000"/>
                  </a:schemeClr>
                </a:solidFill>
              </a:rPr>
              <a:t>Numbers purposefully omitted, as the scores are only relevant in the context of this specific model, e.g. a score of 20 in one model is not comparable to a score of 20 in another.</a:t>
            </a:r>
          </a:p>
          <a:p>
            <a:endParaRPr lang="en-US" sz="900" i="1">
              <a:solidFill>
                <a:schemeClr val="bg1">
                  <a:lumMod val="75000"/>
                </a:schemeClr>
              </a:solidFill>
            </a:endParaRPr>
          </a:p>
          <a:p>
            <a:r>
              <a:rPr lang="en-US" sz="900" i="1">
                <a:solidFill>
                  <a:schemeClr val="bg1">
                    <a:lumMod val="75000"/>
                  </a:schemeClr>
                </a:solidFill>
              </a:rPr>
              <a:t>Relative Importance Analysis used to approximate Shapley Regression analysis. </a:t>
            </a:r>
          </a:p>
        </p:txBody>
      </p:sp>
      <p:sp>
        <p:nvSpPr>
          <p:cNvPr id="37" name="TextBox 36">
            <a:extLst>
              <a:ext uri="{FF2B5EF4-FFF2-40B4-BE49-F238E27FC236}">
                <a16:creationId xmlns:a16="http://schemas.microsoft.com/office/drawing/2014/main" id="{3722CD17-7D80-D0DF-52CB-A80D5064D884}"/>
              </a:ext>
            </a:extLst>
          </p:cNvPr>
          <p:cNvSpPr txBox="1"/>
          <p:nvPr/>
        </p:nvSpPr>
        <p:spPr>
          <a:xfrm>
            <a:off x="5158706" y="830980"/>
            <a:ext cx="2157963" cy="261610"/>
          </a:xfrm>
          <a:prstGeom prst="rect">
            <a:avLst/>
          </a:prstGeom>
          <a:noFill/>
        </p:spPr>
        <p:txBody>
          <a:bodyPr wrap="none" rtlCol="0">
            <a:spAutoFit/>
          </a:bodyPr>
          <a:lstStyle/>
          <a:p>
            <a:r>
              <a:rPr lang="en-US" sz="1100" i="1">
                <a:solidFill>
                  <a:schemeClr val="bg1">
                    <a:lumMod val="65000"/>
                  </a:schemeClr>
                </a:solidFill>
              </a:rPr>
              <a:t>Relative Importance (See Note)</a:t>
            </a:r>
          </a:p>
        </p:txBody>
      </p:sp>
      <p:cxnSp>
        <p:nvCxnSpPr>
          <p:cNvPr id="4" name="Straight Connector 3">
            <a:extLst>
              <a:ext uri="{FF2B5EF4-FFF2-40B4-BE49-F238E27FC236}">
                <a16:creationId xmlns:a16="http://schemas.microsoft.com/office/drawing/2014/main" id="{47165EB3-AFD2-FB4F-E39B-126FBBD27277}"/>
              </a:ext>
            </a:extLst>
          </p:cNvPr>
          <p:cNvCxnSpPr>
            <a:cxnSpLocks/>
          </p:cNvCxnSpPr>
          <p:nvPr/>
        </p:nvCxnSpPr>
        <p:spPr>
          <a:xfrm>
            <a:off x="9360192" y="1158600"/>
            <a:ext cx="525488" cy="0"/>
          </a:xfrm>
          <a:prstGeom prst="line">
            <a:avLst/>
          </a:prstGeom>
          <a:ln>
            <a:solidFill>
              <a:srgbClr val="22BDD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4CF7C20-7C3F-953B-E4A3-FBF3265AB669}"/>
              </a:ext>
            </a:extLst>
          </p:cNvPr>
          <p:cNvSpPr txBox="1"/>
          <p:nvPr/>
        </p:nvSpPr>
        <p:spPr>
          <a:xfrm>
            <a:off x="9878613" y="1013140"/>
            <a:ext cx="1788160" cy="584775"/>
          </a:xfrm>
          <a:prstGeom prst="rect">
            <a:avLst/>
          </a:prstGeom>
          <a:noFill/>
        </p:spPr>
        <p:txBody>
          <a:bodyPr wrap="square" rtlCol="0">
            <a:spAutoFit/>
          </a:bodyPr>
          <a:lstStyle/>
          <a:p>
            <a:r>
              <a:rPr lang="en-US" sz="1600" i="1"/>
              <a:t>Core value attributes</a:t>
            </a:r>
          </a:p>
        </p:txBody>
      </p:sp>
      <p:cxnSp>
        <p:nvCxnSpPr>
          <p:cNvPr id="13" name="Straight Connector 12">
            <a:extLst>
              <a:ext uri="{FF2B5EF4-FFF2-40B4-BE49-F238E27FC236}">
                <a16:creationId xmlns:a16="http://schemas.microsoft.com/office/drawing/2014/main" id="{4490A608-7EC0-2B5B-8FC0-04660C406935}"/>
              </a:ext>
            </a:extLst>
          </p:cNvPr>
          <p:cNvCxnSpPr>
            <a:cxnSpLocks/>
          </p:cNvCxnSpPr>
          <p:nvPr/>
        </p:nvCxnSpPr>
        <p:spPr>
          <a:xfrm>
            <a:off x="9360187" y="1349514"/>
            <a:ext cx="359178" cy="0"/>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49073C9-6A2B-1CD0-CAB4-C77062E3771A}"/>
              </a:ext>
            </a:extLst>
          </p:cNvPr>
          <p:cNvSpPr/>
          <p:nvPr/>
        </p:nvSpPr>
        <p:spPr>
          <a:xfrm>
            <a:off x="4246217" y="1079159"/>
            <a:ext cx="5113975" cy="164592"/>
          </a:xfrm>
          <a:prstGeom prst="rect">
            <a:avLst/>
          </a:prstGeom>
          <a:noFill/>
          <a:ln w="6350">
            <a:solidFill>
              <a:srgbClr val="19B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A5C3CF-3289-9838-A6A6-C81A468E695D}"/>
              </a:ext>
            </a:extLst>
          </p:cNvPr>
          <p:cNvSpPr/>
          <p:nvPr/>
        </p:nvSpPr>
        <p:spPr>
          <a:xfrm>
            <a:off x="4246217" y="1455277"/>
            <a:ext cx="5113975" cy="164592"/>
          </a:xfrm>
          <a:prstGeom prst="rect">
            <a:avLst/>
          </a:prstGeom>
          <a:noFill/>
          <a:ln w="6350">
            <a:solidFill>
              <a:srgbClr val="19B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6569CF-43C5-7715-167E-4365D1CFBC92}"/>
              </a:ext>
            </a:extLst>
          </p:cNvPr>
          <p:cNvSpPr/>
          <p:nvPr/>
        </p:nvSpPr>
        <p:spPr>
          <a:xfrm>
            <a:off x="4246217" y="1831395"/>
            <a:ext cx="5113975" cy="164592"/>
          </a:xfrm>
          <a:prstGeom prst="rect">
            <a:avLst/>
          </a:prstGeom>
          <a:noFill/>
          <a:ln w="6350">
            <a:solidFill>
              <a:srgbClr val="19B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6700CD-5540-D8D7-2E41-BFC17D057199}"/>
              </a:ext>
            </a:extLst>
          </p:cNvPr>
          <p:cNvSpPr/>
          <p:nvPr/>
        </p:nvSpPr>
        <p:spPr>
          <a:xfrm>
            <a:off x="4246217" y="2398588"/>
            <a:ext cx="5113975" cy="164592"/>
          </a:xfrm>
          <a:prstGeom prst="rect">
            <a:avLst/>
          </a:prstGeom>
          <a:noFill/>
          <a:ln w="6350">
            <a:solidFill>
              <a:srgbClr val="19B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561F71-1693-63ED-0AAE-B559299A3198}"/>
              </a:ext>
            </a:extLst>
          </p:cNvPr>
          <p:cNvSpPr/>
          <p:nvPr/>
        </p:nvSpPr>
        <p:spPr>
          <a:xfrm>
            <a:off x="4246217" y="2959290"/>
            <a:ext cx="5113975" cy="164592"/>
          </a:xfrm>
          <a:prstGeom prst="rect">
            <a:avLst/>
          </a:prstGeom>
          <a:noFill/>
          <a:ln w="6350">
            <a:solidFill>
              <a:srgbClr val="19BB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21347F-AE31-8689-DFE3-0109BF8C4D23}"/>
              </a:ext>
            </a:extLst>
          </p:cNvPr>
          <p:cNvCxnSpPr>
            <a:cxnSpLocks/>
          </p:cNvCxnSpPr>
          <p:nvPr/>
        </p:nvCxnSpPr>
        <p:spPr>
          <a:xfrm>
            <a:off x="9360192" y="1536943"/>
            <a:ext cx="221752" cy="0"/>
          </a:xfrm>
          <a:prstGeom prst="line">
            <a:avLst/>
          </a:prstGeom>
          <a:ln>
            <a:solidFill>
              <a:srgbClr val="22BDD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ECE7C5-5140-FEE0-78B8-51134547D21A}"/>
              </a:ext>
            </a:extLst>
          </p:cNvPr>
          <p:cNvCxnSpPr>
            <a:cxnSpLocks/>
          </p:cNvCxnSpPr>
          <p:nvPr/>
        </p:nvCxnSpPr>
        <p:spPr>
          <a:xfrm>
            <a:off x="9360192" y="1907602"/>
            <a:ext cx="221752" cy="0"/>
          </a:xfrm>
          <a:prstGeom prst="line">
            <a:avLst/>
          </a:prstGeom>
          <a:ln>
            <a:solidFill>
              <a:srgbClr val="22BDD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DE7DBA-7229-6E5A-1224-34232F2D6112}"/>
              </a:ext>
            </a:extLst>
          </p:cNvPr>
          <p:cNvCxnSpPr>
            <a:cxnSpLocks/>
          </p:cNvCxnSpPr>
          <p:nvPr/>
        </p:nvCxnSpPr>
        <p:spPr>
          <a:xfrm>
            <a:off x="9360192" y="2474704"/>
            <a:ext cx="221752" cy="0"/>
          </a:xfrm>
          <a:prstGeom prst="line">
            <a:avLst/>
          </a:prstGeom>
          <a:ln>
            <a:solidFill>
              <a:srgbClr val="22BDD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77ED9A-F563-46BE-2E8F-F8AA19E480BC}"/>
              </a:ext>
            </a:extLst>
          </p:cNvPr>
          <p:cNvCxnSpPr>
            <a:cxnSpLocks/>
          </p:cNvCxnSpPr>
          <p:nvPr/>
        </p:nvCxnSpPr>
        <p:spPr>
          <a:xfrm>
            <a:off x="9360192" y="3037947"/>
            <a:ext cx="221752" cy="0"/>
          </a:xfrm>
          <a:prstGeom prst="line">
            <a:avLst/>
          </a:prstGeom>
          <a:ln>
            <a:solidFill>
              <a:srgbClr val="22BDD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E4B1B2-8561-B645-9B10-1EA2DF0A4976}"/>
              </a:ext>
            </a:extLst>
          </p:cNvPr>
          <p:cNvCxnSpPr>
            <a:cxnSpLocks/>
          </p:cNvCxnSpPr>
          <p:nvPr/>
        </p:nvCxnSpPr>
        <p:spPr>
          <a:xfrm>
            <a:off x="9581944" y="1158600"/>
            <a:ext cx="0" cy="1879347"/>
          </a:xfrm>
          <a:prstGeom prst="line">
            <a:avLst/>
          </a:prstGeom>
          <a:ln>
            <a:solidFill>
              <a:srgbClr val="22BDD2"/>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696DB1F-C907-C2C3-515B-87E78603AAF3}"/>
              </a:ext>
            </a:extLst>
          </p:cNvPr>
          <p:cNvSpPr/>
          <p:nvPr/>
        </p:nvSpPr>
        <p:spPr>
          <a:xfrm>
            <a:off x="4246216" y="1267218"/>
            <a:ext cx="5113975" cy="164592"/>
          </a:xfrm>
          <a:prstGeom prst="rect">
            <a:avLst/>
          </a:prstGeom>
          <a:noFill/>
          <a:ln w="6350">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E7291DA-079D-E630-1F83-85AAB9BE0D90}"/>
              </a:ext>
            </a:extLst>
          </p:cNvPr>
          <p:cNvSpPr/>
          <p:nvPr/>
        </p:nvSpPr>
        <p:spPr>
          <a:xfrm>
            <a:off x="4246215" y="1643336"/>
            <a:ext cx="5113975" cy="164592"/>
          </a:xfrm>
          <a:prstGeom prst="rect">
            <a:avLst/>
          </a:prstGeom>
          <a:noFill/>
          <a:ln w="6350">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7C46531-CFD8-E82B-2B7E-09FB7EE37F76}"/>
              </a:ext>
            </a:extLst>
          </p:cNvPr>
          <p:cNvSpPr/>
          <p:nvPr/>
        </p:nvSpPr>
        <p:spPr>
          <a:xfrm>
            <a:off x="4246214" y="2582297"/>
            <a:ext cx="5113975" cy="164592"/>
          </a:xfrm>
          <a:prstGeom prst="rect">
            <a:avLst/>
          </a:prstGeom>
          <a:noFill/>
          <a:ln w="6350">
            <a:solidFill>
              <a:srgbClr val="2E74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E20CCB43-DA65-AB0C-6EC8-F88BA10DBB92}"/>
              </a:ext>
            </a:extLst>
          </p:cNvPr>
          <p:cNvCxnSpPr>
            <a:cxnSpLocks/>
          </p:cNvCxnSpPr>
          <p:nvPr/>
        </p:nvCxnSpPr>
        <p:spPr>
          <a:xfrm>
            <a:off x="9360187" y="1725632"/>
            <a:ext cx="525493" cy="0"/>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F06E3B-7D6D-E4D8-12B1-629A36FEF14D}"/>
              </a:ext>
            </a:extLst>
          </p:cNvPr>
          <p:cNvCxnSpPr>
            <a:cxnSpLocks/>
          </p:cNvCxnSpPr>
          <p:nvPr/>
        </p:nvCxnSpPr>
        <p:spPr>
          <a:xfrm>
            <a:off x="9360187" y="2662667"/>
            <a:ext cx="539617" cy="0"/>
          </a:xfrm>
          <a:prstGeom prst="line">
            <a:avLst/>
          </a:prstGeom>
          <a:ln>
            <a:solidFill>
              <a:srgbClr val="2E74B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7A7D337-F3EC-263B-50EA-039E73DA53DA}"/>
              </a:ext>
            </a:extLst>
          </p:cNvPr>
          <p:cNvCxnSpPr>
            <a:cxnSpLocks/>
          </p:cNvCxnSpPr>
          <p:nvPr/>
        </p:nvCxnSpPr>
        <p:spPr>
          <a:xfrm>
            <a:off x="9719365" y="1349514"/>
            <a:ext cx="0" cy="1509668"/>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3ADC1B1-A50A-AE45-B87D-87FA5D74760E}"/>
              </a:ext>
            </a:extLst>
          </p:cNvPr>
          <p:cNvSpPr txBox="1"/>
          <p:nvPr/>
        </p:nvSpPr>
        <p:spPr>
          <a:xfrm>
            <a:off x="9878613" y="1565510"/>
            <a:ext cx="1788160" cy="584775"/>
          </a:xfrm>
          <a:prstGeom prst="rect">
            <a:avLst/>
          </a:prstGeom>
          <a:noFill/>
        </p:spPr>
        <p:txBody>
          <a:bodyPr wrap="square" rtlCol="0">
            <a:spAutoFit/>
          </a:bodyPr>
          <a:lstStyle/>
          <a:p>
            <a:r>
              <a:rPr lang="en-US" sz="1600" i="1"/>
              <a:t>Core sensory attributes</a:t>
            </a:r>
          </a:p>
        </p:txBody>
      </p:sp>
      <p:cxnSp>
        <p:nvCxnSpPr>
          <p:cNvPr id="44" name="Straight Connector 43">
            <a:extLst>
              <a:ext uri="{FF2B5EF4-FFF2-40B4-BE49-F238E27FC236}">
                <a16:creationId xmlns:a16="http://schemas.microsoft.com/office/drawing/2014/main" id="{5FE3E1F5-EC68-90D0-F2A8-A8EA34BC6244}"/>
              </a:ext>
            </a:extLst>
          </p:cNvPr>
          <p:cNvCxnSpPr>
            <a:cxnSpLocks/>
          </p:cNvCxnSpPr>
          <p:nvPr/>
        </p:nvCxnSpPr>
        <p:spPr>
          <a:xfrm>
            <a:off x="9360187" y="3419341"/>
            <a:ext cx="421679" cy="0"/>
          </a:xfrm>
          <a:prstGeom prst="line">
            <a:avLst/>
          </a:prstGeom>
          <a:ln>
            <a:solidFill>
              <a:srgbClr val="2E74B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751A8DA-938F-7761-E038-64C4238D393E}"/>
              </a:ext>
            </a:extLst>
          </p:cNvPr>
          <p:cNvCxnSpPr>
            <a:cxnSpLocks/>
          </p:cNvCxnSpPr>
          <p:nvPr/>
        </p:nvCxnSpPr>
        <p:spPr>
          <a:xfrm>
            <a:off x="9781866" y="2662667"/>
            <a:ext cx="0" cy="756674"/>
          </a:xfrm>
          <a:prstGeom prst="line">
            <a:avLst/>
          </a:prstGeom>
          <a:ln>
            <a:solidFill>
              <a:srgbClr val="2E74B6"/>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AB5FADA-94A1-04C9-4CC1-13190D129F51}"/>
              </a:ext>
            </a:extLst>
          </p:cNvPr>
          <p:cNvSpPr txBox="1"/>
          <p:nvPr/>
        </p:nvSpPr>
        <p:spPr>
          <a:xfrm>
            <a:off x="9878613" y="2492455"/>
            <a:ext cx="1788160" cy="584775"/>
          </a:xfrm>
          <a:prstGeom prst="rect">
            <a:avLst/>
          </a:prstGeom>
          <a:noFill/>
        </p:spPr>
        <p:txBody>
          <a:bodyPr wrap="square" rtlCol="0">
            <a:spAutoFit/>
          </a:bodyPr>
          <a:lstStyle/>
          <a:p>
            <a:r>
              <a:rPr lang="en-US" sz="1600" i="1"/>
              <a:t>Health considerations</a:t>
            </a:r>
          </a:p>
        </p:txBody>
      </p:sp>
      <p:sp>
        <p:nvSpPr>
          <p:cNvPr id="55" name="Rectangle 54">
            <a:extLst>
              <a:ext uri="{FF2B5EF4-FFF2-40B4-BE49-F238E27FC236}">
                <a16:creationId xmlns:a16="http://schemas.microsoft.com/office/drawing/2014/main" id="{4DD78957-9707-421C-EA22-7EB58262F532}"/>
              </a:ext>
            </a:extLst>
          </p:cNvPr>
          <p:cNvSpPr/>
          <p:nvPr/>
        </p:nvSpPr>
        <p:spPr>
          <a:xfrm>
            <a:off x="4246212" y="2770164"/>
            <a:ext cx="5113975" cy="164592"/>
          </a:xfrm>
          <a:prstGeom prst="rect">
            <a:avLst/>
          </a:prstGeom>
          <a:noFill/>
          <a:ln w="6350">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16017FA0-E92B-915F-001E-E9E7B619E65C}"/>
              </a:ext>
            </a:extLst>
          </p:cNvPr>
          <p:cNvCxnSpPr>
            <a:cxnSpLocks/>
          </p:cNvCxnSpPr>
          <p:nvPr/>
        </p:nvCxnSpPr>
        <p:spPr>
          <a:xfrm>
            <a:off x="9360187" y="2852460"/>
            <a:ext cx="359178" cy="0"/>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863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AFFB-3577-408A-958C-EA366B78361B}"/>
              </a:ext>
            </a:extLst>
          </p:cNvPr>
          <p:cNvSpPr>
            <a:spLocks noGrp="1"/>
          </p:cNvSpPr>
          <p:nvPr>
            <p:ph type="title"/>
          </p:nvPr>
        </p:nvSpPr>
        <p:spPr>
          <a:xfrm>
            <a:off x="8341360" y="916003"/>
            <a:ext cx="3870960" cy="4525438"/>
          </a:xfrm>
        </p:spPr>
        <p:txBody>
          <a:bodyPr>
            <a:normAutofit fontScale="90000"/>
          </a:bodyPr>
          <a:lstStyle/>
          <a:p>
            <a:pPr algn="ctr"/>
            <a:r>
              <a:rPr lang="en-US" sz="4400" b="1">
                <a:solidFill>
                  <a:schemeClr val="bg1"/>
                </a:solidFill>
              </a:rPr>
              <a:t>Total familiarity of Wild Alaska Pollock is the highest recorded since tracking began in 2019</a:t>
            </a:r>
          </a:p>
        </p:txBody>
      </p:sp>
      <p:graphicFrame>
        <p:nvGraphicFramePr>
          <p:cNvPr id="13" name="Chart 12">
            <a:extLst>
              <a:ext uri="{FF2B5EF4-FFF2-40B4-BE49-F238E27FC236}">
                <a16:creationId xmlns:a16="http://schemas.microsoft.com/office/drawing/2014/main" id="{5515793D-0C32-EDD6-8E7E-A1826C4FA91B}"/>
              </a:ext>
            </a:extLst>
          </p:cNvPr>
          <p:cNvGraphicFramePr/>
          <p:nvPr/>
        </p:nvGraphicFramePr>
        <p:xfrm>
          <a:off x="89916" y="916003"/>
          <a:ext cx="8109204" cy="5025993"/>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868E8434-9C00-28F3-9D9D-F7742A2CE6F3}"/>
              </a:ext>
            </a:extLst>
          </p:cNvPr>
          <p:cNvSpPr/>
          <p:nvPr/>
        </p:nvSpPr>
        <p:spPr>
          <a:xfrm>
            <a:off x="0" y="6273225"/>
            <a:ext cx="6096000" cy="58477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Q1. How much would you say you know about the following fish? Base: Total 2024 (n=1031); 2023 (n=1032); 2022 (n=1023); 2021 (n=1066); 2020 (n=1244); 2019 (n=1026)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N6. Based on everything you know about Wild Alaska Pollock, what is your overall opinion of it? Base: Those aware of Wild Alaska Pollock 2024 (n=594); 2023 (n=559); </a:t>
            </a:r>
            <a:r>
              <a:rPr kumimoji="0" lang="pt-BR" sz="800" b="0" i="0" u="none" strike="noStrike" kern="1200" cap="none" spc="0" normalizeH="0" baseline="0" noProof="0">
                <a:ln>
                  <a:noFill/>
                </a:ln>
                <a:solidFill>
                  <a:srgbClr val="AEABAB"/>
                </a:solidFill>
                <a:effectLst/>
                <a:uLnTx/>
                <a:uFillTx/>
                <a:latin typeface="Arial"/>
                <a:ea typeface="+mn-ea"/>
                <a:cs typeface="Arial"/>
              </a:rPr>
              <a:t>2022 (n=573); 2021 (n=576); 2020 (n=610)</a:t>
            </a:r>
            <a:endParaRPr kumimoji="0" lang="en-US" sz="800" b="0" i="0" u="none" strike="noStrike" kern="1200" cap="none" spc="0" normalizeH="0" baseline="0" noProof="0">
              <a:ln>
                <a:noFill/>
              </a:ln>
              <a:solidFill>
                <a:srgbClr val="AEABAB"/>
              </a:solidFill>
              <a:effectLst/>
              <a:uLnTx/>
              <a:uFillTx/>
              <a:latin typeface="Arial"/>
              <a:ea typeface="+mn-ea"/>
              <a:cs typeface="Arial"/>
            </a:endParaRPr>
          </a:p>
        </p:txBody>
      </p:sp>
      <p:sp>
        <p:nvSpPr>
          <p:cNvPr id="3" name="Speech Bubble: Rectangle with Corners Rounded 2">
            <a:extLst>
              <a:ext uri="{FF2B5EF4-FFF2-40B4-BE49-F238E27FC236}">
                <a16:creationId xmlns:a16="http://schemas.microsoft.com/office/drawing/2014/main" id="{15483773-2C9A-F458-E085-E8965043E238}"/>
              </a:ext>
            </a:extLst>
          </p:cNvPr>
          <p:cNvSpPr/>
          <p:nvPr/>
        </p:nvSpPr>
        <p:spPr>
          <a:xfrm>
            <a:off x="5974080" y="1502515"/>
            <a:ext cx="2225040" cy="1403245"/>
          </a:xfrm>
          <a:prstGeom prst="wedgeRoundRectCallout">
            <a:avLst>
              <a:gd name="adj1" fmla="val -15206"/>
              <a:gd name="adj2" fmla="val 85437"/>
              <a:gd name="adj3" fmla="val 1666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Those who know a lot about Wild Alaska Pollock have a stronger perception of it (72%)</a:t>
            </a:r>
          </a:p>
        </p:txBody>
      </p:sp>
    </p:spTree>
    <p:extLst>
      <p:ext uri="{BB962C8B-B14F-4D97-AF65-F5344CB8AC3E}">
        <p14:creationId xmlns:p14="http://schemas.microsoft.com/office/powerpoint/2010/main" val="3876737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E26904-2E7B-2807-40EE-BC178A3440CB}"/>
              </a:ext>
            </a:extLst>
          </p:cNvPr>
          <p:cNvSpPr txBox="1"/>
          <p:nvPr/>
        </p:nvSpPr>
        <p:spPr>
          <a:xfrm>
            <a:off x="265511" y="2918530"/>
            <a:ext cx="7659149" cy="769441"/>
          </a:xfrm>
          <a:prstGeom prst="rect">
            <a:avLst/>
          </a:prstGeom>
          <a:noFill/>
        </p:spPr>
        <p:txBody>
          <a:bodyPr wrap="square" rtlCol="0">
            <a:spAutoFit/>
          </a:bodyPr>
          <a:lstStyle/>
          <a:p>
            <a:r>
              <a:rPr lang="en-US" sz="4400">
                <a:solidFill>
                  <a:schemeClr val="bg1"/>
                </a:solidFill>
                <a:latin typeface="+mj-lt"/>
              </a:rPr>
              <a:t>Inflation</a:t>
            </a:r>
          </a:p>
        </p:txBody>
      </p:sp>
    </p:spTree>
    <p:extLst>
      <p:ext uri="{BB962C8B-B14F-4D97-AF65-F5344CB8AC3E}">
        <p14:creationId xmlns:p14="http://schemas.microsoft.com/office/powerpoint/2010/main" val="4035617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CC991B3-464F-FCBE-2E07-B939C3F0DAFA}"/>
              </a:ext>
            </a:extLst>
          </p:cNvPr>
          <p:cNvGraphicFramePr/>
          <p:nvPr>
            <p:extLst>
              <p:ext uri="{D42A27DB-BD31-4B8C-83A1-F6EECF244321}">
                <p14:modId xmlns:p14="http://schemas.microsoft.com/office/powerpoint/2010/main" val="3822309503"/>
              </p:ext>
            </p:extLst>
          </p:nvPr>
        </p:nvGraphicFramePr>
        <p:xfrm>
          <a:off x="-42598" y="2822887"/>
          <a:ext cx="8092578" cy="3600853"/>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297817" y="787308"/>
            <a:ext cx="11366499" cy="1325563"/>
          </a:xfrm>
        </p:spPr>
        <p:txBody>
          <a:bodyPr>
            <a:normAutofit fontScale="90000"/>
          </a:bodyPr>
          <a:lstStyle/>
          <a:p>
            <a:r>
              <a:rPr lang="en-US"/>
              <a:t>Fish eaters have noticed price increases across several foods, with one-fourth noticing a bigger price increase in fish vs other animal proteins</a:t>
            </a:r>
          </a:p>
        </p:txBody>
      </p:sp>
      <p:sp>
        <p:nvSpPr>
          <p:cNvPr id="5" name="Rectangle 4">
            <a:extLst>
              <a:ext uri="{FF2B5EF4-FFF2-40B4-BE49-F238E27FC236}">
                <a16:creationId xmlns:a16="http://schemas.microsoft.com/office/drawing/2014/main" id="{92989449-956E-4D39-8822-41894230823E}"/>
              </a:ext>
            </a:extLst>
          </p:cNvPr>
          <p:cNvSpPr/>
          <p:nvPr/>
        </p:nvSpPr>
        <p:spPr>
          <a:xfrm>
            <a:off x="0" y="6496244"/>
            <a:ext cx="10749516" cy="338554"/>
          </a:xfrm>
          <a:prstGeom prst="rect">
            <a:avLst/>
          </a:prstGeom>
        </p:spPr>
        <p:txBody>
          <a:bodyPr wrap="square" lIns="91440" tIns="45720" rIns="91440" bIns="45720" anchor="t">
            <a:spAutoFit/>
          </a:bodyPr>
          <a:lstStyle/>
          <a:p>
            <a:pPr>
              <a:defRPr/>
            </a:pPr>
            <a:r>
              <a:rPr lang="en-US" sz="800">
                <a:solidFill>
                  <a:srgbClr val="AEABAB"/>
                </a:solidFill>
                <a:latin typeface="Arial"/>
                <a:cs typeface="Arial"/>
              </a:rPr>
              <a:t>H1. Which of the following products, if any, have you noticed a price increase in over the last year? Base: Fish Eaters 2024 (n=704)</a:t>
            </a:r>
          </a:p>
          <a:p>
            <a:pPr>
              <a:defRPr/>
            </a:pPr>
            <a:r>
              <a:rPr lang="en-US" sz="800">
                <a:solidFill>
                  <a:srgbClr val="AEABAB"/>
                </a:solidFill>
                <a:latin typeface="Arial"/>
                <a:cs typeface="Arial"/>
              </a:rPr>
              <a:t>H2. How does the price increase you’ve noticed in fish compare to price increases in other animal proteins? Base: Fish Eaters Who Noticed A Price Increase in Fish Over the Last Year (n=520)</a:t>
            </a:r>
          </a:p>
        </p:txBody>
      </p:sp>
      <p:sp>
        <p:nvSpPr>
          <p:cNvPr id="13" name="TextBox 12">
            <a:extLst>
              <a:ext uri="{FF2B5EF4-FFF2-40B4-BE49-F238E27FC236}">
                <a16:creationId xmlns:a16="http://schemas.microsoft.com/office/drawing/2014/main" id="{79F52534-830E-2F25-5A9A-F8B1DF19DFBC}"/>
              </a:ext>
            </a:extLst>
          </p:cNvPr>
          <p:cNvSpPr txBox="1"/>
          <p:nvPr/>
        </p:nvSpPr>
        <p:spPr>
          <a:xfrm>
            <a:off x="-1160402" y="2206828"/>
            <a:ext cx="10106024" cy="307777"/>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a:solidFill>
                  <a:schemeClr val="tx1"/>
                </a:solidFill>
              </a:rPr>
              <a:t>Noticed a price increase in the last year </a:t>
            </a:r>
            <a:endParaRPr kumimoji="0" lang="en-US" b="0" i="0" u="none" strike="noStrike" kern="0" cap="none" spc="0" normalizeH="0" baseline="0" noProof="0">
              <a:ln>
                <a:noFill/>
              </a:ln>
              <a:solidFill>
                <a:schemeClr val="tx1"/>
              </a:solidFill>
              <a:effectLst/>
              <a:uLnTx/>
              <a:uFillTx/>
              <a:latin typeface="Arial Black" panose="020B0A04020102020204" pitchFamily="34" charset="0"/>
            </a:endParaRPr>
          </a:p>
        </p:txBody>
      </p:sp>
      <p:cxnSp>
        <p:nvCxnSpPr>
          <p:cNvPr id="17" name="Straight Arrow Connector 16">
            <a:extLst>
              <a:ext uri="{FF2B5EF4-FFF2-40B4-BE49-F238E27FC236}">
                <a16:creationId xmlns:a16="http://schemas.microsoft.com/office/drawing/2014/main" id="{F0639E8C-9CC6-C76A-896D-8C9A4913A6AF}"/>
              </a:ext>
            </a:extLst>
          </p:cNvPr>
          <p:cNvCxnSpPr>
            <a:cxnSpLocks/>
          </p:cNvCxnSpPr>
          <p:nvPr/>
        </p:nvCxnSpPr>
        <p:spPr>
          <a:xfrm>
            <a:off x="2895598" y="4191007"/>
            <a:ext cx="4932220" cy="0"/>
          </a:xfrm>
          <a:prstGeom prst="straightConnector1">
            <a:avLst/>
          </a:prstGeom>
          <a:ln>
            <a:solidFill>
              <a:srgbClr val="188594"/>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2147E54-592D-9825-7418-184EDB4F0809}"/>
              </a:ext>
            </a:extLst>
          </p:cNvPr>
          <p:cNvSpPr txBox="1"/>
          <p:nvPr/>
        </p:nvSpPr>
        <p:spPr>
          <a:xfrm>
            <a:off x="7802528" y="2125531"/>
            <a:ext cx="3750985" cy="523220"/>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Arial Black" panose="020B0A04020102020204" pitchFamily="34" charset="0"/>
              </a:rPr>
              <a:t>Price </a:t>
            </a:r>
            <a:r>
              <a:rPr kumimoji="0" lang="en-US" sz="1400" b="0" i="0" u="none" strike="noStrike" kern="0" cap="none" spc="0" normalizeH="0" baseline="0" noProof="0" err="1">
                <a:ln>
                  <a:noFill/>
                </a:ln>
                <a:solidFill>
                  <a:schemeClr val="tx1"/>
                </a:solidFill>
                <a:effectLst/>
                <a:uLnTx/>
                <a:uFillTx/>
                <a:latin typeface="Arial Black" panose="020B0A04020102020204" pitchFamily="34" charset="0"/>
              </a:rPr>
              <a:t>i</a:t>
            </a:r>
            <a:r>
              <a:rPr lang="en-US" sz="1400" kern="0" err="1">
                <a:solidFill>
                  <a:schemeClr val="tx1"/>
                </a:solidFill>
              </a:rPr>
              <a:t>ncrease</a:t>
            </a:r>
            <a:r>
              <a:rPr lang="en-US" sz="1400" kern="0">
                <a:solidFill>
                  <a:schemeClr val="tx1"/>
                </a:solidFill>
              </a:rPr>
              <a:t> in fish vs other animal proteins</a:t>
            </a:r>
            <a:endParaRPr kumimoji="0" lang="en-US" b="0" i="0" u="none" strike="noStrike" kern="0" cap="none" spc="0" normalizeH="0" baseline="0" noProof="0">
              <a:ln>
                <a:noFill/>
              </a:ln>
              <a:solidFill>
                <a:schemeClr val="tx1"/>
              </a:solidFill>
              <a:effectLst/>
              <a:uLnTx/>
              <a:uFillTx/>
              <a:latin typeface="Arial Black" panose="020B0A04020102020204" pitchFamily="34" charset="0"/>
            </a:endParaRPr>
          </a:p>
        </p:txBody>
      </p:sp>
      <p:graphicFrame>
        <p:nvGraphicFramePr>
          <p:cNvPr id="21" name="Content Placeholder 18">
            <a:extLst>
              <a:ext uri="{FF2B5EF4-FFF2-40B4-BE49-F238E27FC236}">
                <a16:creationId xmlns:a16="http://schemas.microsoft.com/office/drawing/2014/main" id="{2F3F48FB-C096-F98C-60BB-0EF3A6A8194F}"/>
              </a:ext>
            </a:extLst>
          </p:cNvPr>
          <p:cNvGraphicFramePr>
            <a:graphicFrameLocks/>
          </p:cNvGraphicFramePr>
          <p:nvPr>
            <p:extLst>
              <p:ext uri="{D42A27DB-BD31-4B8C-83A1-F6EECF244321}">
                <p14:modId xmlns:p14="http://schemas.microsoft.com/office/powerpoint/2010/main" val="3828379842"/>
              </p:ext>
            </p:extLst>
          </p:nvPr>
        </p:nvGraphicFramePr>
        <p:xfrm>
          <a:off x="7644776" y="2791397"/>
          <a:ext cx="4547224" cy="2873954"/>
        </p:xfrm>
        <a:graphic>
          <a:graphicData uri="http://schemas.openxmlformats.org/drawingml/2006/chart">
            <c:chart xmlns:c="http://schemas.openxmlformats.org/drawingml/2006/chart" xmlns:r="http://schemas.openxmlformats.org/officeDocument/2006/relationships" r:id="rId4"/>
          </a:graphicData>
        </a:graphic>
      </p:graphicFrame>
      <p:sp>
        <p:nvSpPr>
          <p:cNvPr id="23" name="Rectangle 22">
            <a:extLst>
              <a:ext uri="{FF2B5EF4-FFF2-40B4-BE49-F238E27FC236}">
                <a16:creationId xmlns:a16="http://schemas.microsoft.com/office/drawing/2014/main" id="{10E44241-447A-09F3-1D43-91C82B27C2F6}"/>
              </a:ext>
            </a:extLst>
          </p:cNvPr>
          <p:cNvSpPr/>
          <p:nvPr/>
        </p:nvSpPr>
        <p:spPr>
          <a:xfrm>
            <a:off x="7827818" y="2686630"/>
            <a:ext cx="3700407" cy="3241493"/>
          </a:xfrm>
          <a:prstGeom prst="rect">
            <a:avLst/>
          </a:prstGeom>
          <a:noFill/>
          <a:ln>
            <a:solidFill>
              <a:srgbClr val="188594"/>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8FAC036-1A38-5411-2930-49C06A93AAE2}"/>
              </a:ext>
            </a:extLst>
          </p:cNvPr>
          <p:cNvGrpSpPr/>
          <p:nvPr/>
        </p:nvGrpSpPr>
        <p:grpSpPr>
          <a:xfrm>
            <a:off x="11528225" y="264779"/>
            <a:ext cx="356433" cy="356433"/>
            <a:chOff x="11358084" y="75366"/>
            <a:chExt cx="534194" cy="534194"/>
          </a:xfrm>
        </p:grpSpPr>
        <p:sp>
          <p:nvSpPr>
            <p:cNvPr id="12" name="Oval 11">
              <a:extLst>
                <a:ext uri="{FF2B5EF4-FFF2-40B4-BE49-F238E27FC236}">
                  <a16:creationId xmlns:a16="http://schemas.microsoft.com/office/drawing/2014/main" id="{C276B2AA-701A-A177-8ECD-CC3629FDFF6D}"/>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Competition with solid fill">
              <a:extLst>
                <a:ext uri="{FF2B5EF4-FFF2-40B4-BE49-F238E27FC236}">
                  <a16:creationId xmlns:a16="http://schemas.microsoft.com/office/drawing/2014/main" id="{142C5996-C5CA-F96C-9A73-D2C269A410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740052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161726" y="775291"/>
            <a:ext cx="11366499" cy="1325563"/>
          </a:xfrm>
        </p:spPr>
        <p:txBody>
          <a:bodyPr>
            <a:normAutofit/>
          </a:bodyPr>
          <a:lstStyle/>
          <a:p>
            <a:r>
              <a:rPr lang="en-US" sz="2900"/>
              <a:t>Over one-fourth of fish eaters are turning towards frozen options due to inflation</a:t>
            </a:r>
          </a:p>
        </p:txBody>
      </p:sp>
      <p:sp>
        <p:nvSpPr>
          <p:cNvPr id="5" name="Rectangle 4">
            <a:extLst>
              <a:ext uri="{FF2B5EF4-FFF2-40B4-BE49-F238E27FC236}">
                <a16:creationId xmlns:a16="http://schemas.microsoft.com/office/drawing/2014/main" id="{92989449-956E-4D39-8822-41894230823E}"/>
              </a:ext>
            </a:extLst>
          </p:cNvPr>
          <p:cNvSpPr/>
          <p:nvPr/>
        </p:nvSpPr>
        <p:spPr>
          <a:xfrm>
            <a:off x="0" y="6592598"/>
            <a:ext cx="10749516" cy="215444"/>
          </a:xfrm>
          <a:prstGeom prst="rect">
            <a:avLst/>
          </a:prstGeom>
        </p:spPr>
        <p:txBody>
          <a:bodyPr wrap="square" lIns="91440" tIns="45720" rIns="91440" bIns="45720" anchor="t">
            <a:spAutoFit/>
          </a:bodyPr>
          <a:lstStyle/>
          <a:p>
            <a:pPr>
              <a:defRPr/>
            </a:pPr>
            <a:r>
              <a:rPr lang="en-US" sz="800">
                <a:solidFill>
                  <a:srgbClr val="AEABAB"/>
                </a:solidFill>
                <a:latin typeface="Arial"/>
                <a:cs typeface="Arial"/>
              </a:rPr>
              <a:t>H3. How have your fish purchasing habits changed because of inflation? Base: Fish Eaters Who Noticed A Price Increase in Fish Over the Last Year (n=520)</a:t>
            </a:r>
          </a:p>
        </p:txBody>
      </p:sp>
      <p:graphicFrame>
        <p:nvGraphicFramePr>
          <p:cNvPr id="7" name="Chart 6">
            <a:extLst>
              <a:ext uri="{FF2B5EF4-FFF2-40B4-BE49-F238E27FC236}">
                <a16:creationId xmlns:a16="http://schemas.microsoft.com/office/drawing/2014/main" id="{520CAFBA-E7C1-6C8D-60CA-898DEBBE51F0}"/>
              </a:ext>
            </a:extLst>
          </p:cNvPr>
          <p:cNvGraphicFramePr/>
          <p:nvPr>
            <p:extLst>
              <p:ext uri="{D42A27DB-BD31-4B8C-83A1-F6EECF244321}">
                <p14:modId xmlns:p14="http://schemas.microsoft.com/office/powerpoint/2010/main" val="943394048"/>
              </p:ext>
            </p:extLst>
          </p:nvPr>
        </p:nvGraphicFramePr>
        <p:xfrm>
          <a:off x="-1632963" y="1728615"/>
          <a:ext cx="12732328" cy="450028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79F52534-830E-2F25-5A9A-F8B1DF19DFBC}"/>
              </a:ext>
            </a:extLst>
          </p:cNvPr>
          <p:cNvSpPr txBox="1"/>
          <p:nvPr/>
        </p:nvSpPr>
        <p:spPr>
          <a:xfrm>
            <a:off x="1422201" y="1728615"/>
            <a:ext cx="10106024" cy="492443"/>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a:solidFill>
                  <a:schemeClr val="tx1"/>
                </a:solidFill>
              </a:rPr>
              <a:t>Impact of inflation on fish purchasing habits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i="1" kern="0">
                <a:solidFill>
                  <a:schemeClr val="tx1"/>
                </a:solidFill>
              </a:rPr>
              <a:t>(of those who have changed habits)</a:t>
            </a:r>
            <a:endParaRPr kumimoji="0" lang="en-US" b="0" i="1" u="none" strike="noStrike" kern="0" cap="none" spc="0" normalizeH="0" baseline="0" noProof="0">
              <a:ln>
                <a:noFill/>
              </a:ln>
              <a:solidFill>
                <a:schemeClr val="tx1"/>
              </a:solidFill>
              <a:effectLst/>
              <a:uLnTx/>
              <a:uFillTx/>
              <a:latin typeface="Arial Black" panose="020B0A04020102020204" pitchFamily="34" charset="0"/>
            </a:endParaRPr>
          </a:p>
        </p:txBody>
      </p:sp>
      <p:grpSp>
        <p:nvGrpSpPr>
          <p:cNvPr id="6" name="Group 5">
            <a:extLst>
              <a:ext uri="{FF2B5EF4-FFF2-40B4-BE49-F238E27FC236}">
                <a16:creationId xmlns:a16="http://schemas.microsoft.com/office/drawing/2014/main" id="{ECC0B2B6-0BEB-47C4-273B-51DE0A98408F}"/>
              </a:ext>
            </a:extLst>
          </p:cNvPr>
          <p:cNvGrpSpPr/>
          <p:nvPr/>
        </p:nvGrpSpPr>
        <p:grpSpPr>
          <a:xfrm>
            <a:off x="11528225" y="264779"/>
            <a:ext cx="356433" cy="356433"/>
            <a:chOff x="11358084" y="75366"/>
            <a:chExt cx="534194" cy="534194"/>
          </a:xfrm>
        </p:grpSpPr>
        <p:sp>
          <p:nvSpPr>
            <p:cNvPr id="12" name="Oval 11">
              <a:extLst>
                <a:ext uri="{FF2B5EF4-FFF2-40B4-BE49-F238E27FC236}">
                  <a16:creationId xmlns:a16="http://schemas.microsoft.com/office/drawing/2014/main" id="{634DA58F-3206-508A-C5A0-448B57C69A51}"/>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Competition with solid fill">
              <a:extLst>
                <a:ext uri="{FF2B5EF4-FFF2-40B4-BE49-F238E27FC236}">
                  <a16:creationId xmlns:a16="http://schemas.microsoft.com/office/drawing/2014/main" id="{2AC06B27-A4D5-E176-123E-E0D0AE7C1C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36839706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E26904-2E7B-2807-40EE-BC178A3440CB}"/>
              </a:ext>
            </a:extLst>
          </p:cNvPr>
          <p:cNvSpPr txBox="1"/>
          <p:nvPr/>
        </p:nvSpPr>
        <p:spPr>
          <a:xfrm>
            <a:off x="265511" y="2918530"/>
            <a:ext cx="7659149" cy="769441"/>
          </a:xfrm>
          <a:prstGeom prst="rect">
            <a:avLst/>
          </a:prstGeom>
          <a:noFill/>
        </p:spPr>
        <p:txBody>
          <a:bodyPr wrap="square" rtlCol="0">
            <a:spAutoFit/>
          </a:bodyPr>
          <a:lstStyle/>
          <a:p>
            <a:r>
              <a:rPr lang="en-US" sz="4400">
                <a:solidFill>
                  <a:schemeClr val="bg1"/>
                </a:solidFill>
                <a:latin typeface="+mj-lt"/>
              </a:rPr>
              <a:t>Country of Origin</a:t>
            </a:r>
          </a:p>
        </p:txBody>
      </p:sp>
    </p:spTree>
    <p:extLst>
      <p:ext uri="{BB962C8B-B14F-4D97-AF65-F5344CB8AC3E}">
        <p14:creationId xmlns:p14="http://schemas.microsoft.com/office/powerpoint/2010/main" val="26491608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2="http://schemas.microsoft.com/office/drawing/2015/10/21/chartex" Requires="cx2">
          <p:graphicFrame>
            <p:nvGraphicFramePr>
              <p:cNvPr id="54" name="Chart 53">
                <a:extLst>
                  <a:ext uri="{FF2B5EF4-FFF2-40B4-BE49-F238E27FC236}">
                    <a16:creationId xmlns:a16="http://schemas.microsoft.com/office/drawing/2014/main" id="{BF1A4597-AF9B-4545-8A27-8A2E994BC588}"/>
                  </a:ext>
                </a:extLst>
              </p:cNvPr>
              <p:cNvGraphicFramePr/>
              <p:nvPr>
                <p:extLst>
                  <p:ext uri="{D42A27DB-BD31-4B8C-83A1-F6EECF244321}">
                    <p14:modId xmlns:p14="http://schemas.microsoft.com/office/powerpoint/2010/main" val="2932068618"/>
                  </p:ext>
                </p:extLst>
              </p:nvPr>
            </p:nvGraphicFramePr>
            <p:xfrm>
              <a:off x="6161756" y="2324918"/>
              <a:ext cx="1328326" cy="3639360"/>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54" name="Chart 53">
                <a:extLst>
                  <a:ext uri="{FF2B5EF4-FFF2-40B4-BE49-F238E27FC236}">
                    <a16:creationId xmlns:a16="http://schemas.microsoft.com/office/drawing/2014/main" id="{BF1A4597-AF9B-4545-8A27-8A2E994BC588}"/>
                  </a:ext>
                </a:extLst>
              </p:cNvPr>
              <p:cNvPicPr>
                <a:picLocks noGrp="1" noRot="1" noChangeAspect="1" noMove="1" noResize="1" noEditPoints="1" noAdjustHandles="1" noChangeArrowheads="1" noChangeShapeType="1"/>
              </p:cNvPicPr>
              <p:nvPr/>
            </p:nvPicPr>
            <p:blipFill>
              <a:blip r:embed="rId4"/>
              <a:stretch>
                <a:fillRect/>
              </a:stretch>
            </p:blipFill>
            <p:spPr>
              <a:xfrm>
                <a:off x="6161756" y="2324918"/>
                <a:ext cx="1328326" cy="3639360"/>
              </a:xfrm>
              <a:prstGeom prst="rect">
                <a:avLst/>
              </a:prstGeom>
            </p:spPr>
          </p:pic>
        </mc:Fallback>
      </mc:AlternateContent>
      <mc:AlternateContent xmlns:mc="http://schemas.openxmlformats.org/markup-compatibility/2006">
        <mc:Choice xmlns:cx2="http://schemas.microsoft.com/office/drawing/2015/10/21/chartex" Requires="cx2">
          <p:graphicFrame>
            <p:nvGraphicFramePr>
              <p:cNvPr id="50" name="Chart 49">
                <a:extLst>
                  <a:ext uri="{FF2B5EF4-FFF2-40B4-BE49-F238E27FC236}">
                    <a16:creationId xmlns:a16="http://schemas.microsoft.com/office/drawing/2014/main" id="{A0D1C4ED-3ADB-48FF-8A41-1DAF0D0A616A}"/>
                  </a:ext>
                </a:extLst>
              </p:cNvPr>
              <p:cNvGraphicFramePr/>
              <p:nvPr>
                <p:extLst>
                  <p:ext uri="{D42A27DB-BD31-4B8C-83A1-F6EECF244321}">
                    <p14:modId xmlns:p14="http://schemas.microsoft.com/office/powerpoint/2010/main" val="3733873828"/>
                  </p:ext>
                </p:extLst>
              </p:nvPr>
            </p:nvGraphicFramePr>
            <p:xfrm>
              <a:off x="2374993" y="2293045"/>
              <a:ext cx="1831221" cy="4530414"/>
            </p:xfrm>
            <a:graphic>
              <a:graphicData uri="http://schemas.microsoft.com/office/drawing/2014/chartex">
                <cx:chart xmlns:cx="http://schemas.microsoft.com/office/drawing/2014/chartex" xmlns:r="http://schemas.openxmlformats.org/officeDocument/2006/relationships" r:id="rId5"/>
              </a:graphicData>
            </a:graphic>
          </p:graphicFrame>
        </mc:Choice>
        <mc:Fallback>
          <p:pic>
            <p:nvPicPr>
              <p:cNvPr id="50" name="Chart 49">
                <a:extLst>
                  <a:ext uri="{FF2B5EF4-FFF2-40B4-BE49-F238E27FC236}">
                    <a16:creationId xmlns:a16="http://schemas.microsoft.com/office/drawing/2014/main" id="{A0D1C4ED-3ADB-48FF-8A41-1DAF0D0A616A}"/>
                  </a:ext>
                </a:extLst>
              </p:cNvPr>
              <p:cNvPicPr>
                <a:picLocks noGrp="1" noRot="1" noChangeAspect="1" noMove="1" noResize="1" noEditPoints="1" noAdjustHandles="1" noChangeArrowheads="1" noChangeShapeType="1"/>
              </p:cNvPicPr>
              <p:nvPr/>
            </p:nvPicPr>
            <p:blipFill>
              <a:blip r:embed="rId6"/>
              <a:stretch>
                <a:fillRect/>
              </a:stretch>
            </p:blipFill>
            <p:spPr>
              <a:xfrm>
                <a:off x="2374993" y="2293045"/>
                <a:ext cx="1831221" cy="4530414"/>
              </a:xfrm>
              <a:prstGeom prst="rect">
                <a:avLst/>
              </a:prstGeom>
            </p:spPr>
          </p:pic>
        </mc:Fallback>
      </mc:AlternateContent>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261889" y="817930"/>
            <a:ext cx="11602432" cy="1325563"/>
          </a:xfrm>
        </p:spPr>
        <p:txBody>
          <a:bodyPr>
            <a:normAutofit/>
          </a:bodyPr>
          <a:lstStyle/>
          <a:p>
            <a:r>
              <a:rPr lang="en-US"/>
              <a:t>Fish Eaters continue to have strong preferences for fish from the United States and Canada</a:t>
            </a:r>
          </a:p>
        </p:txBody>
      </p:sp>
      <p:graphicFrame>
        <p:nvGraphicFramePr>
          <p:cNvPr id="7" name="Table 9">
            <a:extLst>
              <a:ext uri="{FF2B5EF4-FFF2-40B4-BE49-F238E27FC236}">
                <a16:creationId xmlns:a16="http://schemas.microsoft.com/office/drawing/2014/main" id="{2288B9C9-2502-4A3E-A11D-B81329D71690}"/>
              </a:ext>
            </a:extLst>
          </p:cNvPr>
          <p:cNvGraphicFramePr>
            <a:graphicFrameLocks/>
          </p:cNvGraphicFramePr>
          <p:nvPr>
            <p:extLst>
              <p:ext uri="{D42A27DB-BD31-4B8C-83A1-F6EECF244321}">
                <p14:modId xmlns:p14="http://schemas.microsoft.com/office/powerpoint/2010/main" val="1722218144"/>
              </p:ext>
            </p:extLst>
          </p:nvPr>
        </p:nvGraphicFramePr>
        <p:xfrm>
          <a:off x="7230" y="2398864"/>
          <a:ext cx="2091775" cy="3456456"/>
        </p:xfrm>
        <a:graphic>
          <a:graphicData uri="http://schemas.openxmlformats.org/drawingml/2006/table">
            <a:tbl>
              <a:tblPr firstRow="1" bandRow="1">
                <a:tableStyleId>{2D5ABB26-0587-4C30-8999-92F81FD0307C}</a:tableStyleId>
              </a:tblPr>
              <a:tblGrid>
                <a:gridCol w="2091775">
                  <a:extLst>
                    <a:ext uri="{9D8B030D-6E8A-4147-A177-3AD203B41FA5}">
                      <a16:colId xmlns:a16="http://schemas.microsoft.com/office/drawing/2014/main" val="4076447405"/>
                    </a:ext>
                  </a:extLst>
                </a:gridCol>
              </a:tblGrid>
              <a:tr h="864114">
                <a:tc>
                  <a:txBody>
                    <a:bodyPr/>
                    <a:lstStyle/>
                    <a:p>
                      <a:pPr algn="r" rtl="0" fontAlgn="ctr"/>
                      <a:r>
                        <a:rPr lang="en-GB" sz="1200" b="1" u="none" strike="noStrike">
                          <a:solidFill>
                            <a:schemeClr val="tx1"/>
                          </a:solidFill>
                          <a:effectLst/>
                          <a:latin typeface="+mn-lt"/>
                          <a:cs typeface="Arial"/>
                        </a:rPr>
                        <a:t>Absolutely Purchase</a:t>
                      </a:r>
                    </a:p>
                    <a:p>
                      <a:pPr marL="0" marR="0" lvl="0" indent="0" algn="r" defTabSz="914400" rtl="0" eaLnBrk="1" fontAlgn="ctr" latinLnBrk="0" hangingPunct="1">
                        <a:lnSpc>
                          <a:spcPct val="100000"/>
                        </a:lnSpc>
                        <a:spcBef>
                          <a:spcPts val="0"/>
                        </a:spcBef>
                        <a:spcAft>
                          <a:spcPts val="0"/>
                        </a:spcAft>
                        <a:buClrTx/>
                        <a:buSzTx/>
                        <a:buFontTx/>
                        <a:buNone/>
                        <a:tabLst/>
                        <a:defRPr/>
                      </a:pPr>
                      <a:r>
                        <a:rPr lang="en-GB" sz="1050" b="1" i="1" u="none" strike="noStrike">
                          <a:solidFill>
                            <a:schemeClr val="tx1"/>
                          </a:solidFill>
                          <a:effectLst/>
                          <a:latin typeface="+mn-lt"/>
                          <a:cs typeface="Arial"/>
                        </a:rPr>
                        <a:t>(absolutely)</a:t>
                      </a:r>
                    </a:p>
                  </a:txBody>
                  <a:tcPr marL="17338" marR="17338" marT="9525" marB="0" anchor="ctr"/>
                </a:tc>
                <a:extLst>
                  <a:ext uri="{0D108BD9-81ED-4DB2-BD59-A6C34878D82A}">
                    <a16:rowId xmlns:a16="http://schemas.microsoft.com/office/drawing/2014/main" val="2234034134"/>
                  </a:ext>
                </a:extLst>
              </a:tr>
              <a:tr h="864114">
                <a:tc>
                  <a:txBody>
                    <a:bodyPr/>
                    <a:lstStyle/>
                    <a:p>
                      <a:pPr algn="r" rtl="0" fontAlgn="ctr"/>
                      <a:r>
                        <a:rPr lang="en-GB" sz="1200" b="1" u="none" strike="noStrike">
                          <a:solidFill>
                            <a:schemeClr val="tx1"/>
                          </a:solidFill>
                          <a:effectLst/>
                          <a:latin typeface="+mn-lt"/>
                          <a:cs typeface="Arial"/>
                        </a:rPr>
                        <a:t>Likely to Purchase</a:t>
                      </a:r>
                    </a:p>
                    <a:p>
                      <a:pPr marL="0" marR="0" lvl="0" indent="0" algn="r" defTabSz="914400" rtl="0" eaLnBrk="1" fontAlgn="ctr" latinLnBrk="0" hangingPunct="1">
                        <a:lnSpc>
                          <a:spcPct val="100000"/>
                        </a:lnSpc>
                        <a:spcBef>
                          <a:spcPts val="0"/>
                        </a:spcBef>
                        <a:spcAft>
                          <a:spcPts val="0"/>
                        </a:spcAft>
                        <a:buClrTx/>
                        <a:buSzTx/>
                        <a:buFontTx/>
                        <a:buNone/>
                        <a:tabLst/>
                        <a:defRPr/>
                      </a:pPr>
                      <a:r>
                        <a:rPr lang="en-GB" sz="1050" b="1" i="1" u="none" strike="noStrike">
                          <a:solidFill>
                            <a:schemeClr val="tx1"/>
                          </a:solidFill>
                          <a:effectLst/>
                          <a:latin typeface="+mn-lt"/>
                          <a:cs typeface="Arial"/>
                        </a:rPr>
                        <a:t>(absolutely / very likely)</a:t>
                      </a:r>
                    </a:p>
                    <a:p>
                      <a:pPr marL="0" marR="0" lvl="0" indent="0" algn="r" defTabSz="914400" rtl="0" eaLnBrk="1" fontAlgn="ctr" latinLnBrk="0" hangingPunct="1">
                        <a:lnSpc>
                          <a:spcPct val="100000"/>
                        </a:lnSpc>
                        <a:spcBef>
                          <a:spcPts val="0"/>
                        </a:spcBef>
                        <a:spcAft>
                          <a:spcPts val="0"/>
                        </a:spcAft>
                        <a:buClrTx/>
                        <a:buSzTx/>
                        <a:buFontTx/>
                        <a:buNone/>
                        <a:tabLst/>
                        <a:defRPr/>
                      </a:pPr>
                      <a:endParaRPr lang="en-GB" sz="1050" b="1" i="0" u="none" strike="noStrike">
                        <a:solidFill>
                          <a:schemeClr val="tx1"/>
                        </a:solidFill>
                        <a:effectLst/>
                        <a:latin typeface="Arial"/>
                        <a:cs typeface="Arial"/>
                      </a:endParaRPr>
                    </a:p>
                  </a:txBody>
                  <a:tcPr marL="17338" marR="17338" marT="9525" marB="0" anchor="ctr"/>
                </a:tc>
                <a:extLst>
                  <a:ext uri="{0D108BD9-81ED-4DB2-BD59-A6C34878D82A}">
                    <a16:rowId xmlns:a16="http://schemas.microsoft.com/office/drawing/2014/main" val="3778029871"/>
                  </a:ext>
                </a:extLst>
              </a:tr>
              <a:tr h="864114">
                <a:tc>
                  <a:txBody>
                    <a:bodyPr/>
                    <a:lstStyle/>
                    <a:p>
                      <a:pPr algn="r" rtl="0" fontAlgn="ctr"/>
                      <a:r>
                        <a:rPr lang="en-GB" sz="1200" b="1" u="none" strike="noStrike">
                          <a:solidFill>
                            <a:schemeClr val="tx1"/>
                          </a:solidFill>
                          <a:effectLst/>
                          <a:latin typeface="Arial"/>
                          <a:cs typeface="Arial"/>
                        </a:rPr>
                        <a:t>Unlikely to Purchase</a:t>
                      </a:r>
                    </a:p>
                    <a:p>
                      <a:pPr marL="0" marR="0" lvl="0" indent="0" algn="r" defTabSz="914400" rtl="0" eaLnBrk="1" fontAlgn="ctr" latinLnBrk="0" hangingPunct="1">
                        <a:lnSpc>
                          <a:spcPct val="100000"/>
                        </a:lnSpc>
                        <a:spcBef>
                          <a:spcPts val="0"/>
                        </a:spcBef>
                        <a:spcAft>
                          <a:spcPts val="0"/>
                        </a:spcAft>
                        <a:buClrTx/>
                        <a:buSzTx/>
                        <a:buFontTx/>
                        <a:buNone/>
                        <a:tabLst/>
                        <a:defRPr/>
                      </a:pPr>
                      <a:r>
                        <a:rPr lang="en-GB" sz="1050" b="1" i="1" u="none" strike="noStrike">
                          <a:solidFill>
                            <a:schemeClr val="tx1"/>
                          </a:solidFill>
                          <a:effectLst/>
                          <a:latin typeface="Arial"/>
                          <a:cs typeface="Arial"/>
                        </a:rPr>
                        <a:t>(actively avoid / not likely)</a:t>
                      </a:r>
                    </a:p>
                  </a:txBody>
                  <a:tcPr marL="17338" marR="17338" marT="9525" marB="0" anchor="ctr"/>
                </a:tc>
                <a:extLst>
                  <a:ext uri="{0D108BD9-81ED-4DB2-BD59-A6C34878D82A}">
                    <a16:rowId xmlns:a16="http://schemas.microsoft.com/office/drawing/2014/main" val="3079301751"/>
                  </a:ext>
                </a:extLst>
              </a:tr>
              <a:tr h="864114">
                <a:tc>
                  <a:txBody>
                    <a:bodyPr/>
                    <a:lstStyle/>
                    <a:p>
                      <a:pPr algn="r" rtl="0" fontAlgn="ctr"/>
                      <a:r>
                        <a:rPr lang="en-GB" sz="1200" b="1" i="0" u="none" strike="noStrike">
                          <a:solidFill>
                            <a:schemeClr val="tx1"/>
                          </a:solidFill>
                          <a:effectLst/>
                          <a:latin typeface="+mn-lt"/>
                          <a:cs typeface="Arial"/>
                        </a:rPr>
                        <a:t>Actively Avoid Purchase</a:t>
                      </a:r>
                    </a:p>
                    <a:p>
                      <a:pPr algn="r" rtl="0" fontAlgn="ctr"/>
                      <a:r>
                        <a:rPr lang="en-GB" sz="1050" b="1" i="1" u="none" strike="noStrike">
                          <a:solidFill>
                            <a:schemeClr val="tx1"/>
                          </a:solidFill>
                          <a:effectLst/>
                          <a:latin typeface="+mn-lt"/>
                          <a:cs typeface="Arial"/>
                        </a:rPr>
                        <a:t>(actively avoid)</a:t>
                      </a:r>
                      <a:endParaRPr lang="en-GB" sz="1200" b="1" i="1" u="none" strike="noStrike">
                        <a:solidFill>
                          <a:schemeClr val="tx1"/>
                        </a:solidFill>
                        <a:effectLst/>
                        <a:latin typeface="Arial"/>
                        <a:cs typeface="Arial"/>
                      </a:endParaRPr>
                    </a:p>
                  </a:txBody>
                  <a:tcPr marL="17338" marR="17338" marT="9525" marB="0" anchor="ctr"/>
                </a:tc>
                <a:extLst>
                  <a:ext uri="{0D108BD9-81ED-4DB2-BD59-A6C34878D82A}">
                    <a16:rowId xmlns:a16="http://schemas.microsoft.com/office/drawing/2014/main" val="3378644522"/>
                  </a:ext>
                </a:extLst>
              </a:tr>
            </a:tbl>
          </a:graphicData>
        </a:graphic>
      </p:graphicFrame>
      <p:sp>
        <p:nvSpPr>
          <p:cNvPr id="9" name="TextBox 8">
            <a:extLst>
              <a:ext uri="{FF2B5EF4-FFF2-40B4-BE49-F238E27FC236}">
                <a16:creationId xmlns:a16="http://schemas.microsoft.com/office/drawing/2014/main" id="{43BC2E84-E80A-4E26-AF46-3982D857156B}"/>
              </a:ext>
            </a:extLst>
          </p:cNvPr>
          <p:cNvSpPr txBox="1"/>
          <p:nvPr/>
        </p:nvSpPr>
        <p:spPr>
          <a:xfrm>
            <a:off x="2012479" y="1952047"/>
            <a:ext cx="2377440" cy="369332"/>
          </a:xfrm>
          <a:prstGeom prst="rect">
            <a:avLst/>
          </a:prstGeom>
          <a:noFill/>
        </p:spPr>
        <p:txBody>
          <a:bodyPr wrap="square" rtlCol="0">
            <a:spAutoFit/>
          </a:bodyPr>
          <a:lstStyle/>
          <a:p>
            <a:pPr algn="ctr"/>
            <a:r>
              <a:rPr lang="en-US" b="1"/>
              <a:t>United States</a:t>
            </a:r>
          </a:p>
        </p:txBody>
      </p:sp>
      <p:sp>
        <p:nvSpPr>
          <p:cNvPr id="10" name="TextBox 9">
            <a:extLst>
              <a:ext uri="{FF2B5EF4-FFF2-40B4-BE49-F238E27FC236}">
                <a16:creationId xmlns:a16="http://schemas.microsoft.com/office/drawing/2014/main" id="{60078109-1382-43AA-BDA6-B218D6B8D2E4}"/>
              </a:ext>
            </a:extLst>
          </p:cNvPr>
          <p:cNvSpPr txBox="1"/>
          <p:nvPr/>
        </p:nvSpPr>
        <p:spPr>
          <a:xfrm>
            <a:off x="4562772" y="1946712"/>
            <a:ext cx="1188720" cy="369332"/>
          </a:xfrm>
          <a:prstGeom prst="rect">
            <a:avLst/>
          </a:prstGeom>
          <a:noFill/>
        </p:spPr>
        <p:txBody>
          <a:bodyPr wrap="square" rtlCol="0">
            <a:spAutoFit/>
          </a:bodyPr>
          <a:lstStyle/>
          <a:p>
            <a:pPr algn="ctr"/>
            <a:r>
              <a:rPr lang="en-US" b="1"/>
              <a:t>Canada</a:t>
            </a:r>
          </a:p>
        </p:txBody>
      </p:sp>
      <p:sp>
        <p:nvSpPr>
          <p:cNvPr id="11" name="TextBox 10">
            <a:extLst>
              <a:ext uri="{FF2B5EF4-FFF2-40B4-BE49-F238E27FC236}">
                <a16:creationId xmlns:a16="http://schemas.microsoft.com/office/drawing/2014/main" id="{06153CEF-B2F2-459E-A654-BDE901907DE7}"/>
              </a:ext>
            </a:extLst>
          </p:cNvPr>
          <p:cNvSpPr txBox="1"/>
          <p:nvPr/>
        </p:nvSpPr>
        <p:spPr>
          <a:xfrm>
            <a:off x="6348991" y="1949533"/>
            <a:ext cx="1095028" cy="369332"/>
          </a:xfrm>
          <a:prstGeom prst="rect">
            <a:avLst/>
          </a:prstGeom>
          <a:noFill/>
        </p:spPr>
        <p:txBody>
          <a:bodyPr wrap="square" rtlCol="0">
            <a:spAutoFit/>
          </a:bodyPr>
          <a:lstStyle/>
          <a:p>
            <a:pPr algn="ctr"/>
            <a:r>
              <a:rPr lang="en-US" b="1"/>
              <a:t>Norway</a:t>
            </a:r>
          </a:p>
        </p:txBody>
      </p:sp>
      <p:sp>
        <p:nvSpPr>
          <p:cNvPr id="12" name="TextBox 11">
            <a:extLst>
              <a:ext uri="{FF2B5EF4-FFF2-40B4-BE49-F238E27FC236}">
                <a16:creationId xmlns:a16="http://schemas.microsoft.com/office/drawing/2014/main" id="{36928949-A1FE-4476-8919-0B230D64EB99}"/>
              </a:ext>
            </a:extLst>
          </p:cNvPr>
          <p:cNvSpPr txBox="1"/>
          <p:nvPr/>
        </p:nvSpPr>
        <p:spPr>
          <a:xfrm>
            <a:off x="7878287" y="1942583"/>
            <a:ext cx="1404196" cy="369332"/>
          </a:xfrm>
          <a:prstGeom prst="rect">
            <a:avLst/>
          </a:prstGeom>
          <a:noFill/>
        </p:spPr>
        <p:txBody>
          <a:bodyPr wrap="square" rtlCol="0">
            <a:spAutoFit/>
          </a:bodyPr>
          <a:lstStyle/>
          <a:p>
            <a:pPr algn="ctr"/>
            <a:r>
              <a:rPr lang="en-US" b="1"/>
              <a:t>China</a:t>
            </a:r>
          </a:p>
        </p:txBody>
      </p:sp>
      <mc:AlternateContent xmlns:mc="http://schemas.openxmlformats.org/markup-compatibility/2006">
        <mc:Choice xmlns:cx2="http://schemas.microsoft.com/office/drawing/2015/10/21/chartex" Requires="cx2">
          <p:graphicFrame>
            <p:nvGraphicFramePr>
              <p:cNvPr id="48" name="Chart 47">
                <a:extLst>
                  <a:ext uri="{FF2B5EF4-FFF2-40B4-BE49-F238E27FC236}">
                    <a16:creationId xmlns:a16="http://schemas.microsoft.com/office/drawing/2014/main" id="{C0BA52A3-5F7E-45B8-A868-AA0BF08DDE26}"/>
                  </a:ext>
                </a:extLst>
              </p:cNvPr>
              <p:cNvGraphicFramePr/>
              <p:nvPr>
                <p:extLst>
                  <p:ext uri="{D42A27DB-BD31-4B8C-83A1-F6EECF244321}">
                    <p14:modId xmlns:p14="http://schemas.microsoft.com/office/powerpoint/2010/main" val="693077513"/>
                  </p:ext>
                </p:extLst>
              </p:nvPr>
            </p:nvGraphicFramePr>
            <p:xfrm>
              <a:off x="4364844" y="2293045"/>
              <a:ext cx="1545277" cy="4482188"/>
            </p:xfrm>
            <a:graphic>
              <a:graphicData uri="http://schemas.microsoft.com/office/drawing/2014/chartex">
                <cx:chart xmlns:cx="http://schemas.microsoft.com/office/drawing/2014/chartex" xmlns:r="http://schemas.openxmlformats.org/officeDocument/2006/relationships" r:id="rId7"/>
              </a:graphicData>
            </a:graphic>
          </p:graphicFrame>
        </mc:Choice>
        <mc:Fallback>
          <p:pic>
            <p:nvPicPr>
              <p:cNvPr id="48" name="Chart 47">
                <a:extLst>
                  <a:ext uri="{FF2B5EF4-FFF2-40B4-BE49-F238E27FC236}">
                    <a16:creationId xmlns:a16="http://schemas.microsoft.com/office/drawing/2014/main" id="{C0BA52A3-5F7E-45B8-A868-AA0BF08DDE26}"/>
                  </a:ext>
                </a:extLst>
              </p:cNvPr>
              <p:cNvPicPr>
                <a:picLocks noGrp="1" noRot="1" noChangeAspect="1" noMove="1" noResize="1" noEditPoints="1" noAdjustHandles="1" noChangeArrowheads="1" noChangeShapeType="1"/>
              </p:cNvPicPr>
              <p:nvPr/>
            </p:nvPicPr>
            <p:blipFill>
              <a:blip r:embed="rId8"/>
              <a:stretch>
                <a:fillRect/>
              </a:stretch>
            </p:blipFill>
            <p:spPr>
              <a:xfrm>
                <a:off x="4364844" y="2293045"/>
                <a:ext cx="1545277" cy="4482188"/>
              </a:xfrm>
              <a:prstGeom prst="rect">
                <a:avLst/>
              </a:prstGeom>
            </p:spPr>
          </p:pic>
        </mc:Fallback>
      </mc:AlternateContent>
      <mc:AlternateContent xmlns:mc="http://schemas.openxmlformats.org/markup-compatibility/2006">
        <mc:Choice xmlns:cx2="http://schemas.microsoft.com/office/drawing/2015/10/21/chartex" Requires="cx2">
          <p:graphicFrame>
            <p:nvGraphicFramePr>
              <p:cNvPr id="51" name="Chart 50">
                <a:extLst>
                  <a:ext uri="{FF2B5EF4-FFF2-40B4-BE49-F238E27FC236}">
                    <a16:creationId xmlns:a16="http://schemas.microsoft.com/office/drawing/2014/main" id="{94C0E94A-2FB3-4AED-A8E0-05C62A0B5FB0}"/>
                  </a:ext>
                </a:extLst>
              </p:cNvPr>
              <p:cNvGraphicFramePr/>
              <p:nvPr>
                <p:extLst>
                  <p:ext uri="{D42A27DB-BD31-4B8C-83A1-F6EECF244321}">
                    <p14:modId xmlns:p14="http://schemas.microsoft.com/office/powerpoint/2010/main" val="1007852860"/>
                  </p:ext>
                </p:extLst>
              </p:nvPr>
            </p:nvGraphicFramePr>
            <p:xfrm>
              <a:off x="7807747" y="2311019"/>
              <a:ext cx="1545277" cy="4498054"/>
            </p:xfrm>
            <a:graphic>
              <a:graphicData uri="http://schemas.microsoft.com/office/drawing/2014/chartex">
                <cx:chart xmlns:cx="http://schemas.microsoft.com/office/drawing/2014/chartex" xmlns:r="http://schemas.openxmlformats.org/officeDocument/2006/relationships" r:id="rId9"/>
              </a:graphicData>
            </a:graphic>
          </p:graphicFrame>
        </mc:Choice>
        <mc:Fallback>
          <p:pic>
            <p:nvPicPr>
              <p:cNvPr id="51" name="Chart 50">
                <a:extLst>
                  <a:ext uri="{FF2B5EF4-FFF2-40B4-BE49-F238E27FC236}">
                    <a16:creationId xmlns:a16="http://schemas.microsoft.com/office/drawing/2014/main" id="{94C0E94A-2FB3-4AED-A8E0-05C62A0B5FB0}"/>
                  </a:ext>
                </a:extLst>
              </p:cNvPr>
              <p:cNvPicPr>
                <a:picLocks noGrp="1" noRot="1" noChangeAspect="1" noMove="1" noResize="1" noEditPoints="1" noAdjustHandles="1" noChangeArrowheads="1" noChangeShapeType="1"/>
              </p:cNvPicPr>
              <p:nvPr/>
            </p:nvPicPr>
            <p:blipFill>
              <a:blip r:embed="rId10"/>
              <a:stretch>
                <a:fillRect/>
              </a:stretch>
            </p:blipFill>
            <p:spPr>
              <a:xfrm>
                <a:off x="7807747" y="2311019"/>
                <a:ext cx="1545277" cy="4498054"/>
              </a:xfrm>
              <a:prstGeom prst="rect">
                <a:avLst/>
              </a:prstGeom>
            </p:spPr>
          </p:pic>
        </mc:Fallback>
      </mc:AlternateContent>
      <p:sp>
        <p:nvSpPr>
          <p:cNvPr id="26" name="TextBox 25">
            <a:extLst>
              <a:ext uri="{FF2B5EF4-FFF2-40B4-BE49-F238E27FC236}">
                <a16:creationId xmlns:a16="http://schemas.microsoft.com/office/drawing/2014/main" id="{362DE4FE-0B78-4D20-BA5B-E3D5CC88F1F4}"/>
              </a:ext>
            </a:extLst>
          </p:cNvPr>
          <p:cNvSpPr txBox="1"/>
          <p:nvPr/>
        </p:nvSpPr>
        <p:spPr>
          <a:xfrm>
            <a:off x="7230" y="6610227"/>
            <a:ext cx="9461754" cy="215444"/>
          </a:xfrm>
          <a:prstGeom prst="rect">
            <a:avLst/>
          </a:prstGeom>
          <a:noFill/>
        </p:spPr>
        <p:txBody>
          <a:bodyPr wrap="square">
            <a:spAutoFit/>
          </a:bodyPr>
          <a:lstStyle/>
          <a:p>
            <a:pPr>
              <a:defRPr/>
            </a:pPr>
            <a:r>
              <a:rPr lang="en-US" sz="800">
                <a:solidFill>
                  <a:srgbClr val="AEABAB"/>
                </a:solidFill>
                <a:latin typeface="Arial"/>
                <a:cs typeface="Arial"/>
              </a:rPr>
              <a:t>F10. When purchasing fish, how likely would you be to purchase fish from the following countries? Base: Fish Eaters (n=704)</a:t>
            </a:r>
          </a:p>
        </p:txBody>
      </p:sp>
      <mc:AlternateContent xmlns:mc="http://schemas.openxmlformats.org/markup-compatibility/2006">
        <mc:Choice xmlns:cx2="http://schemas.microsoft.com/office/drawing/2015/10/21/chartex" Requires="cx2">
          <p:graphicFrame>
            <p:nvGraphicFramePr>
              <p:cNvPr id="3" name="Chart 2">
                <a:extLst>
                  <a:ext uri="{FF2B5EF4-FFF2-40B4-BE49-F238E27FC236}">
                    <a16:creationId xmlns:a16="http://schemas.microsoft.com/office/drawing/2014/main" id="{B4C91B10-36E8-EA8A-62ED-55AEDCFD82FE}"/>
                  </a:ext>
                </a:extLst>
              </p:cNvPr>
              <p:cNvGraphicFramePr/>
              <p:nvPr>
                <p:extLst>
                  <p:ext uri="{D42A27DB-BD31-4B8C-83A1-F6EECF244321}">
                    <p14:modId xmlns:p14="http://schemas.microsoft.com/office/powerpoint/2010/main" val="1064663051"/>
                  </p:ext>
                </p:extLst>
              </p:nvPr>
            </p:nvGraphicFramePr>
            <p:xfrm>
              <a:off x="9609630" y="2350054"/>
              <a:ext cx="1545277" cy="4498054"/>
            </p:xfrm>
            <a:graphic>
              <a:graphicData uri="http://schemas.microsoft.com/office/drawing/2014/chartex">
                <cx:chart xmlns:cx="http://schemas.microsoft.com/office/drawing/2014/chartex" xmlns:r="http://schemas.openxmlformats.org/officeDocument/2006/relationships" r:id="rId11"/>
              </a:graphicData>
            </a:graphic>
          </p:graphicFrame>
        </mc:Choice>
        <mc:Fallback>
          <p:pic>
            <p:nvPicPr>
              <p:cNvPr id="3" name="Chart 2">
                <a:extLst>
                  <a:ext uri="{FF2B5EF4-FFF2-40B4-BE49-F238E27FC236}">
                    <a16:creationId xmlns:a16="http://schemas.microsoft.com/office/drawing/2014/main" id="{B4C91B10-36E8-EA8A-62ED-55AEDCFD82FE}"/>
                  </a:ext>
                </a:extLst>
              </p:cNvPr>
              <p:cNvPicPr>
                <a:picLocks noGrp="1" noRot="1" noChangeAspect="1" noMove="1" noResize="1" noEditPoints="1" noAdjustHandles="1" noChangeArrowheads="1" noChangeShapeType="1"/>
              </p:cNvPicPr>
              <p:nvPr/>
            </p:nvPicPr>
            <p:blipFill>
              <a:blip r:embed="rId12"/>
              <a:stretch>
                <a:fillRect/>
              </a:stretch>
            </p:blipFill>
            <p:spPr>
              <a:xfrm>
                <a:off x="9609630" y="2350054"/>
                <a:ext cx="1545277" cy="4498054"/>
              </a:xfrm>
              <a:prstGeom prst="rect">
                <a:avLst/>
              </a:prstGeom>
            </p:spPr>
          </p:pic>
        </mc:Fallback>
      </mc:AlternateContent>
      <p:sp>
        <p:nvSpPr>
          <p:cNvPr id="4" name="TextBox 3">
            <a:extLst>
              <a:ext uri="{FF2B5EF4-FFF2-40B4-BE49-F238E27FC236}">
                <a16:creationId xmlns:a16="http://schemas.microsoft.com/office/drawing/2014/main" id="{84EA7207-5A04-0EBF-0309-BB500D65EEA2}"/>
              </a:ext>
            </a:extLst>
          </p:cNvPr>
          <p:cNvSpPr txBox="1"/>
          <p:nvPr/>
        </p:nvSpPr>
        <p:spPr>
          <a:xfrm>
            <a:off x="9680170" y="1983427"/>
            <a:ext cx="1404196" cy="369332"/>
          </a:xfrm>
          <a:prstGeom prst="rect">
            <a:avLst/>
          </a:prstGeom>
          <a:noFill/>
        </p:spPr>
        <p:txBody>
          <a:bodyPr wrap="square" rtlCol="0">
            <a:spAutoFit/>
          </a:bodyPr>
          <a:lstStyle/>
          <a:p>
            <a:pPr algn="ctr"/>
            <a:r>
              <a:rPr lang="en-US" b="1"/>
              <a:t>Russia</a:t>
            </a:r>
          </a:p>
        </p:txBody>
      </p:sp>
      <p:sp>
        <p:nvSpPr>
          <p:cNvPr id="5" name="TextBox 4">
            <a:extLst>
              <a:ext uri="{FF2B5EF4-FFF2-40B4-BE49-F238E27FC236}">
                <a16:creationId xmlns:a16="http://schemas.microsoft.com/office/drawing/2014/main" id="{A06967FF-9FCA-3388-F388-567B67EDE262}"/>
              </a:ext>
            </a:extLst>
          </p:cNvPr>
          <p:cNvSpPr txBox="1"/>
          <p:nvPr/>
        </p:nvSpPr>
        <p:spPr>
          <a:xfrm>
            <a:off x="10179701" y="3575147"/>
            <a:ext cx="538483" cy="276999"/>
          </a:xfrm>
          <a:prstGeom prst="rect">
            <a:avLst/>
          </a:prstGeom>
          <a:noFill/>
        </p:spPr>
        <p:txBody>
          <a:bodyPr wrap="square" rtlCol="0">
            <a:spAutoFit/>
          </a:bodyPr>
          <a:lstStyle/>
          <a:p>
            <a:r>
              <a:rPr lang="en-US" sz="1200"/>
              <a:t>11%</a:t>
            </a:r>
          </a:p>
        </p:txBody>
      </p:sp>
      <p:sp>
        <p:nvSpPr>
          <p:cNvPr id="6" name="TextBox 5">
            <a:extLst>
              <a:ext uri="{FF2B5EF4-FFF2-40B4-BE49-F238E27FC236}">
                <a16:creationId xmlns:a16="http://schemas.microsoft.com/office/drawing/2014/main" id="{155E7601-0456-4066-DFBE-D3A97A97FB0E}"/>
              </a:ext>
            </a:extLst>
          </p:cNvPr>
          <p:cNvSpPr txBox="1"/>
          <p:nvPr/>
        </p:nvSpPr>
        <p:spPr>
          <a:xfrm>
            <a:off x="10382267" y="2739982"/>
            <a:ext cx="538483" cy="276999"/>
          </a:xfrm>
          <a:prstGeom prst="rect">
            <a:avLst/>
          </a:prstGeom>
          <a:noFill/>
        </p:spPr>
        <p:txBody>
          <a:bodyPr wrap="square" rtlCol="0">
            <a:spAutoFit/>
          </a:bodyPr>
          <a:lstStyle/>
          <a:p>
            <a:r>
              <a:rPr lang="en-US" sz="1200"/>
              <a:t>5%</a:t>
            </a:r>
          </a:p>
        </p:txBody>
      </p:sp>
      <p:sp>
        <p:nvSpPr>
          <p:cNvPr id="15" name="TextBox 14">
            <a:extLst>
              <a:ext uri="{FF2B5EF4-FFF2-40B4-BE49-F238E27FC236}">
                <a16:creationId xmlns:a16="http://schemas.microsoft.com/office/drawing/2014/main" id="{9B207C9A-C5E2-0F6D-863E-DE7532E62C16}"/>
              </a:ext>
            </a:extLst>
          </p:cNvPr>
          <p:cNvSpPr txBox="1"/>
          <p:nvPr/>
        </p:nvSpPr>
        <p:spPr>
          <a:xfrm>
            <a:off x="6905536" y="5339775"/>
            <a:ext cx="538483" cy="276999"/>
          </a:xfrm>
          <a:prstGeom prst="rect">
            <a:avLst/>
          </a:prstGeom>
          <a:noFill/>
        </p:spPr>
        <p:txBody>
          <a:bodyPr wrap="square" rtlCol="0">
            <a:spAutoFit/>
          </a:bodyPr>
          <a:lstStyle/>
          <a:p>
            <a:r>
              <a:rPr lang="en-US" sz="1200"/>
              <a:t>7%</a:t>
            </a:r>
          </a:p>
        </p:txBody>
      </p:sp>
      <p:sp>
        <p:nvSpPr>
          <p:cNvPr id="16" name="TextBox 15">
            <a:extLst>
              <a:ext uri="{FF2B5EF4-FFF2-40B4-BE49-F238E27FC236}">
                <a16:creationId xmlns:a16="http://schemas.microsoft.com/office/drawing/2014/main" id="{93D036FD-E6EB-6CFA-73AA-CA9A0CA8A945}"/>
              </a:ext>
            </a:extLst>
          </p:cNvPr>
          <p:cNvSpPr txBox="1"/>
          <p:nvPr/>
        </p:nvSpPr>
        <p:spPr>
          <a:xfrm>
            <a:off x="8547170" y="2741204"/>
            <a:ext cx="538483" cy="276999"/>
          </a:xfrm>
          <a:prstGeom prst="rect">
            <a:avLst/>
          </a:prstGeom>
          <a:noFill/>
        </p:spPr>
        <p:txBody>
          <a:bodyPr wrap="square" rtlCol="0">
            <a:spAutoFit/>
          </a:bodyPr>
          <a:lstStyle/>
          <a:p>
            <a:r>
              <a:rPr lang="en-US" sz="1200"/>
              <a:t>4%</a:t>
            </a:r>
          </a:p>
        </p:txBody>
      </p:sp>
      <p:sp>
        <p:nvSpPr>
          <p:cNvPr id="17" name="TextBox 16">
            <a:extLst>
              <a:ext uri="{FF2B5EF4-FFF2-40B4-BE49-F238E27FC236}">
                <a16:creationId xmlns:a16="http://schemas.microsoft.com/office/drawing/2014/main" id="{37E3EA0E-7EE7-4FB9-91CC-3C416B271474}"/>
              </a:ext>
            </a:extLst>
          </p:cNvPr>
          <p:cNvSpPr txBox="1"/>
          <p:nvPr/>
        </p:nvSpPr>
        <p:spPr>
          <a:xfrm>
            <a:off x="8382252" y="3591752"/>
            <a:ext cx="538483" cy="276999"/>
          </a:xfrm>
          <a:prstGeom prst="rect">
            <a:avLst/>
          </a:prstGeom>
          <a:noFill/>
        </p:spPr>
        <p:txBody>
          <a:bodyPr wrap="square" rtlCol="0">
            <a:spAutoFit/>
          </a:bodyPr>
          <a:lstStyle/>
          <a:p>
            <a:r>
              <a:rPr lang="en-US" sz="1200"/>
              <a:t>10%</a:t>
            </a:r>
          </a:p>
        </p:txBody>
      </p:sp>
      <p:sp>
        <p:nvSpPr>
          <p:cNvPr id="18" name="TextBox 17">
            <a:extLst>
              <a:ext uri="{FF2B5EF4-FFF2-40B4-BE49-F238E27FC236}">
                <a16:creationId xmlns:a16="http://schemas.microsoft.com/office/drawing/2014/main" id="{45513916-D2FA-B969-01C3-27A4FD30E409}"/>
              </a:ext>
            </a:extLst>
          </p:cNvPr>
          <p:cNvSpPr txBox="1"/>
          <p:nvPr/>
        </p:nvSpPr>
        <p:spPr>
          <a:xfrm>
            <a:off x="3290603" y="4416893"/>
            <a:ext cx="538483" cy="276999"/>
          </a:xfrm>
          <a:prstGeom prst="rect">
            <a:avLst/>
          </a:prstGeom>
          <a:noFill/>
        </p:spPr>
        <p:txBody>
          <a:bodyPr wrap="square" rtlCol="0">
            <a:spAutoFit/>
          </a:bodyPr>
          <a:lstStyle/>
          <a:p>
            <a:r>
              <a:rPr lang="en-US" sz="1200"/>
              <a:t>3%</a:t>
            </a:r>
          </a:p>
        </p:txBody>
      </p:sp>
      <p:sp>
        <p:nvSpPr>
          <p:cNvPr id="19" name="TextBox 18">
            <a:extLst>
              <a:ext uri="{FF2B5EF4-FFF2-40B4-BE49-F238E27FC236}">
                <a16:creationId xmlns:a16="http://schemas.microsoft.com/office/drawing/2014/main" id="{5C890270-FF08-BCDF-955E-CCFAB8847329}"/>
              </a:ext>
            </a:extLst>
          </p:cNvPr>
          <p:cNvSpPr txBox="1"/>
          <p:nvPr/>
        </p:nvSpPr>
        <p:spPr>
          <a:xfrm>
            <a:off x="3290603" y="5257187"/>
            <a:ext cx="538483" cy="276999"/>
          </a:xfrm>
          <a:prstGeom prst="rect">
            <a:avLst/>
          </a:prstGeom>
          <a:noFill/>
        </p:spPr>
        <p:txBody>
          <a:bodyPr wrap="square" rtlCol="0">
            <a:spAutoFit/>
          </a:bodyPr>
          <a:lstStyle/>
          <a:p>
            <a:r>
              <a:rPr lang="en-US" sz="1200"/>
              <a:t>1%</a:t>
            </a:r>
          </a:p>
        </p:txBody>
      </p:sp>
      <p:sp>
        <p:nvSpPr>
          <p:cNvPr id="21" name="TextBox 20">
            <a:extLst>
              <a:ext uri="{FF2B5EF4-FFF2-40B4-BE49-F238E27FC236}">
                <a16:creationId xmlns:a16="http://schemas.microsoft.com/office/drawing/2014/main" id="{52B3D51F-8BB7-F07D-E388-00CF85F362D7}"/>
              </a:ext>
            </a:extLst>
          </p:cNvPr>
          <p:cNvSpPr txBox="1"/>
          <p:nvPr/>
        </p:nvSpPr>
        <p:spPr>
          <a:xfrm>
            <a:off x="5225729" y="4421466"/>
            <a:ext cx="538483" cy="276999"/>
          </a:xfrm>
          <a:prstGeom prst="rect">
            <a:avLst/>
          </a:prstGeom>
          <a:noFill/>
        </p:spPr>
        <p:txBody>
          <a:bodyPr wrap="square" rtlCol="0">
            <a:spAutoFit/>
          </a:bodyPr>
          <a:lstStyle/>
          <a:p>
            <a:r>
              <a:rPr lang="en-US" sz="1200"/>
              <a:t>10%</a:t>
            </a:r>
          </a:p>
        </p:txBody>
      </p:sp>
      <p:sp>
        <p:nvSpPr>
          <p:cNvPr id="22" name="TextBox 21">
            <a:extLst>
              <a:ext uri="{FF2B5EF4-FFF2-40B4-BE49-F238E27FC236}">
                <a16:creationId xmlns:a16="http://schemas.microsoft.com/office/drawing/2014/main" id="{76E011BF-FFB4-F134-602B-0A66A2D935BB}"/>
              </a:ext>
            </a:extLst>
          </p:cNvPr>
          <p:cNvSpPr txBox="1"/>
          <p:nvPr/>
        </p:nvSpPr>
        <p:spPr>
          <a:xfrm>
            <a:off x="5193279" y="5257187"/>
            <a:ext cx="538483" cy="276999"/>
          </a:xfrm>
          <a:prstGeom prst="rect">
            <a:avLst/>
          </a:prstGeom>
          <a:noFill/>
        </p:spPr>
        <p:txBody>
          <a:bodyPr wrap="square" rtlCol="0">
            <a:spAutoFit/>
          </a:bodyPr>
          <a:lstStyle/>
          <a:p>
            <a:r>
              <a:rPr lang="en-US" sz="1200"/>
              <a:t>5%</a:t>
            </a:r>
          </a:p>
        </p:txBody>
      </p:sp>
      <p:grpSp>
        <p:nvGrpSpPr>
          <p:cNvPr id="20" name="Group 19">
            <a:extLst>
              <a:ext uri="{FF2B5EF4-FFF2-40B4-BE49-F238E27FC236}">
                <a16:creationId xmlns:a16="http://schemas.microsoft.com/office/drawing/2014/main" id="{BCBA4215-CF8B-7E9A-0C91-83BD070C3D77}"/>
              </a:ext>
            </a:extLst>
          </p:cNvPr>
          <p:cNvGrpSpPr/>
          <p:nvPr/>
        </p:nvGrpSpPr>
        <p:grpSpPr>
          <a:xfrm>
            <a:off x="11528225" y="264779"/>
            <a:ext cx="356433" cy="356433"/>
            <a:chOff x="11358084" y="75366"/>
            <a:chExt cx="534194" cy="534194"/>
          </a:xfrm>
        </p:grpSpPr>
        <p:sp>
          <p:nvSpPr>
            <p:cNvPr id="23" name="Oval 22">
              <a:extLst>
                <a:ext uri="{FF2B5EF4-FFF2-40B4-BE49-F238E27FC236}">
                  <a16:creationId xmlns:a16="http://schemas.microsoft.com/office/drawing/2014/main" id="{DD959EDA-D543-BFC3-FAE4-316CC512B79E}"/>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Competition with solid fill">
              <a:extLst>
                <a:ext uri="{FF2B5EF4-FFF2-40B4-BE49-F238E27FC236}">
                  <a16:creationId xmlns:a16="http://schemas.microsoft.com/office/drawing/2014/main" id="{D4FB5DC2-9B7A-E530-D90A-EF01BE50DC5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2981634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87736" y="873376"/>
            <a:ext cx="11366499" cy="1325563"/>
          </a:xfrm>
        </p:spPr>
        <p:txBody>
          <a:bodyPr>
            <a:normAutofit fontScale="90000"/>
          </a:bodyPr>
          <a:lstStyle/>
          <a:p>
            <a:r>
              <a:rPr lang="en-US"/>
              <a:t>Like last year, learning local grocery store fish was from Russia or China would result in Fish Eaters feeling annoyed, misled, and confused</a:t>
            </a:r>
          </a:p>
        </p:txBody>
      </p:sp>
      <p:sp>
        <p:nvSpPr>
          <p:cNvPr id="16" name="TextBox 15">
            <a:extLst>
              <a:ext uri="{FF2B5EF4-FFF2-40B4-BE49-F238E27FC236}">
                <a16:creationId xmlns:a16="http://schemas.microsoft.com/office/drawing/2014/main" id="{05CE1C54-9A19-47F3-8949-9770B4040B22}"/>
              </a:ext>
            </a:extLst>
          </p:cNvPr>
          <p:cNvSpPr txBox="1"/>
          <p:nvPr/>
        </p:nvSpPr>
        <p:spPr>
          <a:xfrm>
            <a:off x="-1" y="6519446"/>
            <a:ext cx="7934325" cy="338554"/>
          </a:xfrm>
          <a:prstGeom prst="rect">
            <a:avLst/>
          </a:prstGeom>
          <a:noFill/>
        </p:spPr>
        <p:txBody>
          <a:bodyPr wrap="square" lIns="91440" tIns="45720" rIns="91440" bIns="45720" anchor="t">
            <a:spAutoFit/>
          </a:bodyPr>
          <a:lstStyle/>
          <a:p>
            <a:r>
              <a:rPr lang="en-US" sz="800">
                <a:solidFill>
                  <a:srgbClr val="AEABAB"/>
                </a:solidFill>
                <a:latin typeface="Arial"/>
                <a:cs typeface="Arial"/>
              </a:rPr>
              <a:t>Arrows indicate a statistically significant change compared to 2023. Green indicates an increase, red indicates a decrease, and no arrow indicates no change</a:t>
            </a:r>
            <a:endParaRPr lang="en-US" sz="800">
              <a:solidFill>
                <a:schemeClr val="accent3"/>
              </a:solidFill>
              <a:latin typeface="Arial"/>
              <a:cs typeface="Arial"/>
            </a:endParaRPr>
          </a:p>
          <a:p>
            <a:r>
              <a:rPr lang="en-US" sz="800">
                <a:solidFill>
                  <a:schemeClr val="accent3"/>
                </a:solidFill>
                <a:effectLst/>
                <a:ea typeface="Calibri" panose="020F0502020204030204" pitchFamily="34" charset="0"/>
                <a:cs typeface="Calibri" panose="020F0502020204030204" pitchFamily="34" charset="0"/>
              </a:rPr>
              <a:t>F11. How would you feel if you learned the fish you purchased from your local grocery store comes from following countries? Base: Fish Eaters (n=</a:t>
            </a:r>
            <a:r>
              <a:rPr lang="en-US" sz="800">
                <a:solidFill>
                  <a:schemeClr val="accent3"/>
                </a:solidFill>
                <a:ea typeface="Calibri" panose="020F0502020204030204" pitchFamily="34" charset="0"/>
                <a:cs typeface="Calibri" panose="020F0502020204030204" pitchFamily="34" charset="0"/>
              </a:rPr>
              <a:t>704</a:t>
            </a:r>
            <a:r>
              <a:rPr lang="en-US" sz="800">
                <a:solidFill>
                  <a:schemeClr val="accent3"/>
                </a:solidFill>
                <a:effectLst/>
                <a:ea typeface="Calibri" panose="020F0502020204030204" pitchFamily="34" charset="0"/>
                <a:cs typeface="Calibri" panose="020F0502020204030204" pitchFamily="34" charset="0"/>
              </a:rPr>
              <a:t>)</a:t>
            </a:r>
            <a:endParaRPr lang="en-US" sz="800">
              <a:solidFill>
                <a:schemeClr val="accent3"/>
              </a:solidFill>
              <a:effectLst/>
              <a:ea typeface="Calibri" panose="020F0502020204030204" pitchFamily="34" charset="0"/>
            </a:endParaRPr>
          </a:p>
        </p:txBody>
      </p:sp>
      <p:graphicFrame>
        <p:nvGraphicFramePr>
          <p:cNvPr id="19" name="Chart 18">
            <a:extLst>
              <a:ext uri="{FF2B5EF4-FFF2-40B4-BE49-F238E27FC236}">
                <a16:creationId xmlns:a16="http://schemas.microsoft.com/office/drawing/2014/main" id="{79F9BA69-01CA-497A-92A5-43C8C28D2425}"/>
              </a:ext>
            </a:extLst>
          </p:cNvPr>
          <p:cNvGraphicFramePr/>
          <p:nvPr>
            <p:extLst>
              <p:ext uri="{D42A27DB-BD31-4B8C-83A1-F6EECF244321}">
                <p14:modId xmlns:p14="http://schemas.microsoft.com/office/powerpoint/2010/main" val="93894093"/>
              </p:ext>
            </p:extLst>
          </p:nvPr>
        </p:nvGraphicFramePr>
        <p:xfrm>
          <a:off x="478465" y="2639296"/>
          <a:ext cx="11100337" cy="3651871"/>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5EE8302E-1A81-415E-A461-2AAF5EFA35E5}"/>
              </a:ext>
            </a:extLst>
          </p:cNvPr>
          <p:cNvSpPr txBox="1"/>
          <p:nvPr/>
        </p:nvSpPr>
        <p:spPr>
          <a:xfrm>
            <a:off x="1042988" y="2292075"/>
            <a:ext cx="10106024" cy="523220"/>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Arial Black" panose="020B0A04020102020204" pitchFamily="34" charset="0"/>
              </a:rPr>
              <a:t>Feelings Fish Eaters would experience if they learned that the fish they purchased from</a:t>
            </a:r>
            <a:r>
              <a:rPr lang="en-US" sz="1400" kern="0">
                <a:solidFill>
                  <a:schemeClr val="tx1"/>
                </a:solidFill>
              </a:rPr>
              <a:t> their local grocery store came from the following countries</a:t>
            </a:r>
          </a:p>
        </p:txBody>
      </p:sp>
      <p:sp>
        <p:nvSpPr>
          <p:cNvPr id="3" name="Arrow: Up 2">
            <a:extLst>
              <a:ext uri="{FF2B5EF4-FFF2-40B4-BE49-F238E27FC236}">
                <a16:creationId xmlns:a16="http://schemas.microsoft.com/office/drawing/2014/main" id="{5F7C703A-D9C7-C653-7E18-8EF59C637EA1}"/>
              </a:ext>
            </a:extLst>
          </p:cNvPr>
          <p:cNvSpPr/>
          <p:nvPr/>
        </p:nvSpPr>
        <p:spPr>
          <a:xfrm rot="10800000">
            <a:off x="4909697" y="4577324"/>
            <a:ext cx="182880" cy="182880"/>
          </a:xfrm>
          <a:prstGeom prst="upArrow">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F1814B7-CF3B-24BF-01E9-77B3E6BF4A20}"/>
              </a:ext>
            </a:extLst>
          </p:cNvPr>
          <p:cNvGrpSpPr/>
          <p:nvPr/>
        </p:nvGrpSpPr>
        <p:grpSpPr>
          <a:xfrm>
            <a:off x="9703134" y="122172"/>
            <a:ext cx="1577389" cy="587340"/>
            <a:chOff x="21419066" y="12460569"/>
            <a:chExt cx="1874348" cy="1015961"/>
          </a:xfrm>
        </p:grpSpPr>
        <p:sp>
          <p:nvSpPr>
            <p:cNvPr id="9" name="Arrow: Right 8">
              <a:extLst>
                <a:ext uri="{FF2B5EF4-FFF2-40B4-BE49-F238E27FC236}">
                  <a16:creationId xmlns:a16="http://schemas.microsoft.com/office/drawing/2014/main" id="{5B85B17B-D557-7495-2FD0-E1C684085C27}"/>
                </a:ext>
              </a:extLst>
            </p:cNvPr>
            <p:cNvSpPr/>
            <p:nvPr/>
          </p:nvSpPr>
          <p:spPr>
            <a:xfrm rot="5400000">
              <a:off x="23065998" y="12643828"/>
              <a:ext cx="254433" cy="200393"/>
            </a:xfrm>
            <a:prstGeom prst="rightArrow">
              <a:avLst/>
            </a:prstGeom>
            <a:solidFill>
              <a:srgbClr val="C0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E266FA2E-98C6-7203-DF61-E0DAB9B720C0}"/>
                </a:ext>
              </a:extLst>
            </p:cNvPr>
            <p:cNvSpPr txBox="1"/>
            <p:nvPr/>
          </p:nvSpPr>
          <p:spPr>
            <a:xfrm>
              <a:off x="21419066" y="12460569"/>
              <a:ext cx="1629134" cy="1015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a:t>
              </a:r>
              <a:r>
                <a:rPr lang="en-US" sz="1050" b="0">
                  <a:solidFill>
                    <a:schemeClr val="bg1"/>
                  </a:solidFill>
                </a:rPr>
                <a:t>lower</a:t>
              </a:r>
            </a:p>
            <a:p>
              <a:pPr marL="0" marR="0" indent="0" algn="r" defTabSz="825500" rtl="0" fontAlgn="auto" latinLnBrk="0" hangingPunct="0">
                <a:lnSpc>
                  <a:spcPct val="150000"/>
                </a:lnSpc>
                <a:spcBef>
                  <a:spcPts val="0"/>
                </a:spcBef>
                <a:spcAft>
                  <a:spcPts val="0"/>
                </a:spcAft>
                <a:buClrTx/>
                <a:buSzTx/>
                <a:buFontTx/>
                <a:buNone/>
                <a:tabLst/>
              </a:pPr>
              <a:r>
                <a:rPr lang="en-US" sz="1050" b="0">
                  <a:solidFill>
                    <a:schemeClr val="bg1"/>
                  </a:solidFill>
                </a:rPr>
                <a:t>s</a:t>
              </a:r>
              <a:r>
                <a:rPr kumimoji="0" lang="en-US" sz="1050" b="0" i="0" u="none" strike="noStrike" cap="none" spc="0" normalizeH="0" baseline="0">
                  <a:ln>
                    <a:noFill/>
                  </a:ln>
                  <a:solidFill>
                    <a:schemeClr val="bg1"/>
                  </a:solidFill>
                  <a:effectLst/>
                  <a:uFillTx/>
                  <a:ea typeface="Helvetica Neue"/>
                  <a:cs typeface="Helvetica Neue"/>
                  <a:sym typeface="Helvetica Neue"/>
                </a:rPr>
                <a:t>tat. sig. higher</a:t>
              </a:r>
            </a:p>
          </p:txBody>
        </p:sp>
        <p:sp>
          <p:nvSpPr>
            <p:cNvPr id="11" name="Arrow: Right 10">
              <a:extLst>
                <a:ext uri="{FF2B5EF4-FFF2-40B4-BE49-F238E27FC236}">
                  <a16:creationId xmlns:a16="http://schemas.microsoft.com/office/drawing/2014/main" id="{6C847891-9A8C-F558-490B-4D95229DAF20}"/>
                </a:ext>
              </a:extLst>
            </p:cNvPr>
            <p:cNvSpPr/>
            <p:nvPr/>
          </p:nvSpPr>
          <p:spPr>
            <a:xfrm rot="16200000">
              <a:off x="23071371" y="13062534"/>
              <a:ext cx="254433" cy="189653"/>
            </a:xfrm>
            <a:prstGeom prst="rightArrow">
              <a:avLst/>
            </a:prstGeom>
            <a:solidFill>
              <a:srgbClr val="00B05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b="0">
                <a:ln w="0"/>
                <a:solidFill>
                  <a:schemeClr val="bg1"/>
                </a:solidFill>
                <a:effectLst>
                  <a:outerShdw blurRad="38100" dist="19050" dir="2700000" algn="tl" rotWithShape="0">
                    <a:schemeClr val="dk1">
                      <a:alpha val="40000"/>
                    </a:schemeClr>
                  </a:outerShdw>
                </a:effectLst>
              </a:endParaRPr>
            </a:p>
          </p:txBody>
        </p:sp>
      </p:grpSp>
      <p:grpSp>
        <p:nvGrpSpPr>
          <p:cNvPr id="12" name="Group 11">
            <a:extLst>
              <a:ext uri="{FF2B5EF4-FFF2-40B4-BE49-F238E27FC236}">
                <a16:creationId xmlns:a16="http://schemas.microsoft.com/office/drawing/2014/main" id="{B284922D-AB28-B4C0-D7EA-6852E63A3AF1}"/>
              </a:ext>
            </a:extLst>
          </p:cNvPr>
          <p:cNvGrpSpPr/>
          <p:nvPr/>
        </p:nvGrpSpPr>
        <p:grpSpPr>
          <a:xfrm>
            <a:off x="11528225" y="264779"/>
            <a:ext cx="356433" cy="356433"/>
            <a:chOff x="11358084" y="75366"/>
            <a:chExt cx="534194" cy="534194"/>
          </a:xfrm>
        </p:grpSpPr>
        <p:sp>
          <p:nvSpPr>
            <p:cNvPr id="13" name="Oval 12">
              <a:extLst>
                <a:ext uri="{FF2B5EF4-FFF2-40B4-BE49-F238E27FC236}">
                  <a16:creationId xmlns:a16="http://schemas.microsoft.com/office/drawing/2014/main" id="{5021C660-4C7F-E0CB-2BEF-A108E98E9780}"/>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Competition with solid fill">
              <a:extLst>
                <a:ext uri="{FF2B5EF4-FFF2-40B4-BE49-F238E27FC236}">
                  <a16:creationId xmlns:a16="http://schemas.microsoft.com/office/drawing/2014/main" id="{9A610A12-1690-8D43-EC97-7593E62B7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25935632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E26904-2E7B-2807-40EE-BC178A3440CB}"/>
              </a:ext>
            </a:extLst>
          </p:cNvPr>
          <p:cNvSpPr txBox="1"/>
          <p:nvPr/>
        </p:nvSpPr>
        <p:spPr>
          <a:xfrm>
            <a:off x="265511" y="2918530"/>
            <a:ext cx="7659149" cy="769441"/>
          </a:xfrm>
          <a:prstGeom prst="rect">
            <a:avLst/>
          </a:prstGeom>
          <a:noFill/>
        </p:spPr>
        <p:txBody>
          <a:bodyPr wrap="square" rtlCol="0">
            <a:spAutoFit/>
          </a:bodyPr>
          <a:lstStyle/>
          <a:p>
            <a:r>
              <a:rPr lang="en-US" sz="4400">
                <a:solidFill>
                  <a:schemeClr val="bg1"/>
                </a:solidFill>
                <a:latin typeface="+mj-lt"/>
              </a:rPr>
              <a:t>Providence Attributes</a:t>
            </a:r>
          </a:p>
        </p:txBody>
      </p:sp>
    </p:spTree>
    <p:extLst>
      <p:ext uri="{BB962C8B-B14F-4D97-AF65-F5344CB8AC3E}">
        <p14:creationId xmlns:p14="http://schemas.microsoft.com/office/powerpoint/2010/main" val="36506414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87736" y="310293"/>
            <a:ext cx="11366499" cy="1325563"/>
          </a:xfrm>
        </p:spPr>
        <p:txBody>
          <a:bodyPr>
            <a:normAutofit/>
          </a:bodyPr>
          <a:lstStyle/>
          <a:p>
            <a:r>
              <a:rPr lang="en-US"/>
              <a:t>Providence Statements</a:t>
            </a:r>
          </a:p>
        </p:txBody>
      </p:sp>
      <p:graphicFrame>
        <p:nvGraphicFramePr>
          <p:cNvPr id="2" name="Table 2">
            <a:extLst>
              <a:ext uri="{FF2B5EF4-FFF2-40B4-BE49-F238E27FC236}">
                <a16:creationId xmlns:a16="http://schemas.microsoft.com/office/drawing/2014/main" id="{A50F6060-083D-5C86-2EF6-E8F94C986018}"/>
              </a:ext>
            </a:extLst>
          </p:cNvPr>
          <p:cNvGraphicFramePr>
            <a:graphicFrameLocks noGrp="1"/>
          </p:cNvGraphicFramePr>
          <p:nvPr>
            <p:extLst>
              <p:ext uri="{D42A27DB-BD31-4B8C-83A1-F6EECF244321}">
                <p14:modId xmlns:p14="http://schemas.microsoft.com/office/powerpoint/2010/main" val="223449442"/>
              </p:ext>
            </p:extLst>
          </p:nvPr>
        </p:nvGraphicFramePr>
        <p:xfrm>
          <a:off x="477723" y="1231900"/>
          <a:ext cx="11228718" cy="4211320"/>
        </p:xfrm>
        <a:graphic>
          <a:graphicData uri="http://schemas.openxmlformats.org/drawingml/2006/table">
            <a:tbl>
              <a:tblPr firstRow="1" bandRow="1">
                <a:tableStyleId>{912C8C85-51F0-491E-9774-3900AFEF0FD7}</a:tableStyleId>
              </a:tblPr>
              <a:tblGrid>
                <a:gridCol w="1424821">
                  <a:extLst>
                    <a:ext uri="{9D8B030D-6E8A-4147-A177-3AD203B41FA5}">
                      <a16:colId xmlns:a16="http://schemas.microsoft.com/office/drawing/2014/main" val="1583620807"/>
                    </a:ext>
                  </a:extLst>
                </a:gridCol>
                <a:gridCol w="9803897">
                  <a:extLst>
                    <a:ext uri="{9D8B030D-6E8A-4147-A177-3AD203B41FA5}">
                      <a16:colId xmlns:a16="http://schemas.microsoft.com/office/drawing/2014/main" val="586640484"/>
                    </a:ext>
                  </a:extLst>
                </a:gridCol>
              </a:tblGrid>
              <a:tr h="370840">
                <a:tc>
                  <a:txBody>
                    <a:bodyPr/>
                    <a:lstStyle/>
                    <a:p>
                      <a:pPr algn="ctr"/>
                      <a:r>
                        <a:rPr lang="en-US" sz="1600"/>
                        <a:t>Statement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5469"/>
                    </a:solidFill>
                  </a:tcPr>
                </a:tc>
                <a:tc>
                  <a:txBody>
                    <a:bodyPr/>
                    <a:lstStyle/>
                    <a:p>
                      <a:pPr algn="ctr"/>
                      <a:r>
                        <a:rPr lang="en-US" sz="1600"/>
                        <a:t>Full Statement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5469"/>
                    </a:solidFill>
                  </a:tcPr>
                </a:tc>
                <a:extLst>
                  <a:ext uri="{0D108BD9-81ED-4DB2-BD59-A6C34878D82A}">
                    <a16:rowId xmlns:a16="http://schemas.microsoft.com/office/drawing/2014/main" val="158243968"/>
                  </a:ext>
                </a:extLst>
              </a:tr>
              <a:tr h="640080">
                <a:tc>
                  <a:txBody>
                    <a:bodyPr/>
                    <a:lstStyle/>
                    <a:p>
                      <a:pPr algn="ctr"/>
                      <a:r>
                        <a:rPr lang="en-US" sz="1200"/>
                        <a:t>Statement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fontAlgn="base"/>
                      <a:r>
                        <a:rPr lang="en-US" sz="1200" kern="1200">
                          <a:solidFill>
                            <a:schemeClr val="dk1"/>
                          </a:solidFill>
                          <a:effectLst/>
                        </a:rPr>
                        <a:t>It is imperative that we preserve the sustainable management of Alaska’s pollock fishery to protect both our oceans and our economic interests.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3029799"/>
                  </a:ext>
                </a:extLst>
              </a:tr>
              <a:tr h="640080">
                <a:tc>
                  <a:txBody>
                    <a:bodyPr/>
                    <a:lstStyle/>
                    <a:p>
                      <a:pPr algn="ctr"/>
                      <a:r>
                        <a:rPr lang="en-US" sz="1200"/>
                        <a:t>Statement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fontAlgn="base"/>
                      <a:r>
                        <a:rPr lang="en-US" sz="1200" kern="1200">
                          <a:solidFill>
                            <a:schemeClr val="dk1"/>
                          </a:solidFill>
                          <a:effectLst/>
                        </a:rPr>
                        <a:t>Alaska pollock is an American export success story, meeting global seafood demand and reducing reliance on alternative suppliers from Russia and China.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238402"/>
                  </a:ext>
                </a:extLst>
              </a:tr>
              <a:tr h="640080">
                <a:tc>
                  <a:txBody>
                    <a:bodyPr/>
                    <a:lstStyle/>
                    <a:p>
                      <a:pPr algn="ctr"/>
                      <a:r>
                        <a:rPr lang="en-US" sz="1200"/>
                        <a:t>Statement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fontAlgn="base"/>
                      <a:r>
                        <a:rPr lang="en-US" sz="1200" kern="1200">
                          <a:solidFill>
                            <a:schemeClr val="dk1"/>
                          </a:solidFill>
                          <a:effectLst/>
                        </a:rPr>
                        <a:t>Closing down Alaska pollock fishing in the Bering Sea would open the door for the Russian fishing industry with its lack of commitment to sustainability and adherence to environmental standards.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1600462"/>
                  </a:ext>
                </a:extLst>
              </a:tr>
              <a:tr h="640080">
                <a:tc>
                  <a:txBody>
                    <a:bodyPr/>
                    <a:lstStyle/>
                    <a:p>
                      <a:pPr algn="ctr"/>
                      <a:r>
                        <a:rPr lang="en-US" sz="1200"/>
                        <a:t>Statement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fontAlgn="base"/>
                      <a:r>
                        <a:rPr lang="en-US" sz="1200" kern="1200">
                          <a:solidFill>
                            <a:schemeClr val="dk1"/>
                          </a:solidFill>
                          <a:effectLst/>
                        </a:rPr>
                        <a:t>The Alaska pollock fishery provides vital economic support for Alaska’s rural communities, including shoreside processing jobs, port and support business employment, and tax revenue.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8673947"/>
                  </a:ext>
                </a:extLst>
              </a:tr>
              <a:tr h="640080">
                <a:tc>
                  <a:txBody>
                    <a:bodyPr/>
                    <a:lstStyle/>
                    <a:p>
                      <a:pPr algn="ctr"/>
                      <a:r>
                        <a:rPr lang="en-US" sz="1200"/>
                        <a:t>Statement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fontAlgn="base"/>
                      <a:r>
                        <a:rPr lang="en-US" sz="1200" kern="1200">
                          <a:solidFill>
                            <a:schemeClr val="dk1"/>
                          </a:solidFill>
                          <a:effectLst/>
                        </a:rPr>
                        <a:t>The Alaska pollock fishery is deeply committed to working with coastal Alaska communities on science-based solutions that can help restore salmon runs to our river systems.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2452152"/>
                  </a:ext>
                </a:extLst>
              </a:tr>
              <a:tr h="640080">
                <a:tc>
                  <a:txBody>
                    <a:bodyPr/>
                    <a:lstStyle/>
                    <a:p>
                      <a:pPr algn="ctr"/>
                      <a:r>
                        <a:rPr lang="en-US" sz="1200"/>
                        <a:t>Statement 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dk1"/>
                          </a:solidFill>
                          <a:effectLst/>
                        </a:rPr>
                        <a:t>The Alaska pollock fishery is a vital and valued economic partner for 65 coastal Alaska communities. Through the CDQ program, we help support education, training, and employment opportunities, as well as investments to improve infrastructure.</a:t>
                      </a:r>
                      <a:endParaRPr lang="en-US" sz="1200" kern="120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3706732"/>
                  </a:ext>
                </a:extLst>
              </a:tr>
            </a:tbl>
          </a:graphicData>
        </a:graphic>
      </p:graphicFrame>
    </p:spTree>
    <p:extLst>
      <p:ext uri="{BB962C8B-B14F-4D97-AF65-F5344CB8AC3E}">
        <p14:creationId xmlns:p14="http://schemas.microsoft.com/office/powerpoint/2010/main" val="1598426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87736" y="807040"/>
            <a:ext cx="11496922" cy="1325563"/>
          </a:xfrm>
        </p:spPr>
        <p:txBody>
          <a:bodyPr>
            <a:noAutofit/>
          </a:bodyPr>
          <a:lstStyle/>
          <a:p>
            <a:r>
              <a:rPr lang="en-US" sz="2900"/>
              <a:t>Emphasizing sustainable management positively impacts perception of Wild Alaska Pollock fishermen, while highlighting economic benefits to Alaskan communities drives consumers to choose Wild Alaska Pollock</a:t>
            </a:r>
          </a:p>
        </p:txBody>
      </p:sp>
      <p:sp>
        <p:nvSpPr>
          <p:cNvPr id="16" name="TextBox 15">
            <a:extLst>
              <a:ext uri="{FF2B5EF4-FFF2-40B4-BE49-F238E27FC236}">
                <a16:creationId xmlns:a16="http://schemas.microsoft.com/office/drawing/2014/main" id="{05CE1C54-9A19-47F3-8949-9770B4040B22}"/>
              </a:ext>
            </a:extLst>
          </p:cNvPr>
          <p:cNvSpPr txBox="1"/>
          <p:nvPr/>
        </p:nvSpPr>
        <p:spPr>
          <a:xfrm>
            <a:off x="-3" y="6378643"/>
            <a:ext cx="11169195" cy="461665"/>
          </a:xfrm>
          <a:prstGeom prst="rect">
            <a:avLst/>
          </a:prstGeom>
          <a:noFill/>
        </p:spPr>
        <p:txBody>
          <a:bodyPr wrap="square" lIns="91440" tIns="45720" rIns="91440" bIns="45720" anchor="t">
            <a:spAutoFit/>
          </a:bodyPr>
          <a:lstStyle/>
          <a:p>
            <a:r>
              <a:rPr lang="en-US" sz="800">
                <a:solidFill>
                  <a:schemeClr val="accent3"/>
                </a:solidFill>
                <a:effectLst/>
                <a:ea typeface="Calibri" panose="020F0502020204030204" pitchFamily="34" charset="0"/>
                <a:cs typeface="Arial" panose="020B0604020202020204" pitchFamily="34" charset="0"/>
              </a:rPr>
              <a:t>F7. How believable do you feel each of the following statements are? </a:t>
            </a:r>
            <a:r>
              <a:rPr lang="en-US" sz="800">
                <a:solidFill>
                  <a:schemeClr val="accent3"/>
                </a:solidFill>
                <a:effectLst/>
                <a:ea typeface="Calibri" panose="020F0502020204030204" pitchFamily="34" charset="0"/>
                <a:cs typeface="Calibri" panose="020F0502020204030204" pitchFamily="34" charset="0"/>
              </a:rPr>
              <a:t>Fish Eaters (n=</a:t>
            </a:r>
            <a:r>
              <a:rPr lang="en-US" sz="800">
                <a:solidFill>
                  <a:schemeClr val="accent3"/>
                </a:solidFill>
                <a:ea typeface="Calibri" panose="020F0502020204030204" pitchFamily="34" charset="0"/>
                <a:cs typeface="Calibri" panose="020F0502020204030204" pitchFamily="34" charset="0"/>
              </a:rPr>
              <a:t>704</a:t>
            </a:r>
            <a:r>
              <a:rPr lang="en-US" sz="800">
                <a:solidFill>
                  <a:schemeClr val="accent3"/>
                </a:solidFill>
                <a:effectLst/>
                <a:ea typeface="Calibri" panose="020F0502020204030204" pitchFamily="34" charset="0"/>
                <a:cs typeface="Calibri" panose="020F0502020204030204" pitchFamily="34" charset="0"/>
              </a:rPr>
              <a:t>)</a:t>
            </a:r>
          </a:p>
          <a:p>
            <a:r>
              <a:rPr lang="en-US" sz="800">
                <a:solidFill>
                  <a:schemeClr val="accent3"/>
                </a:solidFill>
                <a:cs typeface="Calibri"/>
              </a:rPr>
              <a:t>F8. How do each of the following statements impact your perception of Wild Alaska Pollock fishermen? Fish Eaters (n=704) </a:t>
            </a:r>
          </a:p>
          <a:p>
            <a:r>
              <a:rPr lang="en-US" sz="800">
                <a:solidFill>
                  <a:schemeClr val="accent3"/>
                </a:solidFill>
                <a:cs typeface="Calibri"/>
              </a:rPr>
              <a:t>F9. How do each of the following statements impact your: 1) Intent to purchase Wild Alaska Pollock 2) Intent to eat Wild Alaska Pollock Fish Eaters (n=704)</a:t>
            </a:r>
          </a:p>
        </p:txBody>
      </p:sp>
      <p:sp>
        <p:nvSpPr>
          <p:cNvPr id="3" name="Rectangle: Rounded Corners 2">
            <a:extLst>
              <a:ext uri="{FF2B5EF4-FFF2-40B4-BE49-F238E27FC236}">
                <a16:creationId xmlns:a16="http://schemas.microsoft.com/office/drawing/2014/main" id="{29039202-2AE1-E8A2-8A6F-BA6DE839A5B1}"/>
              </a:ext>
            </a:extLst>
          </p:cNvPr>
          <p:cNvSpPr/>
          <p:nvPr/>
        </p:nvSpPr>
        <p:spPr>
          <a:xfrm>
            <a:off x="802173" y="2594150"/>
            <a:ext cx="3721809" cy="584775"/>
          </a:xfrm>
          <a:prstGeom prst="round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mj-lt"/>
                <a:ea typeface="+mn-ea"/>
                <a:cs typeface="+mn-cs"/>
              </a:rPr>
              <a:t>Believable</a:t>
            </a:r>
          </a:p>
        </p:txBody>
      </p:sp>
      <p:grpSp>
        <p:nvGrpSpPr>
          <p:cNvPr id="17" name="Group 16">
            <a:extLst>
              <a:ext uri="{FF2B5EF4-FFF2-40B4-BE49-F238E27FC236}">
                <a16:creationId xmlns:a16="http://schemas.microsoft.com/office/drawing/2014/main" id="{7B3482F5-A891-5622-A34C-61E88BF5DD43}"/>
              </a:ext>
            </a:extLst>
          </p:cNvPr>
          <p:cNvGrpSpPr/>
          <p:nvPr/>
        </p:nvGrpSpPr>
        <p:grpSpPr>
          <a:xfrm>
            <a:off x="4862473" y="2690578"/>
            <a:ext cx="488196" cy="380804"/>
            <a:chOff x="7297725" y="3311081"/>
            <a:chExt cx="997527" cy="748146"/>
          </a:xfrm>
          <a:solidFill>
            <a:srgbClr val="8FAADC"/>
          </a:solidFill>
        </p:grpSpPr>
        <p:sp>
          <p:nvSpPr>
            <p:cNvPr id="20" name="Chevron 23">
              <a:extLst>
                <a:ext uri="{FF2B5EF4-FFF2-40B4-BE49-F238E27FC236}">
                  <a16:creationId xmlns:a16="http://schemas.microsoft.com/office/drawing/2014/main" id="{B803D42D-3202-5121-2C33-1A786C4C151B}"/>
                </a:ext>
              </a:extLst>
            </p:cNvPr>
            <p:cNvSpPr/>
            <p:nvPr/>
          </p:nvSpPr>
          <p:spPr>
            <a:xfrm>
              <a:off x="7547106" y="3311081"/>
              <a:ext cx="748146" cy="748146"/>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Larsseit Alt" panose="00000500000000000000"/>
                <a:ea typeface="+mn-ea"/>
                <a:cs typeface="Arial" panose="020B0604020202020204" pitchFamily="34" charset="0"/>
              </a:endParaRPr>
            </a:p>
          </p:txBody>
        </p:sp>
        <p:sp>
          <p:nvSpPr>
            <p:cNvPr id="23" name="Chevron 24">
              <a:extLst>
                <a:ext uri="{FF2B5EF4-FFF2-40B4-BE49-F238E27FC236}">
                  <a16:creationId xmlns:a16="http://schemas.microsoft.com/office/drawing/2014/main" id="{83A21D14-481B-29B6-DF51-2A9A48ABC1AD}"/>
                </a:ext>
              </a:extLst>
            </p:cNvPr>
            <p:cNvSpPr/>
            <p:nvPr/>
          </p:nvSpPr>
          <p:spPr>
            <a:xfrm>
              <a:off x="7297725" y="3427979"/>
              <a:ext cx="514350" cy="514350"/>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solidFill>
                <a:effectLst/>
                <a:uLnTx/>
                <a:uFillTx/>
                <a:latin typeface="Larsseit Alt" panose="00000500000000000000"/>
                <a:ea typeface="+mn-ea"/>
                <a:cs typeface="Arial" panose="020B0604020202020204" pitchFamily="34" charset="0"/>
              </a:endParaRPr>
            </a:p>
          </p:txBody>
        </p:sp>
      </p:grpSp>
      <p:sp>
        <p:nvSpPr>
          <p:cNvPr id="24" name="Rectangle: Rounded Corners 23">
            <a:extLst>
              <a:ext uri="{FF2B5EF4-FFF2-40B4-BE49-F238E27FC236}">
                <a16:creationId xmlns:a16="http://schemas.microsoft.com/office/drawing/2014/main" id="{8A87B385-6CED-CBB2-5B32-7DB227BB74AA}"/>
              </a:ext>
            </a:extLst>
          </p:cNvPr>
          <p:cNvSpPr/>
          <p:nvPr/>
        </p:nvSpPr>
        <p:spPr>
          <a:xfrm>
            <a:off x="802171" y="3394040"/>
            <a:ext cx="3721809" cy="73866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mj-lt"/>
                <a:ea typeface="+mn-ea"/>
                <a:cs typeface="+mn-cs"/>
              </a:rPr>
              <a:t>Positive Impact on Perception of Wild Alaska Pollock Fishermen</a:t>
            </a:r>
          </a:p>
        </p:txBody>
      </p:sp>
      <p:sp>
        <p:nvSpPr>
          <p:cNvPr id="28" name="Rectangle: Rounded Corners 27">
            <a:extLst>
              <a:ext uri="{FF2B5EF4-FFF2-40B4-BE49-F238E27FC236}">
                <a16:creationId xmlns:a16="http://schemas.microsoft.com/office/drawing/2014/main" id="{7A460774-0726-F989-F70D-6A24356802A1}"/>
              </a:ext>
            </a:extLst>
          </p:cNvPr>
          <p:cNvSpPr/>
          <p:nvPr/>
        </p:nvSpPr>
        <p:spPr>
          <a:xfrm>
            <a:off x="802171" y="4347851"/>
            <a:ext cx="3721809" cy="73866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mj-lt"/>
                <a:ea typeface="+mn-ea"/>
                <a:cs typeface="+mn-cs"/>
              </a:rPr>
              <a:t>More Likely to Purchase Wild Alaska Pollock</a:t>
            </a:r>
          </a:p>
        </p:txBody>
      </p:sp>
      <p:sp>
        <p:nvSpPr>
          <p:cNvPr id="29" name="Rectangle: Rounded Corners 28">
            <a:extLst>
              <a:ext uri="{FF2B5EF4-FFF2-40B4-BE49-F238E27FC236}">
                <a16:creationId xmlns:a16="http://schemas.microsoft.com/office/drawing/2014/main" id="{3F8BDB1F-7711-6741-7F9A-B7F99804300D}"/>
              </a:ext>
            </a:extLst>
          </p:cNvPr>
          <p:cNvSpPr/>
          <p:nvPr/>
        </p:nvSpPr>
        <p:spPr>
          <a:xfrm>
            <a:off x="802172" y="5295834"/>
            <a:ext cx="3721808" cy="738664"/>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mj-lt"/>
                <a:ea typeface="+mn-ea"/>
                <a:cs typeface="+mn-cs"/>
              </a:rPr>
              <a:t>More Likely to Eat Wild Alaska Pollock</a:t>
            </a:r>
          </a:p>
        </p:txBody>
      </p:sp>
      <p:sp>
        <p:nvSpPr>
          <p:cNvPr id="32" name="Rectangle: Rounded Corners 31">
            <a:extLst>
              <a:ext uri="{FF2B5EF4-FFF2-40B4-BE49-F238E27FC236}">
                <a16:creationId xmlns:a16="http://schemas.microsoft.com/office/drawing/2014/main" id="{4CF27608-1B35-58E2-9BCB-C1603B3154E6}"/>
              </a:ext>
            </a:extLst>
          </p:cNvPr>
          <p:cNvSpPr/>
          <p:nvPr/>
        </p:nvSpPr>
        <p:spPr>
          <a:xfrm>
            <a:off x="5673905" y="2588593"/>
            <a:ext cx="5495287" cy="584775"/>
          </a:xfrm>
          <a:prstGeom prst="roundRect">
            <a:avLst/>
          </a:prstGeom>
          <a:no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400" i="0" u="none" strike="noStrike" kern="1200" cap="none" spc="0" normalizeH="0" baseline="0" noProof="0">
                <a:ln>
                  <a:noFill/>
                </a:ln>
                <a:solidFill>
                  <a:schemeClr val="tx1"/>
                </a:solidFill>
                <a:effectLst/>
                <a:uLnTx/>
                <a:uFillTx/>
                <a:latin typeface="+mj-lt"/>
                <a:ea typeface="+mn-ea"/>
                <a:cs typeface="+mn-cs"/>
              </a:rPr>
              <a:t>Statement 1 </a:t>
            </a:r>
            <a:r>
              <a:rPr kumimoji="0" lang="en-US" sz="1400" i="0" u="none" strike="noStrike" kern="1200" cap="none" spc="0" normalizeH="0" baseline="0" noProof="0">
                <a:ln>
                  <a:noFill/>
                </a:ln>
                <a:solidFill>
                  <a:schemeClr val="tx1"/>
                </a:solidFill>
                <a:effectLst/>
                <a:uLnTx/>
                <a:uFillTx/>
                <a:ea typeface="+mn-ea"/>
                <a:cs typeface="+mn-cs"/>
              </a:rPr>
              <a:t>(sustainable management)</a:t>
            </a:r>
          </a:p>
        </p:txBody>
      </p:sp>
      <p:sp>
        <p:nvSpPr>
          <p:cNvPr id="37" name="Rectangle: Rounded Corners 36">
            <a:extLst>
              <a:ext uri="{FF2B5EF4-FFF2-40B4-BE49-F238E27FC236}">
                <a16:creationId xmlns:a16="http://schemas.microsoft.com/office/drawing/2014/main" id="{82444FB4-929D-9E32-A053-09484BA4BA90}"/>
              </a:ext>
            </a:extLst>
          </p:cNvPr>
          <p:cNvSpPr/>
          <p:nvPr/>
        </p:nvSpPr>
        <p:spPr>
          <a:xfrm>
            <a:off x="5673906" y="3394041"/>
            <a:ext cx="5495286" cy="738663"/>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400" i="0" u="none" strike="noStrike" kern="1200" cap="none" spc="0" normalizeH="0" baseline="0" noProof="0">
                <a:ln>
                  <a:noFill/>
                </a:ln>
                <a:solidFill>
                  <a:schemeClr val="tx1"/>
                </a:solidFill>
                <a:effectLst/>
                <a:uLnTx/>
                <a:uFillTx/>
                <a:latin typeface="+mj-lt"/>
                <a:ea typeface="+mn-ea"/>
                <a:cs typeface="+mn-cs"/>
              </a:rPr>
              <a:t>Statement 1 </a:t>
            </a:r>
            <a:r>
              <a:rPr kumimoji="0" lang="en-US" sz="1400" i="0" u="none" strike="noStrike" kern="1200" cap="none" spc="0" normalizeH="0" baseline="0" noProof="0">
                <a:ln>
                  <a:noFill/>
                </a:ln>
                <a:solidFill>
                  <a:schemeClr val="tx1"/>
                </a:solidFill>
                <a:effectLst/>
                <a:uLnTx/>
                <a:uFillTx/>
                <a:ea typeface="+mn-ea"/>
                <a:cs typeface="+mn-cs"/>
              </a:rPr>
              <a:t>(sustainable management)</a:t>
            </a:r>
          </a:p>
        </p:txBody>
      </p:sp>
      <p:sp>
        <p:nvSpPr>
          <p:cNvPr id="38" name="Rectangle: Rounded Corners 37">
            <a:extLst>
              <a:ext uri="{FF2B5EF4-FFF2-40B4-BE49-F238E27FC236}">
                <a16:creationId xmlns:a16="http://schemas.microsoft.com/office/drawing/2014/main" id="{01FBD6B8-9939-D982-0008-B69C6AE22196}"/>
              </a:ext>
            </a:extLst>
          </p:cNvPr>
          <p:cNvSpPr/>
          <p:nvPr/>
        </p:nvSpPr>
        <p:spPr>
          <a:xfrm>
            <a:off x="5673909" y="4345412"/>
            <a:ext cx="5495286" cy="738663"/>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r>
              <a:rPr lang="en-US" sz="1400" b="1" kern="1200">
                <a:solidFill>
                  <a:schemeClr val="dk1"/>
                </a:solidFill>
                <a:effectLst/>
                <a:latin typeface="+mj-lt"/>
              </a:rPr>
              <a:t>Statement 4 </a:t>
            </a:r>
            <a:r>
              <a:rPr lang="en-US" sz="1400" kern="1200">
                <a:solidFill>
                  <a:schemeClr val="dk1"/>
                </a:solidFill>
                <a:effectLst/>
              </a:rPr>
              <a:t>(economic support for Alaskan communities)</a:t>
            </a:r>
            <a:endParaRPr lang="en-US" sz="1400" kern="1200">
              <a:solidFill>
                <a:schemeClr val="dk1"/>
              </a:solidFill>
              <a:effectLst/>
              <a:latin typeface="+mj-lt"/>
            </a:endParaRPr>
          </a:p>
        </p:txBody>
      </p:sp>
      <p:sp>
        <p:nvSpPr>
          <p:cNvPr id="39" name="Rectangle: Rounded Corners 38">
            <a:extLst>
              <a:ext uri="{FF2B5EF4-FFF2-40B4-BE49-F238E27FC236}">
                <a16:creationId xmlns:a16="http://schemas.microsoft.com/office/drawing/2014/main" id="{DDC81F3C-F668-BED5-F933-0097FC7E7631}"/>
              </a:ext>
            </a:extLst>
          </p:cNvPr>
          <p:cNvSpPr/>
          <p:nvPr/>
        </p:nvSpPr>
        <p:spPr>
          <a:xfrm>
            <a:off x="5673905" y="5296782"/>
            <a:ext cx="5495288" cy="738663"/>
          </a:xfrm>
          <a:prstGeom prst="round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r>
              <a:rPr lang="en-US" sz="1400" b="1" kern="1200">
                <a:solidFill>
                  <a:schemeClr val="dk1"/>
                </a:solidFill>
                <a:effectLst/>
                <a:latin typeface="+mj-lt"/>
              </a:rPr>
              <a:t>Statement 4 </a:t>
            </a:r>
            <a:r>
              <a:rPr lang="en-US" sz="1400" kern="1200">
                <a:solidFill>
                  <a:schemeClr val="dk1"/>
                </a:solidFill>
                <a:effectLst/>
              </a:rPr>
              <a:t>(economic support for Alaskan communities) </a:t>
            </a:r>
            <a:r>
              <a:rPr lang="en-US" sz="1400" b="1" kern="1200">
                <a:solidFill>
                  <a:schemeClr val="dk1"/>
                </a:solidFill>
                <a:effectLst/>
                <a:latin typeface="+mj-lt"/>
              </a:rPr>
              <a:t>Statement </a:t>
            </a:r>
            <a:r>
              <a:rPr lang="en-US" sz="1400" b="1">
                <a:solidFill>
                  <a:schemeClr val="dk1"/>
                </a:solidFill>
                <a:latin typeface="+mj-lt"/>
              </a:rPr>
              <a:t>6</a:t>
            </a:r>
            <a:r>
              <a:rPr lang="en-US" sz="1400" b="1" kern="1200">
                <a:solidFill>
                  <a:schemeClr val="dk1"/>
                </a:solidFill>
                <a:effectLst/>
                <a:latin typeface="+mj-lt"/>
              </a:rPr>
              <a:t> </a:t>
            </a:r>
            <a:r>
              <a:rPr lang="en-US" sz="1400" kern="1200">
                <a:solidFill>
                  <a:schemeClr val="dk1"/>
                </a:solidFill>
                <a:effectLst/>
              </a:rPr>
              <a:t>(CDQ investments in Alaskan communities)</a:t>
            </a:r>
          </a:p>
        </p:txBody>
      </p:sp>
      <p:grpSp>
        <p:nvGrpSpPr>
          <p:cNvPr id="40" name="Group 39">
            <a:extLst>
              <a:ext uri="{FF2B5EF4-FFF2-40B4-BE49-F238E27FC236}">
                <a16:creationId xmlns:a16="http://schemas.microsoft.com/office/drawing/2014/main" id="{1CA83CE0-ECFF-2A92-7339-A710E7985296}"/>
              </a:ext>
            </a:extLst>
          </p:cNvPr>
          <p:cNvGrpSpPr/>
          <p:nvPr/>
        </p:nvGrpSpPr>
        <p:grpSpPr>
          <a:xfrm>
            <a:off x="4862473" y="3572970"/>
            <a:ext cx="488196" cy="380804"/>
            <a:chOff x="7297725" y="3311081"/>
            <a:chExt cx="997527" cy="748146"/>
          </a:xfrm>
          <a:solidFill>
            <a:schemeClr val="accent6">
              <a:lumMod val="75000"/>
            </a:schemeClr>
          </a:solidFill>
        </p:grpSpPr>
        <p:sp>
          <p:nvSpPr>
            <p:cNvPr id="41" name="Chevron 23">
              <a:extLst>
                <a:ext uri="{FF2B5EF4-FFF2-40B4-BE49-F238E27FC236}">
                  <a16:creationId xmlns:a16="http://schemas.microsoft.com/office/drawing/2014/main" id="{8403849B-3C2C-E430-02CA-4711CAA42435}"/>
                </a:ext>
              </a:extLst>
            </p:cNvPr>
            <p:cNvSpPr/>
            <p:nvPr/>
          </p:nvSpPr>
          <p:spPr>
            <a:xfrm>
              <a:off x="7547106" y="3311081"/>
              <a:ext cx="748146" cy="748146"/>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Larsseit Alt" panose="00000500000000000000"/>
                <a:ea typeface="+mn-ea"/>
                <a:cs typeface="Arial" panose="020B0604020202020204" pitchFamily="34" charset="0"/>
              </a:endParaRPr>
            </a:p>
          </p:txBody>
        </p:sp>
        <p:sp>
          <p:nvSpPr>
            <p:cNvPr id="42" name="Chevron 24">
              <a:extLst>
                <a:ext uri="{FF2B5EF4-FFF2-40B4-BE49-F238E27FC236}">
                  <a16:creationId xmlns:a16="http://schemas.microsoft.com/office/drawing/2014/main" id="{331B872A-1B6B-8192-2643-68DEF5B635BC}"/>
                </a:ext>
              </a:extLst>
            </p:cNvPr>
            <p:cNvSpPr/>
            <p:nvPr/>
          </p:nvSpPr>
          <p:spPr>
            <a:xfrm>
              <a:off x="7297725" y="3427979"/>
              <a:ext cx="514350" cy="514350"/>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solidFill>
                <a:effectLst/>
                <a:uLnTx/>
                <a:uFillTx/>
                <a:latin typeface="Larsseit Alt" panose="00000500000000000000"/>
                <a:ea typeface="+mn-ea"/>
                <a:cs typeface="Arial" panose="020B0604020202020204" pitchFamily="34" charset="0"/>
              </a:endParaRPr>
            </a:p>
          </p:txBody>
        </p:sp>
      </p:grpSp>
      <p:grpSp>
        <p:nvGrpSpPr>
          <p:cNvPr id="43" name="Group 42">
            <a:extLst>
              <a:ext uri="{FF2B5EF4-FFF2-40B4-BE49-F238E27FC236}">
                <a16:creationId xmlns:a16="http://schemas.microsoft.com/office/drawing/2014/main" id="{6D02E209-3347-61D6-8635-3C860C8BA9DC}"/>
              </a:ext>
            </a:extLst>
          </p:cNvPr>
          <p:cNvGrpSpPr/>
          <p:nvPr/>
        </p:nvGrpSpPr>
        <p:grpSpPr>
          <a:xfrm>
            <a:off x="4870101" y="4455362"/>
            <a:ext cx="488196" cy="380804"/>
            <a:chOff x="7297725" y="3311081"/>
            <a:chExt cx="997527" cy="748146"/>
          </a:xfrm>
          <a:solidFill>
            <a:schemeClr val="accent5">
              <a:lumMod val="75000"/>
            </a:schemeClr>
          </a:solidFill>
        </p:grpSpPr>
        <p:sp>
          <p:nvSpPr>
            <p:cNvPr id="44" name="Chevron 23">
              <a:extLst>
                <a:ext uri="{FF2B5EF4-FFF2-40B4-BE49-F238E27FC236}">
                  <a16:creationId xmlns:a16="http://schemas.microsoft.com/office/drawing/2014/main" id="{5F48E2B7-8010-E1C3-A81D-26B30B387AE8}"/>
                </a:ext>
              </a:extLst>
            </p:cNvPr>
            <p:cNvSpPr/>
            <p:nvPr/>
          </p:nvSpPr>
          <p:spPr>
            <a:xfrm>
              <a:off x="7547106" y="3311081"/>
              <a:ext cx="748146" cy="748146"/>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Larsseit Alt" panose="00000500000000000000"/>
                <a:ea typeface="+mn-ea"/>
                <a:cs typeface="Arial" panose="020B0604020202020204" pitchFamily="34" charset="0"/>
              </a:endParaRPr>
            </a:p>
          </p:txBody>
        </p:sp>
        <p:sp>
          <p:nvSpPr>
            <p:cNvPr id="45" name="Chevron 24">
              <a:extLst>
                <a:ext uri="{FF2B5EF4-FFF2-40B4-BE49-F238E27FC236}">
                  <a16:creationId xmlns:a16="http://schemas.microsoft.com/office/drawing/2014/main" id="{32399824-F493-BE49-0613-ABD4C6CED312}"/>
                </a:ext>
              </a:extLst>
            </p:cNvPr>
            <p:cNvSpPr/>
            <p:nvPr/>
          </p:nvSpPr>
          <p:spPr>
            <a:xfrm>
              <a:off x="7297725" y="3427979"/>
              <a:ext cx="514350" cy="514350"/>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solidFill>
                <a:effectLst/>
                <a:uLnTx/>
                <a:uFillTx/>
                <a:latin typeface="Larsseit Alt" panose="00000500000000000000"/>
                <a:ea typeface="+mn-ea"/>
                <a:cs typeface="Arial" panose="020B0604020202020204" pitchFamily="34" charset="0"/>
              </a:endParaRPr>
            </a:p>
          </p:txBody>
        </p:sp>
      </p:grpSp>
      <p:grpSp>
        <p:nvGrpSpPr>
          <p:cNvPr id="46" name="Group 45">
            <a:extLst>
              <a:ext uri="{FF2B5EF4-FFF2-40B4-BE49-F238E27FC236}">
                <a16:creationId xmlns:a16="http://schemas.microsoft.com/office/drawing/2014/main" id="{222AF53A-879E-4E37-E3DA-120951B113D2}"/>
              </a:ext>
            </a:extLst>
          </p:cNvPr>
          <p:cNvGrpSpPr/>
          <p:nvPr/>
        </p:nvGrpSpPr>
        <p:grpSpPr>
          <a:xfrm>
            <a:off x="4862473" y="5494636"/>
            <a:ext cx="488196" cy="380804"/>
            <a:chOff x="7297725" y="3311081"/>
            <a:chExt cx="997527" cy="748146"/>
          </a:xfrm>
          <a:solidFill>
            <a:schemeClr val="accent5">
              <a:lumMod val="50000"/>
            </a:schemeClr>
          </a:solidFill>
        </p:grpSpPr>
        <p:sp>
          <p:nvSpPr>
            <p:cNvPr id="47" name="Chevron 23">
              <a:extLst>
                <a:ext uri="{FF2B5EF4-FFF2-40B4-BE49-F238E27FC236}">
                  <a16:creationId xmlns:a16="http://schemas.microsoft.com/office/drawing/2014/main" id="{9C626062-56E8-9365-B0E0-3844C6BB6189}"/>
                </a:ext>
              </a:extLst>
            </p:cNvPr>
            <p:cNvSpPr/>
            <p:nvPr/>
          </p:nvSpPr>
          <p:spPr>
            <a:xfrm>
              <a:off x="7547106" y="3311081"/>
              <a:ext cx="748146" cy="748146"/>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Larsseit Alt" panose="00000500000000000000"/>
                <a:ea typeface="+mn-ea"/>
                <a:cs typeface="Arial" panose="020B0604020202020204" pitchFamily="34" charset="0"/>
              </a:endParaRPr>
            </a:p>
          </p:txBody>
        </p:sp>
        <p:sp>
          <p:nvSpPr>
            <p:cNvPr id="48" name="Chevron 24">
              <a:extLst>
                <a:ext uri="{FF2B5EF4-FFF2-40B4-BE49-F238E27FC236}">
                  <a16:creationId xmlns:a16="http://schemas.microsoft.com/office/drawing/2014/main" id="{5C349CFA-6CC2-7FB7-4027-30EEA81C7BC2}"/>
                </a:ext>
              </a:extLst>
            </p:cNvPr>
            <p:cNvSpPr/>
            <p:nvPr/>
          </p:nvSpPr>
          <p:spPr>
            <a:xfrm>
              <a:off x="7297725" y="3427979"/>
              <a:ext cx="514350" cy="514350"/>
            </a:xfrm>
            <a:prstGeom prst="chevron">
              <a:avLst/>
            </a:prstGeom>
            <a:grp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3"/>
                </a:solidFill>
                <a:effectLst/>
                <a:uLnTx/>
                <a:uFillTx/>
                <a:latin typeface="Larsseit Alt" panose="00000500000000000000"/>
                <a:ea typeface="+mn-ea"/>
                <a:cs typeface="Arial" panose="020B0604020202020204" pitchFamily="34" charset="0"/>
              </a:endParaRPr>
            </a:p>
          </p:txBody>
        </p:sp>
      </p:grpSp>
      <p:grpSp>
        <p:nvGrpSpPr>
          <p:cNvPr id="2" name="Group 1">
            <a:extLst>
              <a:ext uri="{FF2B5EF4-FFF2-40B4-BE49-F238E27FC236}">
                <a16:creationId xmlns:a16="http://schemas.microsoft.com/office/drawing/2014/main" id="{6FFAAA0C-8D10-4381-97CC-D38C2963053D}"/>
              </a:ext>
            </a:extLst>
          </p:cNvPr>
          <p:cNvGrpSpPr/>
          <p:nvPr/>
        </p:nvGrpSpPr>
        <p:grpSpPr>
          <a:xfrm>
            <a:off x="11528225" y="264779"/>
            <a:ext cx="356433" cy="356433"/>
            <a:chOff x="11358084" y="75366"/>
            <a:chExt cx="534194" cy="534194"/>
          </a:xfrm>
        </p:grpSpPr>
        <p:sp>
          <p:nvSpPr>
            <p:cNvPr id="4" name="Oval 3">
              <a:extLst>
                <a:ext uri="{FF2B5EF4-FFF2-40B4-BE49-F238E27FC236}">
                  <a16:creationId xmlns:a16="http://schemas.microsoft.com/office/drawing/2014/main" id="{D808F2EB-5859-62DF-4A4A-B6673A9197FA}"/>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ompetition with solid fill">
              <a:extLst>
                <a:ext uri="{FF2B5EF4-FFF2-40B4-BE49-F238E27FC236}">
                  <a16:creationId xmlns:a16="http://schemas.microsoft.com/office/drawing/2014/main" id="{6F2E7533-C145-BE79-608B-5017E8C00B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27797232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412750" y="774669"/>
            <a:ext cx="11366499" cy="1325563"/>
          </a:xfrm>
        </p:spPr>
        <p:txBody>
          <a:bodyPr>
            <a:noAutofit/>
          </a:bodyPr>
          <a:lstStyle/>
          <a:p>
            <a:r>
              <a:rPr lang="en-US" sz="2800"/>
              <a:t>Statements about sustainable management and benefits to Alaskan communities performed the best overall, being the most believable and having the strongest impact on purchase and consumption intent </a:t>
            </a:r>
          </a:p>
        </p:txBody>
      </p:sp>
      <p:sp>
        <p:nvSpPr>
          <p:cNvPr id="16" name="TextBox 15">
            <a:extLst>
              <a:ext uri="{FF2B5EF4-FFF2-40B4-BE49-F238E27FC236}">
                <a16:creationId xmlns:a16="http://schemas.microsoft.com/office/drawing/2014/main" id="{05CE1C54-9A19-47F3-8949-9770B4040B22}"/>
              </a:ext>
            </a:extLst>
          </p:cNvPr>
          <p:cNvSpPr txBox="1"/>
          <p:nvPr/>
        </p:nvSpPr>
        <p:spPr>
          <a:xfrm>
            <a:off x="0" y="6391785"/>
            <a:ext cx="11169195" cy="461665"/>
          </a:xfrm>
          <a:prstGeom prst="rect">
            <a:avLst/>
          </a:prstGeom>
          <a:noFill/>
        </p:spPr>
        <p:txBody>
          <a:bodyPr wrap="square" lIns="91440" tIns="45720" rIns="91440" bIns="45720" anchor="t">
            <a:spAutoFit/>
          </a:bodyPr>
          <a:lstStyle/>
          <a:p>
            <a:r>
              <a:rPr lang="en-US" sz="800">
                <a:solidFill>
                  <a:schemeClr val="accent3"/>
                </a:solidFill>
                <a:effectLst/>
                <a:ea typeface="Calibri" panose="020F0502020204030204" pitchFamily="34" charset="0"/>
                <a:cs typeface="Arial" panose="020B0604020202020204" pitchFamily="34" charset="0"/>
              </a:rPr>
              <a:t>F7. How believable do you feel each of the following statements are? Base: </a:t>
            </a:r>
            <a:r>
              <a:rPr lang="en-US" sz="800">
                <a:solidFill>
                  <a:schemeClr val="accent3"/>
                </a:solidFill>
                <a:effectLst/>
                <a:ea typeface="Calibri" panose="020F0502020204030204" pitchFamily="34" charset="0"/>
                <a:cs typeface="Calibri" panose="020F0502020204030204" pitchFamily="34" charset="0"/>
              </a:rPr>
              <a:t>Fish Eaters (n=</a:t>
            </a:r>
            <a:r>
              <a:rPr lang="en-US" sz="800">
                <a:solidFill>
                  <a:schemeClr val="accent3"/>
                </a:solidFill>
                <a:ea typeface="Calibri" panose="020F0502020204030204" pitchFamily="34" charset="0"/>
                <a:cs typeface="Calibri" panose="020F0502020204030204" pitchFamily="34" charset="0"/>
              </a:rPr>
              <a:t>704</a:t>
            </a:r>
            <a:r>
              <a:rPr lang="en-US" sz="800">
                <a:solidFill>
                  <a:schemeClr val="accent3"/>
                </a:solidFill>
                <a:effectLst/>
                <a:ea typeface="Calibri" panose="020F0502020204030204" pitchFamily="34" charset="0"/>
                <a:cs typeface="Calibri" panose="020F0502020204030204" pitchFamily="34" charset="0"/>
              </a:rPr>
              <a:t>)</a:t>
            </a:r>
          </a:p>
          <a:p>
            <a:r>
              <a:rPr lang="en-US" sz="800">
                <a:solidFill>
                  <a:schemeClr val="accent3"/>
                </a:solidFill>
                <a:cs typeface="Calibri"/>
              </a:rPr>
              <a:t>F8. How do each of the following statements impact your perception of Wild Alaska Pollock fishermen? Base: Fish Eaters (n=704) </a:t>
            </a:r>
          </a:p>
          <a:p>
            <a:r>
              <a:rPr lang="en-US" sz="800">
                <a:solidFill>
                  <a:schemeClr val="accent3"/>
                </a:solidFill>
                <a:cs typeface="Calibri"/>
              </a:rPr>
              <a:t>F9. How do each of the following statements impact your: 1) Intent to purchase Wild Alaska Pollock 2) Intent to eat Wild Alaska Pollock Base: Fish Eaters (n=704)</a:t>
            </a:r>
          </a:p>
        </p:txBody>
      </p:sp>
      <p:sp>
        <p:nvSpPr>
          <p:cNvPr id="18" name="TextBox 17">
            <a:extLst>
              <a:ext uri="{FF2B5EF4-FFF2-40B4-BE49-F238E27FC236}">
                <a16:creationId xmlns:a16="http://schemas.microsoft.com/office/drawing/2014/main" id="{5EE8302E-1A81-415E-A461-2AAF5EFA35E5}"/>
              </a:ext>
            </a:extLst>
          </p:cNvPr>
          <p:cNvSpPr txBox="1"/>
          <p:nvPr/>
        </p:nvSpPr>
        <p:spPr>
          <a:xfrm>
            <a:off x="1068771" y="1964807"/>
            <a:ext cx="10106024" cy="738664"/>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Arial Black" panose="020B0A04020102020204" pitchFamily="34" charset="0"/>
              </a:rPr>
              <a:t>Believability summary </a:t>
            </a:r>
            <a:r>
              <a:rPr kumimoji="0" lang="en-US" sz="1100" b="0" i="1" u="none" strike="noStrike" kern="0" cap="none" spc="0" normalizeH="0" baseline="0" noProof="0">
                <a:ln>
                  <a:noFill/>
                </a:ln>
                <a:solidFill>
                  <a:schemeClr val="tx1"/>
                </a:solidFill>
                <a:effectLst/>
                <a:uLnTx/>
                <a:uFillTx/>
                <a:latin typeface="Arial Black" panose="020B0A04020102020204" pitchFamily="34" charset="0"/>
              </a:rPr>
              <a:t>(T3B on a 10-pt scale)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a:solidFill>
                  <a:schemeClr val="tx1"/>
                </a:solidFill>
              </a:rPr>
              <a:t>Positive impact on Wild Alaska Pollock fishermen summary </a:t>
            </a:r>
            <a:r>
              <a:rPr lang="en-US" sz="1100" i="1" kern="0">
                <a:solidFill>
                  <a:schemeClr val="tx1"/>
                </a:solidFill>
              </a:rPr>
              <a:t>(T3B on a 10-pt scale)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a:solidFill>
                  <a:schemeClr val="tx1"/>
                </a:solidFill>
              </a:rPr>
              <a:t>Impact on likelihood to purchase and eat Wild Alaska Pollock</a:t>
            </a:r>
            <a:endParaRPr kumimoji="0" lang="en-US" b="0" i="0" u="none" strike="noStrike" kern="0" cap="none" spc="0" normalizeH="0" baseline="0" noProof="0">
              <a:ln>
                <a:noFill/>
              </a:ln>
              <a:solidFill>
                <a:schemeClr val="tx1"/>
              </a:solidFill>
              <a:effectLst/>
              <a:uLnTx/>
              <a:uFillTx/>
              <a:latin typeface="Arial Black" panose="020B0A04020102020204" pitchFamily="34" charset="0"/>
            </a:endParaRPr>
          </a:p>
        </p:txBody>
      </p:sp>
      <p:grpSp>
        <p:nvGrpSpPr>
          <p:cNvPr id="21" name="Group 20">
            <a:extLst>
              <a:ext uri="{FF2B5EF4-FFF2-40B4-BE49-F238E27FC236}">
                <a16:creationId xmlns:a16="http://schemas.microsoft.com/office/drawing/2014/main" id="{181546B5-E676-36EF-6D39-1F35AC408FE1}"/>
              </a:ext>
            </a:extLst>
          </p:cNvPr>
          <p:cNvGrpSpPr/>
          <p:nvPr/>
        </p:nvGrpSpPr>
        <p:grpSpPr>
          <a:xfrm>
            <a:off x="504249" y="2615280"/>
            <a:ext cx="11183502" cy="3673141"/>
            <a:chOff x="478465" y="2062866"/>
            <a:chExt cx="11183502" cy="3813827"/>
          </a:xfrm>
        </p:grpSpPr>
        <p:graphicFrame>
          <p:nvGraphicFramePr>
            <p:cNvPr id="19" name="Chart 18">
              <a:extLst>
                <a:ext uri="{FF2B5EF4-FFF2-40B4-BE49-F238E27FC236}">
                  <a16:creationId xmlns:a16="http://schemas.microsoft.com/office/drawing/2014/main" id="{79F9BA69-01CA-497A-92A5-43C8C28D2425}"/>
                </a:ext>
              </a:extLst>
            </p:cNvPr>
            <p:cNvGraphicFramePr/>
            <p:nvPr>
              <p:extLst>
                <p:ext uri="{D42A27DB-BD31-4B8C-83A1-F6EECF244321}">
                  <p14:modId xmlns:p14="http://schemas.microsoft.com/office/powerpoint/2010/main" val="2329526587"/>
                </p:ext>
              </p:extLst>
            </p:nvPr>
          </p:nvGraphicFramePr>
          <p:xfrm>
            <a:off x="478465" y="2086846"/>
            <a:ext cx="11100337" cy="3789847"/>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Arrow Connector 4">
              <a:extLst>
                <a:ext uri="{FF2B5EF4-FFF2-40B4-BE49-F238E27FC236}">
                  <a16:creationId xmlns:a16="http://schemas.microsoft.com/office/drawing/2014/main" id="{066A99E3-E8D7-9FD0-8B57-E7244ADF6F4A}"/>
                </a:ext>
              </a:extLst>
            </p:cNvPr>
            <p:cNvCxnSpPr>
              <a:cxnSpLocks/>
            </p:cNvCxnSpPr>
            <p:nvPr/>
          </p:nvCxnSpPr>
          <p:spPr>
            <a:xfrm>
              <a:off x="1169660" y="2464791"/>
              <a:ext cx="0" cy="356839"/>
            </a:xfrm>
            <a:prstGeom prst="straightConnector1">
              <a:avLst/>
            </a:prstGeom>
            <a:ln w="28575">
              <a:solidFill>
                <a:srgbClr val="2E75B6"/>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6D4571E-9BE0-7175-7942-2D24DDBA90D5}"/>
                </a:ext>
              </a:extLst>
            </p:cNvPr>
            <p:cNvSpPr txBox="1"/>
            <p:nvPr/>
          </p:nvSpPr>
          <p:spPr>
            <a:xfrm>
              <a:off x="656704" y="2199788"/>
              <a:ext cx="1025912" cy="276999"/>
            </a:xfrm>
            <a:prstGeom prst="rect">
              <a:avLst/>
            </a:prstGeom>
            <a:noFill/>
          </p:spPr>
          <p:txBody>
            <a:bodyPr wrap="square" rtlCol="0">
              <a:spAutoFit/>
            </a:bodyPr>
            <a:lstStyle/>
            <a:p>
              <a:r>
                <a:rPr lang="en-US" sz="1200">
                  <a:solidFill>
                    <a:srgbClr val="2E75B6"/>
                  </a:solidFill>
                </a:rPr>
                <a:t>Statement 1</a:t>
              </a:r>
            </a:p>
          </p:txBody>
        </p:sp>
        <p:cxnSp>
          <p:nvCxnSpPr>
            <p:cNvPr id="12" name="Straight Arrow Connector 11">
              <a:extLst>
                <a:ext uri="{FF2B5EF4-FFF2-40B4-BE49-F238E27FC236}">
                  <a16:creationId xmlns:a16="http://schemas.microsoft.com/office/drawing/2014/main" id="{22C6756D-8D2F-E5ED-24DD-CB25E4C544DB}"/>
                </a:ext>
              </a:extLst>
            </p:cNvPr>
            <p:cNvCxnSpPr>
              <a:cxnSpLocks/>
            </p:cNvCxnSpPr>
            <p:nvPr/>
          </p:nvCxnSpPr>
          <p:spPr>
            <a:xfrm>
              <a:off x="7649716" y="2334104"/>
              <a:ext cx="0" cy="356839"/>
            </a:xfrm>
            <a:prstGeom prst="straightConnector1">
              <a:avLst/>
            </a:prstGeom>
            <a:ln w="28575">
              <a:solidFill>
                <a:srgbClr val="A9D18E"/>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C4972E7-4498-5BB7-B1C1-72A112B9DE32}"/>
                </a:ext>
              </a:extLst>
            </p:cNvPr>
            <p:cNvSpPr txBox="1"/>
            <p:nvPr/>
          </p:nvSpPr>
          <p:spPr>
            <a:xfrm>
              <a:off x="7069852" y="2062866"/>
              <a:ext cx="1025912" cy="276999"/>
            </a:xfrm>
            <a:prstGeom prst="rect">
              <a:avLst/>
            </a:prstGeom>
            <a:noFill/>
          </p:spPr>
          <p:txBody>
            <a:bodyPr wrap="square" rtlCol="0">
              <a:spAutoFit/>
            </a:bodyPr>
            <a:lstStyle/>
            <a:p>
              <a:r>
                <a:rPr lang="en-US" sz="1200">
                  <a:solidFill>
                    <a:srgbClr val="A9D18E"/>
                  </a:solidFill>
                </a:rPr>
                <a:t>Statement 4</a:t>
              </a:r>
            </a:p>
          </p:txBody>
        </p:sp>
        <p:cxnSp>
          <p:nvCxnSpPr>
            <p:cNvPr id="14" name="Straight Arrow Connector 13">
              <a:extLst>
                <a:ext uri="{FF2B5EF4-FFF2-40B4-BE49-F238E27FC236}">
                  <a16:creationId xmlns:a16="http://schemas.microsoft.com/office/drawing/2014/main" id="{53A9A82D-FEA3-1D68-0530-2C0340289072}"/>
                </a:ext>
              </a:extLst>
            </p:cNvPr>
            <p:cNvCxnSpPr>
              <a:cxnSpLocks/>
            </p:cNvCxnSpPr>
            <p:nvPr/>
          </p:nvCxnSpPr>
          <p:spPr>
            <a:xfrm>
              <a:off x="11082104" y="2476065"/>
              <a:ext cx="0" cy="356839"/>
            </a:xfrm>
            <a:prstGeom prst="straightConnector1">
              <a:avLst/>
            </a:prstGeom>
            <a:ln w="28575">
              <a:solidFill>
                <a:srgbClr val="8FAADC"/>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931A641-9068-0AB9-5D14-5CC1B1F3EC0C}"/>
                </a:ext>
              </a:extLst>
            </p:cNvPr>
            <p:cNvSpPr txBox="1"/>
            <p:nvPr/>
          </p:nvSpPr>
          <p:spPr>
            <a:xfrm>
              <a:off x="10636055" y="2210847"/>
              <a:ext cx="1025912" cy="276999"/>
            </a:xfrm>
            <a:prstGeom prst="rect">
              <a:avLst/>
            </a:prstGeom>
            <a:noFill/>
          </p:spPr>
          <p:txBody>
            <a:bodyPr wrap="square" rtlCol="0">
              <a:spAutoFit/>
            </a:bodyPr>
            <a:lstStyle/>
            <a:p>
              <a:r>
                <a:rPr lang="en-US" sz="1200">
                  <a:solidFill>
                    <a:srgbClr val="8FAADC"/>
                  </a:solidFill>
                </a:rPr>
                <a:t>Statement 6</a:t>
              </a:r>
            </a:p>
          </p:txBody>
        </p:sp>
      </p:grpSp>
      <p:cxnSp>
        <p:nvCxnSpPr>
          <p:cNvPr id="3" name="Straight Arrow Connector 2">
            <a:extLst>
              <a:ext uri="{FF2B5EF4-FFF2-40B4-BE49-F238E27FC236}">
                <a16:creationId xmlns:a16="http://schemas.microsoft.com/office/drawing/2014/main" id="{4EAC1124-1C20-5532-CA6C-C5288309A5FE}"/>
              </a:ext>
            </a:extLst>
          </p:cNvPr>
          <p:cNvCxnSpPr>
            <a:cxnSpLocks/>
          </p:cNvCxnSpPr>
          <p:nvPr/>
        </p:nvCxnSpPr>
        <p:spPr>
          <a:xfrm>
            <a:off x="3896245" y="3013030"/>
            <a:ext cx="0" cy="343676"/>
          </a:xfrm>
          <a:prstGeom prst="straightConnector1">
            <a:avLst/>
          </a:prstGeom>
          <a:ln w="28575">
            <a:solidFill>
              <a:srgbClr val="2E75B6"/>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5B01626-AC8C-3E2F-2DBC-E228A0101EA8}"/>
              </a:ext>
            </a:extLst>
          </p:cNvPr>
          <p:cNvSpPr txBox="1"/>
          <p:nvPr/>
        </p:nvSpPr>
        <p:spPr>
          <a:xfrm>
            <a:off x="3383289" y="2757802"/>
            <a:ext cx="1025912" cy="266781"/>
          </a:xfrm>
          <a:prstGeom prst="rect">
            <a:avLst/>
          </a:prstGeom>
          <a:noFill/>
        </p:spPr>
        <p:txBody>
          <a:bodyPr wrap="square" rtlCol="0">
            <a:spAutoFit/>
          </a:bodyPr>
          <a:lstStyle/>
          <a:p>
            <a:r>
              <a:rPr lang="en-US" sz="1200">
                <a:solidFill>
                  <a:srgbClr val="2E75B6"/>
                </a:solidFill>
              </a:rPr>
              <a:t>Statement 1</a:t>
            </a:r>
          </a:p>
        </p:txBody>
      </p:sp>
      <p:cxnSp>
        <p:nvCxnSpPr>
          <p:cNvPr id="20" name="Straight Arrow Connector 19">
            <a:extLst>
              <a:ext uri="{FF2B5EF4-FFF2-40B4-BE49-F238E27FC236}">
                <a16:creationId xmlns:a16="http://schemas.microsoft.com/office/drawing/2014/main" id="{0DB4431A-3C42-3BC1-54DB-D5A941B85FC3}"/>
              </a:ext>
            </a:extLst>
          </p:cNvPr>
          <p:cNvCxnSpPr>
            <a:cxnSpLocks/>
          </p:cNvCxnSpPr>
          <p:nvPr/>
        </p:nvCxnSpPr>
        <p:spPr>
          <a:xfrm>
            <a:off x="10361935" y="3051808"/>
            <a:ext cx="0" cy="343676"/>
          </a:xfrm>
          <a:prstGeom prst="straightConnector1">
            <a:avLst/>
          </a:prstGeom>
          <a:ln w="28575">
            <a:solidFill>
              <a:srgbClr val="A9D18E"/>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0848787-61C0-5898-3AA9-232E3376AC16}"/>
              </a:ext>
            </a:extLst>
          </p:cNvPr>
          <p:cNvSpPr txBox="1"/>
          <p:nvPr/>
        </p:nvSpPr>
        <p:spPr>
          <a:xfrm>
            <a:off x="9782071" y="2790576"/>
            <a:ext cx="1025912" cy="266781"/>
          </a:xfrm>
          <a:prstGeom prst="rect">
            <a:avLst/>
          </a:prstGeom>
          <a:noFill/>
        </p:spPr>
        <p:txBody>
          <a:bodyPr wrap="square" rtlCol="0">
            <a:spAutoFit/>
          </a:bodyPr>
          <a:lstStyle/>
          <a:p>
            <a:r>
              <a:rPr lang="en-US" sz="1200">
                <a:solidFill>
                  <a:srgbClr val="A9D18E"/>
                </a:solidFill>
              </a:rPr>
              <a:t>Statement 4</a:t>
            </a:r>
          </a:p>
        </p:txBody>
      </p:sp>
      <p:grpSp>
        <p:nvGrpSpPr>
          <p:cNvPr id="2" name="Group 1">
            <a:extLst>
              <a:ext uri="{FF2B5EF4-FFF2-40B4-BE49-F238E27FC236}">
                <a16:creationId xmlns:a16="http://schemas.microsoft.com/office/drawing/2014/main" id="{9E240584-AE7B-D511-1F1C-7C7062834B56}"/>
              </a:ext>
            </a:extLst>
          </p:cNvPr>
          <p:cNvGrpSpPr/>
          <p:nvPr/>
        </p:nvGrpSpPr>
        <p:grpSpPr>
          <a:xfrm>
            <a:off x="11528225" y="264779"/>
            <a:ext cx="356433" cy="356433"/>
            <a:chOff x="11358084" y="75366"/>
            <a:chExt cx="534194" cy="534194"/>
          </a:xfrm>
        </p:grpSpPr>
        <p:sp>
          <p:nvSpPr>
            <p:cNvPr id="4" name="Oval 3">
              <a:extLst>
                <a:ext uri="{FF2B5EF4-FFF2-40B4-BE49-F238E27FC236}">
                  <a16:creationId xmlns:a16="http://schemas.microsoft.com/office/drawing/2014/main" id="{6B3AF038-8495-0166-0503-CAD961AD1EE5}"/>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ompetition with solid fill">
              <a:extLst>
                <a:ext uri="{FF2B5EF4-FFF2-40B4-BE49-F238E27FC236}">
                  <a16:creationId xmlns:a16="http://schemas.microsoft.com/office/drawing/2014/main" id="{D8008A16-6F8F-7469-99DB-E4F1993031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53914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EE96189-E181-48C1-98E0-F4B6CA73A28E}"/>
              </a:ext>
            </a:extLst>
          </p:cNvPr>
          <p:cNvSpPr>
            <a:spLocks noGrp="1"/>
          </p:cNvSpPr>
          <p:nvPr>
            <p:ph type="title"/>
          </p:nvPr>
        </p:nvSpPr>
        <p:spPr>
          <a:xfrm>
            <a:off x="344103" y="833895"/>
            <a:ext cx="11366499" cy="1325563"/>
          </a:xfrm>
        </p:spPr>
        <p:txBody>
          <a:bodyPr>
            <a:noAutofit/>
          </a:bodyPr>
          <a:lstStyle/>
          <a:p>
            <a:r>
              <a:rPr lang="en-US" sz="2800" b="1"/>
              <a:t>Wild Alaska Pollock continues to outpace Haddock on familiarity, positive opinion and intent to eat</a:t>
            </a:r>
          </a:p>
        </p:txBody>
      </p:sp>
      <mc:AlternateContent xmlns:mc="http://schemas.openxmlformats.org/markup-compatibility/2006">
        <mc:Choice xmlns:cx2="http://schemas.microsoft.com/office/drawing/2015/10/21/chartex" Requires="cx2">
          <p:graphicFrame>
            <p:nvGraphicFramePr>
              <p:cNvPr id="3" name="Chart 2">
                <a:extLst>
                  <a:ext uri="{FF2B5EF4-FFF2-40B4-BE49-F238E27FC236}">
                    <a16:creationId xmlns:a16="http://schemas.microsoft.com/office/drawing/2014/main" id="{030AD7D9-B748-E384-C280-BCABA00B5564}"/>
                  </a:ext>
                </a:extLst>
              </p:cNvPr>
              <p:cNvGraphicFramePr/>
              <p:nvPr/>
            </p:nvGraphicFramePr>
            <p:xfrm>
              <a:off x="2504220" y="2529246"/>
              <a:ext cx="1783546" cy="4530414"/>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3" name="Chart 2">
                <a:extLst>
                  <a:ext uri="{FF2B5EF4-FFF2-40B4-BE49-F238E27FC236}">
                    <a16:creationId xmlns:a16="http://schemas.microsoft.com/office/drawing/2014/main" id="{030AD7D9-B748-E384-C280-BCABA00B5564}"/>
                  </a:ext>
                </a:extLst>
              </p:cNvPr>
              <p:cNvPicPr>
                <a:picLocks noGrp="1" noRot="1" noChangeAspect="1" noMove="1" noResize="1" noEditPoints="1" noAdjustHandles="1" noChangeArrowheads="1" noChangeShapeType="1"/>
              </p:cNvPicPr>
              <p:nvPr/>
            </p:nvPicPr>
            <p:blipFill>
              <a:blip r:embed="rId4"/>
              <a:stretch>
                <a:fillRect/>
              </a:stretch>
            </p:blipFill>
            <p:spPr>
              <a:xfrm>
                <a:off x="2504220" y="2529246"/>
                <a:ext cx="1783546" cy="4530414"/>
              </a:xfrm>
              <a:prstGeom prst="rect">
                <a:avLst/>
              </a:prstGeom>
            </p:spPr>
          </p:pic>
        </mc:Fallback>
      </mc:AlternateContent>
      <p:graphicFrame>
        <p:nvGraphicFramePr>
          <p:cNvPr id="4" name="Table 9">
            <a:extLst>
              <a:ext uri="{FF2B5EF4-FFF2-40B4-BE49-F238E27FC236}">
                <a16:creationId xmlns:a16="http://schemas.microsoft.com/office/drawing/2014/main" id="{6925AA7B-F031-B5CC-5309-B7F3DC0A943C}"/>
              </a:ext>
            </a:extLst>
          </p:cNvPr>
          <p:cNvGraphicFramePr>
            <a:graphicFrameLocks/>
          </p:cNvGraphicFramePr>
          <p:nvPr/>
        </p:nvGraphicFramePr>
        <p:xfrm>
          <a:off x="-91440" y="2588025"/>
          <a:ext cx="2204347" cy="3456456"/>
        </p:xfrm>
        <a:graphic>
          <a:graphicData uri="http://schemas.openxmlformats.org/drawingml/2006/table">
            <a:tbl>
              <a:tblPr firstRow="1" bandRow="1">
                <a:tableStyleId>{2D5ABB26-0587-4C30-8999-92F81FD0307C}</a:tableStyleId>
              </a:tblPr>
              <a:tblGrid>
                <a:gridCol w="2204347">
                  <a:extLst>
                    <a:ext uri="{9D8B030D-6E8A-4147-A177-3AD203B41FA5}">
                      <a16:colId xmlns:a16="http://schemas.microsoft.com/office/drawing/2014/main" val="4076447405"/>
                    </a:ext>
                  </a:extLst>
                </a:gridCol>
              </a:tblGrid>
              <a:tr h="864114">
                <a:tc>
                  <a:txBody>
                    <a:bodyPr/>
                    <a:lstStyle/>
                    <a:p>
                      <a:pPr algn="r" rtl="0" fontAlgn="ctr"/>
                      <a:r>
                        <a:rPr lang="en-GB" sz="1200" b="1" u="none" strike="noStrike">
                          <a:solidFill>
                            <a:schemeClr val="tx1"/>
                          </a:solidFill>
                          <a:effectLst/>
                          <a:latin typeface="Arial"/>
                          <a:cs typeface="Arial"/>
                        </a:rPr>
                        <a:t>Total familiarity</a:t>
                      </a:r>
                    </a:p>
                    <a:p>
                      <a:pPr marL="0" marR="0" lvl="0" indent="0" algn="r" defTabSz="914400" rtl="0" eaLnBrk="1" fontAlgn="ctr" latinLnBrk="0" hangingPunct="1">
                        <a:lnSpc>
                          <a:spcPct val="100000"/>
                        </a:lnSpc>
                        <a:spcBef>
                          <a:spcPts val="0"/>
                        </a:spcBef>
                        <a:spcAft>
                          <a:spcPts val="0"/>
                        </a:spcAft>
                        <a:buClrTx/>
                        <a:buSzTx/>
                        <a:buFontTx/>
                        <a:buNone/>
                        <a:tabLst/>
                        <a:defRPr/>
                      </a:pPr>
                      <a:r>
                        <a:rPr lang="en-GB" sz="1050" b="1" i="1" u="none" strike="noStrike">
                          <a:solidFill>
                            <a:schemeClr val="tx1"/>
                          </a:solidFill>
                          <a:effectLst/>
                          <a:latin typeface="Arial"/>
                          <a:cs typeface="Arial"/>
                        </a:rPr>
                        <a:t>(know a lot / some / a little)</a:t>
                      </a:r>
                    </a:p>
                  </a:txBody>
                  <a:tcPr marL="17338" marR="17338" marT="9525" marB="0" anchor="ctr"/>
                </a:tc>
                <a:extLst>
                  <a:ext uri="{0D108BD9-81ED-4DB2-BD59-A6C34878D82A}">
                    <a16:rowId xmlns:a16="http://schemas.microsoft.com/office/drawing/2014/main" val="2234034134"/>
                  </a:ext>
                </a:extLst>
              </a:tr>
              <a:tr h="864114">
                <a:tc>
                  <a:txBody>
                    <a:bodyPr/>
                    <a:lstStyle/>
                    <a:p>
                      <a:pPr algn="r" rtl="0" fontAlgn="ctr"/>
                      <a:r>
                        <a:rPr lang="en-GB" sz="1200" b="1" u="none" strike="noStrike">
                          <a:solidFill>
                            <a:schemeClr val="tx1"/>
                          </a:solidFill>
                          <a:effectLst/>
                          <a:latin typeface="Arial"/>
                          <a:cs typeface="Arial"/>
                        </a:rPr>
                        <a:t>Strong familiarity</a:t>
                      </a:r>
                    </a:p>
                    <a:p>
                      <a:pPr marL="0" marR="0" lvl="0" indent="0" algn="r" defTabSz="914400" rtl="0" eaLnBrk="1" fontAlgn="ctr" latinLnBrk="0" hangingPunct="1">
                        <a:lnSpc>
                          <a:spcPct val="100000"/>
                        </a:lnSpc>
                        <a:spcBef>
                          <a:spcPts val="0"/>
                        </a:spcBef>
                        <a:spcAft>
                          <a:spcPts val="0"/>
                        </a:spcAft>
                        <a:buClrTx/>
                        <a:buSzTx/>
                        <a:buFontTx/>
                        <a:buNone/>
                        <a:tabLst/>
                        <a:defRPr/>
                      </a:pPr>
                      <a:r>
                        <a:rPr lang="en-GB" sz="1050" b="1" i="1" u="none" strike="noStrike">
                          <a:solidFill>
                            <a:schemeClr val="tx1"/>
                          </a:solidFill>
                          <a:effectLst/>
                          <a:latin typeface="Arial"/>
                          <a:cs typeface="Arial"/>
                        </a:rPr>
                        <a:t>(know a lot)</a:t>
                      </a:r>
                    </a:p>
                  </a:txBody>
                  <a:tcPr marL="17338" marR="17338" marT="9525" marB="0" anchor="ctr"/>
                </a:tc>
                <a:extLst>
                  <a:ext uri="{0D108BD9-81ED-4DB2-BD59-A6C34878D82A}">
                    <a16:rowId xmlns:a16="http://schemas.microsoft.com/office/drawing/2014/main" val="3778029871"/>
                  </a:ext>
                </a:extLst>
              </a:tr>
              <a:tr h="864114">
                <a:tc>
                  <a:txBody>
                    <a:bodyPr/>
                    <a:lstStyle/>
                    <a:p>
                      <a:pPr algn="r" rtl="0" fontAlgn="ctr"/>
                      <a:r>
                        <a:rPr lang="en-GB" sz="1200" b="1" u="none" strike="noStrike">
                          <a:solidFill>
                            <a:schemeClr val="tx1"/>
                          </a:solidFill>
                          <a:effectLst/>
                          <a:latin typeface="Arial"/>
                          <a:cs typeface="Arial"/>
                        </a:rPr>
                        <a:t>Positive opinion</a:t>
                      </a:r>
                    </a:p>
                    <a:p>
                      <a:pPr marL="0" marR="0" lvl="0" indent="0" algn="r" defTabSz="914400" rtl="0" eaLnBrk="1" fontAlgn="ctr" latinLnBrk="0" hangingPunct="1">
                        <a:lnSpc>
                          <a:spcPct val="100000"/>
                        </a:lnSpc>
                        <a:spcBef>
                          <a:spcPts val="0"/>
                        </a:spcBef>
                        <a:spcAft>
                          <a:spcPts val="0"/>
                        </a:spcAft>
                        <a:buClrTx/>
                        <a:buSzTx/>
                        <a:buFontTx/>
                        <a:buNone/>
                        <a:tabLst/>
                        <a:defRPr/>
                      </a:pPr>
                      <a:r>
                        <a:rPr lang="en-GB" sz="1050" b="1" i="1" u="none" strike="noStrike">
                          <a:solidFill>
                            <a:schemeClr val="tx1"/>
                          </a:solidFill>
                          <a:effectLst/>
                          <a:latin typeface="Arial"/>
                          <a:cs typeface="Arial"/>
                        </a:rPr>
                        <a:t>(excellent / very good)</a:t>
                      </a:r>
                    </a:p>
                  </a:txBody>
                  <a:tcPr marL="17338" marR="17338" marT="9525" marB="0" anchor="ctr"/>
                </a:tc>
                <a:extLst>
                  <a:ext uri="{0D108BD9-81ED-4DB2-BD59-A6C34878D82A}">
                    <a16:rowId xmlns:a16="http://schemas.microsoft.com/office/drawing/2014/main" val="3079301751"/>
                  </a:ext>
                </a:extLst>
              </a:tr>
              <a:tr h="864114">
                <a:tc>
                  <a:txBody>
                    <a:bodyPr/>
                    <a:lstStyle/>
                    <a:p>
                      <a:pPr algn="r" rtl="0" fontAlgn="ctr"/>
                      <a:r>
                        <a:rPr lang="en-GB" sz="1200" b="1" i="0" u="none" strike="noStrike">
                          <a:solidFill>
                            <a:schemeClr val="tx1"/>
                          </a:solidFill>
                          <a:effectLst/>
                          <a:latin typeface="+mn-lt"/>
                          <a:cs typeface="Arial"/>
                        </a:rPr>
                        <a:t>Intend to eat (next 30 days) </a:t>
                      </a:r>
                    </a:p>
                    <a:p>
                      <a:pPr algn="r" rtl="0" fontAlgn="ctr"/>
                      <a:r>
                        <a:rPr lang="en-GB" sz="1050" b="1" i="1" u="none" strike="noStrike">
                          <a:solidFill>
                            <a:schemeClr val="tx1"/>
                          </a:solidFill>
                          <a:effectLst/>
                          <a:latin typeface="+mn-lt"/>
                          <a:cs typeface="Arial"/>
                        </a:rPr>
                        <a:t>(likely / extremely likely)</a:t>
                      </a:r>
                      <a:endParaRPr lang="en-GB" sz="1200" b="1" i="1" u="none" strike="noStrike">
                        <a:solidFill>
                          <a:schemeClr val="tx1"/>
                        </a:solidFill>
                        <a:effectLst/>
                        <a:latin typeface="Arial"/>
                        <a:cs typeface="Arial"/>
                      </a:endParaRPr>
                    </a:p>
                  </a:txBody>
                  <a:tcPr marL="17338" marR="17338" marT="9525" marB="0" anchor="ctr"/>
                </a:tc>
                <a:extLst>
                  <a:ext uri="{0D108BD9-81ED-4DB2-BD59-A6C34878D82A}">
                    <a16:rowId xmlns:a16="http://schemas.microsoft.com/office/drawing/2014/main" val="3378644522"/>
                  </a:ext>
                </a:extLst>
              </a:tr>
            </a:tbl>
          </a:graphicData>
        </a:graphic>
      </p:graphicFrame>
      <p:sp>
        <p:nvSpPr>
          <p:cNvPr id="5" name="TextBox 4">
            <a:extLst>
              <a:ext uri="{FF2B5EF4-FFF2-40B4-BE49-F238E27FC236}">
                <a16:creationId xmlns:a16="http://schemas.microsoft.com/office/drawing/2014/main" id="{05D20308-3186-BEAC-03E7-C3BF93A62A41}"/>
              </a:ext>
            </a:extLst>
          </p:cNvPr>
          <p:cNvSpPr txBox="1"/>
          <p:nvPr/>
        </p:nvSpPr>
        <p:spPr>
          <a:xfrm>
            <a:off x="2203093" y="2154438"/>
            <a:ext cx="23774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546A"/>
                </a:solidFill>
                <a:effectLst/>
                <a:uLnTx/>
                <a:uFillTx/>
                <a:latin typeface="Arial"/>
                <a:ea typeface="+mn-ea"/>
                <a:cs typeface="+mn-cs"/>
              </a:rPr>
              <a:t>Wild Alaska Pollock</a:t>
            </a:r>
          </a:p>
        </p:txBody>
      </p:sp>
      <p:sp>
        <p:nvSpPr>
          <p:cNvPr id="7" name="TextBox 6">
            <a:extLst>
              <a:ext uri="{FF2B5EF4-FFF2-40B4-BE49-F238E27FC236}">
                <a16:creationId xmlns:a16="http://schemas.microsoft.com/office/drawing/2014/main" id="{E32F838E-F162-34E9-B5ED-4AB670B44673}"/>
              </a:ext>
            </a:extLst>
          </p:cNvPr>
          <p:cNvSpPr txBox="1"/>
          <p:nvPr/>
        </p:nvSpPr>
        <p:spPr>
          <a:xfrm>
            <a:off x="4959010" y="2159914"/>
            <a:ext cx="11887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546A"/>
                </a:solidFill>
                <a:effectLst/>
                <a:uLnTx/>
                <a:uFillTx/>
                <a:latin typeface="Arial"/>
                <a:ea typeface="+mn-ea"/>
                <a:cs typeface="+mn-cs"/>
              </a:rPr>
              <a:t>Haddock</a:t>
            </a:r>
          </a:p>
        </p:txBody>
      </p:sp>
      <p:sp>
        <p:nvSpPr>
          <p:cNvPr id="8" name="TextBox 7">
            <a:extLst>
              <a:ext uri="{FF2B5EF4-FFF2-40B4-BE49-F238E27FC236}">
                <a16:creationId xmlns:a16="http://schemas.microsoft.com/office/drawing/2014/main" id="{9532EEF5-34D8-57E5-36EE-0261D5F629B4}"/>
              </a:ext>
            </a:extLst>
          </p:cNvPr>
          <p:cNvSpPr txBox="1"/>
          <p:nvPr/>
        </p:nvSpPr>
        <p:spPr>
          <a:xfrm>
            <a:off x="7445386" y="2159914"/>
            <a:ext cx="10950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546A"/>
                </a:solidFill>
                <a:effectLst/>
                <a:uLnTx/>
                <a:uFillTx/>
                <a:latin typeface="Arial"/>
                <a:ea typeface="+mn-ea"/>
                <a:cs typeface="+mn-cs"/>
              </a:rPr>
              <a:t>Cod</a:t>
            </a:r>
          </a:p>
        </p:txBody>
      </p:sp>
      <p:sp>
        <p:nvSpPr>
          <p:cNvPr id="9" name="TextBox 8">
            <a:extLst>
              <a:ext uri="{FF2B5EF4-FFF2-40B4-BE49-F238E27FC236}">
                <a16:creationId xmlns:a16="http://schemas.microsoft.com/office/drawing/2014/main" id="{BC6CBD48-8D82-AFF7-DF6A-6996F9C16A03}"/>
              </a:ext>
            </a:extLst>
          </p:cNvPr>
          <p:cNvSpPr txBox="1"/>
          <p:nvPr/>
        </p:nvSpPr>
        <p:spPr>
          <a:xfrm>
            <a:off x="9950377" y="2153192"/>
            <a:ext cx="14041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546A"/>
                </a:solidFill>
                <a:effectLst/>
                <a:uLnTx/>
                <a:uFillTx/>
                <a:latin typeface="Arial"/>
                <a:ea typeface="+mn-ea"/>
                <a:cs typeface="+mn-cs"/>
              </a:rPr>
              <a:t>Tilapia</a:t>
            </a:r>
          </a:p>
        </p:txBody>
      </p:sp>
      <mc:AlternateContent xmlns:mc="http://schemas.openxmlformats.org/markup-compatibility/2006">
        <mc:Choice xmlns:cx2="http://schemas.microsoft.com/office/drawing/2015/10/21/chartex" Requires="cx2">
          <p:graphicFrame>
            <p:nvGraphicFramePr>
              <p:cNvPr id="10" name="Chart 9">
                <a:extLst>
                  <a:ext uri="{FF2B5EF4-FFF2-40B4-BE49-F238E27FC236}">
                    <a16:creationId xmlns:a16="http://schemas.microsoft.com/office/drawing/2014/main" id="{DB54E44F-B868-F93B-9287-CEB76331BA90}"/>
                  </a:ext>
                </a:extLst>
              </p:cNvPr>
              <p:cNvGraphicFramePr/>
              <p:nvPr/>
            </p:nvGraphicFramePr>
            <p:xfrm>
              <a:off x="4584696" y="2529246"/>
              <a:ext cx="1937349" cy="4482188"/>
            </p:xfrm>
            <a:graphic>
              <a:graphicData uri="http://schemas.microsoft.com/office/drawing/2014/chartex">
                <cx:chart xmlns:cx="http://schemas.microsoft.com/office/drawing/2014/chartex" xmlns:r="http://schemas.openxmlformats.org/officeDocument/2006/relationships" r:id="rId5"/>
              </a:graphicData>
            </a:graphic>
          </p:graphicFrame>
        </mc:Choice>
        <mc:Fallback>
          <p:pic>
            <p:nvPicPr>
              <p:cNvPr id="10" name="Chart 9">
                <a:extLst>
                  <a:ext uri="{FF2B5EF4-FFF2-40B4-BE49-F238E27FC236}">
                    <a16:creationId xmlns:a16="http://schemas.microsoft.com/office/drawing/2014/main" id="{DB54E44F-B868-F93B-9287-CEB76331BA90}"/>
                  </a:ext>
                </a:extLst>
              </p:cNvPr>
              <p:cNvPicPr>
                <a:picLocks noGrp="1" noRot="1" noChangeAspect="1" noMove="1" noResize="1" noEditPoints="1" noAdjustHandles="1" noChangeArrowheads="1" noChangeShapeType="1"/>
              </p:cNvPicPr>
              <p:nvPr/>
            </p:nvPicPr>
            <p:blipFill>
              <a:blip r:embed="rId6"/>
              <a:stretch>
                <a:fillRect/>
              </a:stretch>
            </p:blipFill>
            <p:spPr>
              <a:xfrm>
                <a:off x="4584696" y="2529246"/>
                <a:ext cx="1937349" cy="4482188"/>
              </a:xfrm>
              <a:prstGeom prst="rect">
                <a:avLst/>
              </a:prstGeom>
            </p:spPr>
          </p:pic>
        </mc:Fallback>
      </mc:AlternateContent>
      <mc:AlternateContent xmlns:mc="http://schemas.openxmlformats.org/markup-compatibility/2006">
        <mc:Choice xmlns:cx2="http://schemas.microsoft.com/office/drawing/2015/10/21/chartex" Requires="cx2">
          <p:graphicFrame>
            <p:nvGraphicFramePr>
              <p:cNvPr id="11" name="Chart 10">
                <a:extLst>
                  <a:ext uri="{FF2B5EF4-FFF2-40B4-BE49-F238E27FC236}">
                    <a16:creationId xmlns:a16="http://schemas.microsoft.com/office/drawing/2014/main" id="{904263E9-8364-AE64-529F-C4D0F83E9F3E}"/>
                  </a:ext>
                </a:extLst>
              </p:cNvPr>
              <p:cNvGraphicFramePr/>
              <p:nvPr/>
            </p:nvGraphicFramePr>
            <p:xfrm>
              <a:off x="6813745" y="2531962"/>
              <a:ext cx="2377440" cy="3639360"/>
            </p:xfrm>
            <a:graphic>
              <a:graphicData uri="http://schemas.microsoft.com/office/drawing/2014/chartex">
                <cx:chart xmlns:cx="http://schemas.microsoft.com/office/drawing/2014/chartex" xmlns:r="http://schemas.openxmlformats.org/officeDocument/2006/relationships" r:id="rId7"/>
              </a:graphicData>
            </a:graphic>
          </p:graphicFrame>
        </mc:Choice>
        <mc:Fallback>
          <p:pic>
            <p:nvPicPr>
              <p:cNvPr id="11" name="Chart 10">
                <a:extLst>
                  <a:ext uri="{FF2B5EF4-FFF2-40B4-BE49-F238E27FC236}">
                    <a16:creationId xmlns:a16="http://schemas.microsoft.com/office/drawing/2014/main" id="{904263E9-8364-AE64-529F-C4D0F83E9F3E}"/>
                  </a:ext>
                </a:extLst>
              </p:cNvPr>
              <p:cNvPicPr>
                <a:picLocks noGrp="1" noRot="1" noChangeAspect="1" noMove="1" noResize="1" noEditPoints="1" noAdjustHandles="1" noChangeArrowheads="1" noChangeShapeType="1"/>
              </p:cNvPicPr>
              <p:nvPr/>
            </p:nvPicPr>
            <p:blipFill>
              <a:blip r:embed="rId8"/>
              <a:stretch>
                <a:fillRect/>
              </a:stretch>
            </p:blipFill>
            <p:spPr>
              <a:xfrm>
                <a:off x="6813745" y="2531962"/>
                <a:ext cx="2377440" cy="3639360"/>
              </a:xfrm>
              <a:prstGeom prst="rect">
                <a:avLst/>
              </a:prstGeom>
            </p:spPr>
          </p:pic>
        </mc:Fallback>
      </mc:AlternateContent>
      <mc:AlternateContent xmlns:mc="http://schemas.openxmlformats.org/markup-compatibility/2006">
        <mc:Choice xmlns:cx2="http://schemas.microsoft.com/office/drawing/2015/10/21/chartex" Requires="cx2">
          <p:graphicFrame>
            <p:nvGraphicFramePr>
              <p:cNvPr id="12" name="Chart 11">
                <a:extLst>
                  <a:ext uri="{FF2B5EF4-FFF2-40B4-BE49-F238E27FC236}">
                    <a16:creationId xmlns:a16="http://schemas.microsoft.com/office/drawing/2014/main" id="{B5C233A8-2492-B36C-9551-9A79E3602B7B}"/>
                  </a:ext>
                </a:extLst>
              </p:cNvPr>
              <p:cNvGraphicFramePr/>
              <p:nvPr/>
            </p:nvGraphicFramePr>
            <p:xfrm>
              <a:off x="9463755" y="2522524"/>
              <a:ext cx="2377440" cy="4498054"/>
            </p:xfrm>
            <a:graphic>
              <a:graphicData uri="http://schemas.microsoft.com/office/drawing/2014/chartex">
                <cx:chart xmlns:cx="http://schemas.microsoft.com/office/drawing/2014/chartex" xmlns:r="http://schemas.openxmlformats.org/officeDocument/2006/relationships" r:id="rId9"/>
              </a:graphicData>
            </a:graphic>
          </p:graphicFrame>
        </mc:Choice>
        <mc:Fallback>
          <p:pic>
            <p:nvPicPr>
              <p:cNvPr id="12" name="Chart 11">
                <a:extLst>
                  <a:ext uri="{FF2B5EF4-FFF2-40B4-BE49-F238E27FC236}">
                    <a16:creationId xmlns:a16="http://schemas.microsoft.com/office/drawing/2014/main" id="{B5C233A8-2492-B36C-9551-9A79E3602B7B}"/>
                  </a:ext>
                </a:extLst>
              </p:cNvPr>
              <p:cNvPicPr>
                <a:picLocks noGrp="1" noRot="1" noChangeAspect="1" noMove="1" noResize="1" noEditPoints="1" noAdjustHandles="1" noChangeArrowheads="1" noChangeShapeType="1"/>
              </p:cNvPicPr>
              <p:nvPr/>
            </p:nvPicPr>
            <p:blipFill>
              <a:blip r:embed="rId10"/>
              <a:stretch>
                <a:fillRect/>
              </a:stretch>
            </p:blipFill>
            <p:spPr>
              <a:xfrm>
                <a:off x="9463755" y="2522524"/>
                <a:ext cx="2377440" cy="4498054"/>
              </a:xfrm>
              <a:prstGeom prst="rect">
                <a:avLst/>
              </a:prstGeom>
            </p:spPr>
          </p:pic>
        </mc:Fallback>
      </mc:AlternateContent>
      <p:sp>
        <p:nvSpPr>
          <p:cNvPr id="13" name="TextBox 12">
            <a:extLst>
              <a:ext uri="{FF2B5EF4-FFF2-40B4-BE49-F238E27FC236}">
                <a16:creationId xmlns:a16="http://schemas.microsoft.com/office/drawing/2014/main" id="{89C62972-C107-7B49-7ED9-0C82B0710C15}"/>
              </a:ext>
            </a:extLst>
          </p:cNvPr>
          <p:cNvSpPr txBox="1"/>
          <p:nvPr/>
        </p:nvSpPr>
        <p:spPr>
          <a:xfrm>
            <a:off x="0" y="6273225"/>
            <a:ext cx="744538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Q1. How much would you say you know about the following types of fish?  Base: Total (n=1031)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N6. Based on everything you know about [type of fish], what is your overall opinion of it? Base: Those aware of Wild Alaska Pollock (n=594); Haddock (n=573); Tilapia (n=867); Cod (n=868)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N8. How likely are you to eat [...] in the coming month? Base: Those aware of Wild Alaska Pollock (n=594); Haddock (n=573); Tilapia (n=867); Cod (n=868)</a:t>
            </a:r>
          </a:p>
        </p:txBody>
      </p:sp>
      <p:sp>
        <p:nvSpPr>
          <p:cNvPr id="2" name="TextBox 1">
            <a:extLst>
              <a:ext uri="{FF2B5EF4-FFF2-40B4-BE49-F238E27FC236}">
                <a16:creationId xmlns:a16="http://schemas.microsoft.com/office/drawing/2014/main" id="{11FDC2F7-C22E-6A84-83B4-DB267CFEE789}"/>
              </a:ext>
            </a:extLst>
          </p:cNvPr>
          <p:cNvSpPr txBox="1"/>
          <p:nvPr/>
        </p:nvSpPr>
        <p:spPr>
          <a:xfrm>
            <a:off x="344103" y="1636128"/>
            <a:ext cx="114236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546A"/>
                </a:solidFill>
                <a:effectLst/>
                <a:uLnTx/>
                <a:uFillTx/>
                <a:latin typeface="Arial"/>
                <a:ea typeface="+mn-ea"/>
                <a:cs typeface="+mn-cs"/>
              </a:rPr>
              <a:t>Wild Alaska Pollock is closing the gap with Cod and Tilapia on positive opinion and intent to eat. </a:t>
            </a:r>
          </a:p>
        </p:txBody>
      </p:sp>
    </p:spTree>
    <p:extLst>
      <p:ext uri="{BB962C8B-B14F-4D97-AF65-F5344CB8AC3E}">
        <p14:creationId xmlns:p14="http://schemas.microsoft.com/office/powerpoint/2010/main" val="31212502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E26904-2E7B-2807-40EE-BC178A3440CB}"/>
              </a:ext>
            </a:extLst>
          </p:cNvPr>
          <p:cNvSpPr txBox="1"/>
          <p:nvPr/>
        </p:nvSpPr>
        <p:spPr>
          <a:xfrm>
            <a:off x="265511" y="2918530"/>
            <a:ext cx="7659149" cy="769441"/>
          </a:xfrm>
          <a:prstGeom prst="rect">
            <a:avLst/>
          </a:prstGeom>
          <a:noFill/>
        </p:spPr>
        <p:txBody>
          <a:bodyPr wrap="square" rtlCol="0">
            <a:spAutoFit/>
          </a:bodyPr>
          <a:lstStyle/>
          <a:p>
            <a:r>
              <a:rPr lang="en-US" sz="4400">
                <a:solidFill>
                  <a:schemeClr val="bg1"/>
                </a:solidFill>
                <a:latin typeface="+mj-lt"/>
              </a:rPr>
              <a:t>Bycatch</a:t>
            </a:r>
          </a:p>
        </p:txBody>
      </p:sp>
    </p:spTree>
    <p:extLst>
      <p:ext uri="{BB962C8B-B14F-4D97-AF65-F5344CB8AC3E}">
        <p14:creationId xmlns:p14="http://schemas.microsoft.com/office/powerpoint/2010/main" val="37947857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20676" y="839872"/>
            <a:ext cx="11366499" cy="1325563"/>
          </a:xfrm>
        </p:spPr>
        <p:txBody>
          <a:bodyPr>
            <a:normAutofit/>
          </a:bodyPr>
          <a:lstStyle/>
          <a:p>
            <a:r>
              <a:rPr lang="en-US" sz="2900"/>
              <a:t>Half of Fish Eaters are familiar with declining fish populations, being the most familiar with salmon and tuna </a:t>
            </a:r>
          </a:p>
        </p:txBody>
      </p:sp>
      <p:graphicFrame>
        <p:nvGraphicFramePr>
          <p:cNvPr id="23" name="Chart 22">
            <a:extLst>
              <a:ext uri="{FF2B5EF4-FFF2-40B4-BE49-F238E27FC236}">
                <a16:creationId xmlns:a16="http://schemas.microsoft.com/office/drawing/2014/main" id="{F751EEA7-6380-4967-B2F5-D1DDB30BF172}"/>
              </a:ext>
            </a:extLst>
          </p:cNvPr>
          <p:cNvGraphicFramePr/>
          <p:nvPr>
            <p:extLst>
              <p:ext uri="{D42A27DB-BD31-4B8C-83A1-F6EECF244321}">
                <p14:modId xmlns:p14="http://schemas.microsoft.com/office/powerpoint/2010/main" val="222879836"/>
              </p:ext>
            </p:extLst>
          </p:nvPr>
        </p:nvGraphicFramePr>
        <p:xfrm>
          <a:off x="3206999" y="2710143"/>
          <a:ext cx="8815487" cy="30544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0" name="Chart 39">
            <a:extLst>
              <a:ext uri="{FF2B5EF4-FFF2-40B4-BE49-F238E27FC236}">
                <a16:creationId xmlns:a16="http://schemas.microsoft.com/office/drawing/2014/main" id="{F9F3CCE9-EDAD-CB6A-D45F-4161A8744C26}"/>
              </a:ext>
            </a:extLst>
          </p:cNvPr>
          <p:cNvGraphicFramePr/>
          <p:nvPr>
            <p:extLst>
              <p:ext uri="{D42A27DB-BD31-4B8C-83A1-F6EECF244321}">
                <p14:modId xmlns:p14="http://schemas.microsoft.com/office/powerpoint/2010/main" val="3238584199"/>
              </p:ext>
            </p:extLst>
          </p:nvPr>
        </p:nvGraphicFramePr>
        <p:xfrm>
          <a:off x="-34774" y="2165435"/>
          <a:ext cx="3659659" cy="3378377"/>
        </p:xfrm>
        <a:graphic>
          <a:graphicData uri="http://schemas.openxmlformats.org/drawingml/2006/chart">
            <c:chart xmlns:c="http://schemas.openxmlformats.org/drawingml/2006/chart" xmlns:r="http://schemas.openxmlformats.org/officeDocument/2006/relationships" r:id="rId4"/>
          </a:graphicData>
        </a:graphic>
      </p:graphicFrame>
      <p:sp>
        <p:nvSpPr>
          <p:cNvPr id="41" name="TextBox 40">
            <a:extLst>
              <a:ext uri="{FF2B5EF4-FFF2-40B4-BE49-F238E27FC236}">
                <a16:creationId xmlns:a16="http://schemas.microsoft.com/office/drawing/2014/main" id="{BF0F0573-327C-FFF0-56E5-585CFBA0579E}"/>
              </a:ext>
            </a:extLst>
          </p:cNvPr>
          <p:cNvSpPr txBox="1"/>
          <p:nvPr/>
        </p:nvSpPr>
        <p:spPr>
          <a:xfrm>
            <a:off x="828153" y="2862817"/>
            <a:ext cx="1764067" cy="18876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i="0" u="none" strike="noStrike" cap="none" spc="0" normalizeH="0" baseline="0">
                <a:ln>
                  <a:noFill/>
                </a:ln>
                <a:effectLst/>
                <a:uFillTx/>
                <a:latin typeface="+mj-lt"/>
                <a:ea typeface="Helvetica Neue"/>
                <a:cs typeface="Helvetica Neue"/>
                <a:sym typeface="Helvetica Neue"/>
              </a:rPr>
              <a:t>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of Fish Eaters are familiar with the declining seafood or fish populations of at least one of the surveyed sp</a:t>
            </a:r>
            <a:r>
              <a:rPr lang="en-US" sz="1400" err="1">
                <a:latin typeface="Arial" panose="020B0604020202020204" pitchFamily="34" charset="0"/>
                <a:cs typeface="Arial" panose="020B0604020202020204" pitchFamily="34" charset="0"/>
              </a:rPr>
              <a:t>ecies</a:t>
            </a:r>
            <a:r>
              <a:rPr lang="en-US" sz="1400">
                <a:latin typeface="Arial" panose="020B0604020202020204" pitchFamily="34" charset="0"/>
                <a:cs typeface="Arial" panose="020B0604020202020204" pitchFamily="34" charset="0"/>
              </a:rPr>
              <a:t>. </a:t>
            </a: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cxnSp>
        <p:nvCxnSpPr>
          <p:cNvPr id="42" name="Straight Connector 41">
            <a:extLst>
              <a:ext uri="{FF2B5EF4-FFF2-40B4-BE49-F238E27FC236}">
                <a16:creationId xmlns:a16="http://schemas.microsoft.com/office/drawing/2014/main" id="{72025104-A17B-D5B0-1A5F-52C636848CB7}"/>
              </a:ext>
            </a:extLst>
          </p:cNvPr>
          <p:cNvCxnSpPr>
            <a:cxnSpLocks/>
          </p:cNvCxnSpPr>
          <p:nvPr/>
        </p:nvCxnSpPr>
        <p:spPr>
          <a:xfrm>
            <a:off x="3359399" y="2165435"/>
            <a:ext cx="0" cy="3592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B9F12B3-D443-84B5-F6F8-0C34F595A726}"/>
              </a:ext>
            </a:extLst>
          </p:cNvPr>
          <p:cNvSpPr txBox="1"/>
          <p:nvPr/>
        </p:nvSpPr>
        <p:spPr>
          <a:xfrm>
            <a:off x="2668081" y="2361532"/>
            <a:ext cx="10106024" cy="307777"/>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Arial Black" panose="020B0A04020102020204" pitchFamily="34" charset="0"/>
              </a:rPr>
              <a:t>Familiarity of </a:t>
            </a:r>
            <a:r>
              <a:rPr lang="en-US" sz="1400" kern="0">
                <a:solidFill>
                  <a:schemeClr val="tx1"/>
                </a:solidFill>
              </a:rPr>
              <a:t>d</a:t>
            </a:r>
            <a:r>
              <a:rPr kumimoji="0" lang="en-US" sz="1400" b="0" i="0" u="none" strike="noStrike" kern="0" cap="none" spc="0" normalizeH="0" baseline="0" noProof="0" err="1">
                <a:ln>
                  <a:noFill/>
                </a:ln>
                <a:solidFill>
                  <a:schemeClr val="tx1"/>
                </a:solidFill>
                <a:effectLst/>
                <a:uLnTx/>
                <a:uFillTx/>
                <a:latin typeface="Arial Black" panose="020B0A04020102020204" pitchFamily="34" charset="0"/>
              </a:rPr>
              <a:t>eclining</a:t>
            </a:r>
            <a:r>
              <a:rPr kumimoji="0" lang="en-US" sz="1400" b="0" i="0" u="none" strike="noStrike" kern="0" cap="none" spc="0" normalizeH="0" baseline="0" noProof="0">
                <a:ln>
                  <a:noFill/>
                </a:ln>
                <a:solidFill>
                  <a:schemeClr val="tx1"/>
                </a:solidFill>
                <a:effectLst/>
                <a:uLnTx/>
                <a:uFillTx/>
                <a:latin typeface="Arial Black" panose="020B0A04020102020204" pitchFamily="34" charset="0"/>
              </a:rPr>
              <a:t> </a:t>
            </a:r>
            <a:r>
              <a:rPr lang="en-US" sz="1400" kern="0">
                <a:solidFill>
                  <a:schemeClr val="tx1"/>
                </a:solidFill>
              </a:rPr>
              <a:t>s</a:t>
            </a:r>
            <a:r>
              <a:rPr kumimoji="0" lang="en-US" sz="1400" b="0" i="0" u="none" strike="noStrike" kern="0" cap="none" spc="0" normalizeH="0" baseline="0" noProof="0" err="1">
                <a:ln>
                  <a:noFill/>
                </a:ln>
                <a:solidFill>
                  <a:schemeClr val="tx1"/>
                </a:solidFill>
                <a:effectLst/>
                <a:uLnTx/>
                <a:uFillTx/>
                <a:latin typeface="Arial Black" panose="020B0A04020102020204" pitchFamily="34" charset="0"/>
              </a:rPr>
              <a:t>eafood</a:t>
            </a:r>
            <a:r>
              <a:rPr kumimoji="0" lang="en-US" sz="1400" b="0" i="0" u="none" strike="noStrike" kern="0" cap="none" spc="0" normalizeH="0" baseline="0" noProof="0">
                <a:ln>
                  <a:noFill/>
                </a:ln>
                <a:solidFill>
                  <a:schemeClr val="tx1"/>
                </a:solidFill>
                <a:effectLst/>
                <a:uLnTx/>
                <a:uFillTx/>
                <a:latin typeface="Arial Black" panose="020B0A04020102020204" pitchFamily="34" charset="0"/>
              </a:rPr>
              <a:t> or fish </a:t>
            </a:r>
            <a:r>
              <a:rPr lang="en-US" sz="1400" kern="0">
                <a:solidFill>
                  <a:schemeClr val="tx1"/>
                </a:solidFill>
              </a:rPr>
              <a:t>p</a:t>
            </a:r>
            <a:r>
              <a:rPr kumimoji="0" lang="en-US" sz="1400" b="0" i="0" u="none" strike="noStrike" kern="0" cap="none" spc="0" normalizeH="0" baseline="0" noProof="0" err="1">
                <a:ln>
                  <a:noFill/>
                </a:ln>
                <a:solidFill>
                  <a:schemeClr val="tx1"/>
                </a:solidFill>
                <a:effectLst/>
                <a:uLnTx/>
                <a:uFillTx/>
                <a:latin typeface="Arial Black" panose="020B0A04020102020204" pitchFamily="34" charset="0"/>
              </a:rPr>
              <a:t>opulations</a:t>
            </a:r>
            <a:r>
              <a:rPr kumimoji="0" lang="en-US" sz="1400" b="0" i="0" u="none" strike="noStrike" kern="0" cap="none" spc="0" normalizeH="0" baseline="0" noProof="0">
                <a:ln>
                  <a:noFill/>
                </a:ln>
                <a:solidFill>
                  <a:schemeClr val="tx1"/>
                </a:solidFill>
                <a:effectLst/>
                <a:uLnTx/>
                <a:uFillTx/>
                <a:latin typeface="Arial Black" panose="020B0A04020102020204" pitchFamily="34" charset="0"/>
              </a:rPr>
              <a:t> </a:t>
            </a:r>
            <a:r>
              <a:rPr lang="en-US" sz="1400" kern="0">
                <a:solidFill>
                  <a:schemeClr val="tx1"/>
                </a:solidFill>
              </a:rPr>
              <a:t>a</a:t>
            </a:r>
            <a:r>
              <a:rPr kumimoji="0" lang="en-US" sz="1400" b="0" i="0" u="none" strike="noStrike" kern="0" cap="none" spc="0" normalizeH="0" baseline="0" noProof="0">
                <a:ln>
                  <a:noFill/>
                </a:ln>
                <a:solidFill>
                  <a:schemeClr val="tx1"/>
                </a:solidFill>
                <a:effectLst/>
                <a:uLnTx/>
                <a:uFillTx/>
                <a:latin typeface="Arial Black" panose="020B0A04020102020204" pitchFamily="34" charset="0"/>
              </a:rPr>
              <a:t>cross </a:t>
            </a:r>
            <a:r>
              <a:rPr lang="en-US" sz="1400" kern="0">
                <a:solidFill>
                  <a:schemeClr val="tx1"/>
                </a:solidFill>
              </a:rPr>
              <a:t>s</a:t>
            </a:r>
            <a:r>
              <a:rPr kumimoji="0" lang="en-US" sz="1400" b="0" i="0" u="none" strike="noStrike" kern="0" cap="none" spc="0" normalizeH="0" baseline="0" noProof="0" err="1">
                <a:ln>
                  <a:noFill/>
                </a:ln>
                <a:solidFill>
                  <a:schemeClr val="tx1"/>
                </a:solidFill>
                <a:effectLst/>
                <a:uLnTx/>
                <a:uFillTx/>
                <a:latin typeface="Arial Black" panose="020B0A04020102020204" pitchFamily="34" charset="0"/>
              </a:rPr>
              <a:t>pecies</a:t>
            </a:r>
            <a:endParaRPr kumimoji="0" lang="en-US" b="0" i="0" u="none" strike="noStrike" kern="0" cap="none" spc="0" normalizeH="0" baseline="0" noProof="0">
              <a:ln>
                <a:noFill/>
              </a:ln>
              <a:solidFill>
                <a:schemeClr val="tx1"/>
              </a:solidFill>
              <a:effectLst/>
              <a:uLnTx/>
              <a:uFillTx/>
              <a:latin typeface="Arial Black" panose="020B0A04020102020204" pitchFamily="34" charset="0"/>
            </a:endParaRPr>
          </a:p>
        </p:txBody>
      </p:sp>
      <p:sp>
        <p:nvSpPr>
          <p:cNvPr id="45" name="Speech Bubble: Rectangle with Corners Rounded 44">
            <a:extLst>
              <a:ext uri="{FF2B5EF4-FFF2-40B4-BE49-F238E27FC236}">
                <a16:creationId xmlns:a16="http://schemas.microsoft.com/office/drawing/2014/main" id="{87DA8929-89EB-0BB3-DD96-F2C4DAC24EB1}"/>
              </a:ext>
            </a:extLst>
          </p:cNvPr>
          <p:cNvSpPr/>
          <p:nvPr/>
        </p:nvSpPr>
        <p:spPr>
          <a:xfrm>
            <a:off x="8278220" y="3064900"/>
            <a:ext cx="2486025" cy="685801"/>
          </a:xfrm>
          <a:prstGeom prst="wedgeRoundRectCallout">
            <a:avLst>
              <a:gd name="adj1" fmla="val -14326"/>
              <a:gd name="adj2" fmla="val 7256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Millennial (16%) Fish Eaters were more likely to list Wild Alaska Pollock than Boomers (9%)</a:t>
            </a:r>
          </a:p>
        </p:txBody>
      </p:sp>
      <p:sp>
        <p:nvSpPr>
          <p:cNvPr id="46" name="TextBox 45">
            <a:extLst>
              <a:ext uri="{FF2B5EF4-FFF2-40B4-BE49-F238E27FC236}">
                <a16:creationId xmlns:a16="http://schemas.microsoft.com/office/drawing/2014/main" id="{DFBEB7A7-36B4-8F57-06F9-93AD0CB53C88}"/>
              </a:ext>
            </a:extLst>
          </p:cNvPr>
          <p:cNvSpPr txBox="1"/>
          <p:nvPr/>
        </p:nvSpPr>
        <p:spPr>
          <a:xfrm>
            <a:off x="0" y="6625052"/>
            <a:ext cx="11169195" cy="338554"/>
          </a:xfrm>
          <a:prstGeom prst="rect">
            <a:avLst/>
          </a:prstGeom>
          <a:noFill/>
        </p:spPr>
        <p:txBody>
          <a:bodyPr wrap="square" lIns="91440" tIns="45720" rIns="91440" bIns="45720" anchor="t">
            <a:spAutoFit/>
          </a:bodyPr>
          <a:lstStyle/>
          <a:p>
            <a:r>
              <a:rPr lang="en-US" sz="800">
                <a:solidFill>
                  <a:schemeClr val="accent3"/>
                </a:solidFill>
                <a:ea typeface="Calibri" panose="020F0502020204030204" pitchFamily="34" charset="0"/>
                <a:cs typeface="Arial" panose="020B0604020202020204" pitchFamily="34" charset="0"/>
              </a:rPr>
              <a:t>G1</a:t>
            </a:r>
            <a:r>
              <a:rPr lang="en-US" sz="800">
                <a:solidFill>
                  <a:schemeClr val="accent3"/>
                </a:solidFill>
                <a:effectLst/>
                <a:ea typeface="Calibri" panose="020F0502020204030204" pitchFamily="34" charset="0"/>
                <a:cs typeface="Arial" panose="020B0604020202020204" pitchFamily="34" charset="0"/>
              </a:rPr>
              <a:t>. Are you familiar with declining seafood or fish populations among the following species? </a:t>
            </a:r>
            <a:r>
              <a:rPr lang="en-US" sz="800">
                <a:solidFill>
                  <a:srgbClr val="AEABAB"/>
                </a:solidFill>
                <a:latin typeface="Arial"/>
                <a:cs typeface="Arial"/>
              </a:rPr>
              <a:t>Base: Fish Eaters (n=704) and Millennial Fish Eaters (n=221) and Boomer Fish Eaters (n=181)</a:t>
            </a:r>
          </a:p>
          <a:p>
            <a:endParaRPr lang="en-US" sz="800">
              <a:solidFill>
                <a:schemeClr val="accent3"/>
              </a:solidFill>
              <a:effectLst/>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0E7C6AA-24CE-15E0-464A-55E85E431F4C}"/>
              </a:ext>
            </a:extLst>
          </p:cNvPr>
          <p:cNvGrpSpPr/>
          <p:nvPr/>
        </p:nvGrpSpPr>
        <p:grpSpPr>
          <a:xfrm>
            <a:off x="11528225" y="264779"/>
            <a:ext cx="356433" cy="356433"/>
            <a:chOff x="11358084" y="75366"/>
            <a:chExt cx="534194" cy="534194"/>
          </a:xfrm>
        </p:grpSpPr>
        <p:sp>
          <p:nvSpPr>
            <p:cNvPr id="6" name="Oval 5">
              <a:extLst>
                <a:ext uri="{FF2B5EF4-FFF2-40B4-BE49-F238E27FC236}">
                  <a16:creationId xmlns:a16="http://schemas.microsoft.com/office/drawing/2014/main" id="{D62BFF54-8CDB-099C-5480-ED2B17BEB2BB}"/>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ompetition with solid fill">
              <a:extLst>
                <a:ext uri="{FF2B5EF4-FFF2-40B4-BE49-F238E27FC236}">
                  <a16:creationId xmlns:a16="http://schemas.microsoft.com/office/drawing/2014/main" id="{27D40A0B-99A5-F0E4-F7B5-D6E8BA4176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1916412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30201" y="870979"/>
            <a:ext cx="11366499" cy="1325563"/>
          </a:xfrm>
        </p:spPr>
        <p:txBody>
          <a:bodyPr>
            <a:noAutofit/>
          </a:bodyPr>
          <a:lstStyle/>
          <a:p>
            <a:r>
              <a:rPr lang="en-US" sz="2900"/>
              <a:t>Those knowledgeable about the decline of salmon populations point to overfishing and environmental concerns</a:t>
            </a:r>
          </a:p>
        </p:txBody>
      </p:sp>
      <p:graphicFrame>
        <p:nvGraphicFramePr>
          <p:cNvPr id="23" name="Chart 22">
            <a:extLst>
              <a:ext uri="{FF2B5EF4-FFF2-40B4-BE49-F238E27FC236}">
                <a16:creationId xmlns:a16="http://schemas.microsoft.com/office/drawing/2014/main" id="{F751EEA7-6380-4967-B2F5-D1DDB30BF172}"/>
              </a:ext>
            </a:extLst>
          </p:cNvPr>
          <p:cNvGraphicFramePr/>
          <p:nvPr>
            <p:extLst>
              <p:ext uri="{D42A27DB-BD31-4B8C-83A1-F6EECF244321}">
                <p14:modId xmlns:p14="http://schemas.microsoft.com/office/powerpoint/2010/main" val="3975735526"/>
              </p:ext>
            </p:extLst>
          </p:nvPr>
        </p:nvGraphicFramePr>
        <p:xfrm>
          <a:off x="-50546" y="2605693"/>
          <a:ext cx="8815487" cy="3582352"/>
        </p:xfrm>
        <a:graphic>
          <a:graphicData uri="http://schemas.openxmlformats.org/drawingml/2006/chart">
            <c:chart xmlns:c="http://schemas.openxmlformats.org/drawingml/2006/chart" xmlns:r="http://schemas.openxmlformats.org/officeDocument/2006/relationships" r:id="rId2"/>
          </a:graphicData>
        </a:graphic>
      </p:graphicFrame>
      <p:sp>
        <p:nvSpPr>
          <p:cNvPr id="43" name="TextBox 42">
            <a:extLst>
              <a:ext uri="{FF2B5EF4-FFF2-40B4-BE49-F238E27FC236}">
                <a16:creationId xmlns:a16="http://schemas.microsoft.com/office/drawing/2014/main" id="{AB9F12B3-D443-84B5-F6F8-0C34F595A726}"/>
              </a:ext>
            </a:extLst>
          </p:cNvPr>
          <p:cNvSpPr txBox="1"/>
          <p:nvPr/>
        </p:nvSpPr>
        <p:spPr>
          <a:xfrm>
            <a:off x="-753256" y="2017688"/>
            <a:ext cx="10106024" cy="307777"/>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solidFill>
                <a:effectLst/>
                <a:uLnTx/>
                <a:uFillTx/>
                <a:latin typeface="Arial Black" panose="020B0A04020102020204" pitchFamily="34" charset="0"/>
              </a:rPr>
              <a:t>Perceived causes of declining </a:t>
            </a:r>
            <a:r>
              <a:rPr lang="en-US" sz="1400" kern="0">
                <a:solidFill>
                  <a:schemeClr val="tx1"/>
                </a:solidFill>
              </a:rPr>
              <a:t>s</a:t>
            </a:r>
            <a:r>
              <a:rPr kumimoji="0" lang="en-US" sz="1400" b="0" i="0" u="none" strike="noStrike" kern="0" cap="none" spc="0" normalizeH="0" baseline="0" noProof="0">
                <a:ln>
                  <a:noFill/>
                </a:ln>
                <a:solidFill>
                  <a:schemeClr val="tx1"/>
                </a:solidFill>
                <a:effectLst/>
                <a:uLnTx/>
                <a:uFillTx/>
                <a:latin typeface="Arial Black" panose="020B0A04020102020204" pitchFamily="34" charset="0"/>
              </a:rPr>
              <a:t>almon </a:t>
            </a:r>
            <a:r>
              <a:rPr lang="en-US" sz="1400" kern="0">
                <a:solidFill>
                  <a:schemeClr val="tx1"/>
                </a:solidFill>
              </a:rPr>
              <a:t>p</a:t>
            </a:r>
            <a:r>
              <a:rPr kumimoji="0" lang="en-US" sz="1400" b="0" i="0" u="none" strike="noStrike" kern="0" cap="none" spc="0" normalizeH="0" baseline="0" noProof="0" err="1">
                <a:ln>
                  <a:noFill/>
                </a:ln>
                <a:solidFill>
                  <a:schemeClr val="tx1"/>
                </a:solidFill>
                <a:effectLst/>
                <a:uLnTx/>
                <a:uFillTx/>
                <a:latin typeface="Arial Black" panose="020B0A04020102020204" pitchFamily="34" charset="0"/>
              </a:rPr>
              <a:t>opulations</a:t>
            </a:r>
            <a:endParaRPr kumimoji="0" lang="en-US" b="0" i="0" u="none" strike="noStrike" kern="0" cap="none" spc="0" normalizeH="0" baseline="0" noProof="0">
              <a:ln>
                <a:noFill/>
              </a:ln>
              <a:solidFill>
                <a:schemeClr val="tx1"/>
              </a:solidFill>
              <a:effectLst/>
              <a:uLnTx/>
              <a:uFillTx/>
              <a:latin typeface="Arial Black" panose="020B0A04020102020204" pitchFamily="34" charset="0"/>
            </a:endParaRPr>
          </a:p>
        </p:txBody>
      </p:sp>
      <p:sp>
        <p:nvSpPr>
          <p:cNvPr id="46" name="TextBox 45">
            <a:extLst>
              <a:ext uri="{FF2B5EF4-FFF2-40B4-BE49-F238E27FC236}">
                <a16:creationId xmlns:a16="http://schemas.microsoft.com/office/drawing/2014/main" id="{DFBEB7A7-36B4-8F57-06F9-93AD0CB53C88}"/>
              </a:ext>
            </a:extLst>
          </p:cNvPr>
          <p:cNvSpPr txBox="1"/>
          <p:nvPr/>
        </p:nvSpPr>
        <p:spPr>
          <a:xfrm>
            <a:off x="0" y="6468169"/>
            <a:ext cx="11169195" cy="461665"/>
          </a:xfrm>
          <a:prstGeom prst="rect">
            <a:avLst/>
          </a:prstGeom>
          <a:noFill/>
        </p:spPr>
        <p:txBody>
          <a:bodyPr wrap="square" lIns="91440" tIns="45720" rIns="91440" bIns="45720" anchor="t">
            <a:spAutoFit/>
          </a:bodyPr>
          <a:lstStyle/>
          <a:p>
            <a:r>
              <a:rPr lang="en-US" sz="800">
                <a:solidFill>
                  <a:schemeClr val="accent3"/>
                </a:solidFill>
                <a:ea typeface="Calibri" panose="020F0502020204030204" pitchFamily="34" charset="0"/>
                <a:cs typeface="Arial" panose="020B0604020202020204" pitchFamily="34" charset="0"/>
              </a:rPr>
              <a:t>G2. What do you think is causing the declining salmon populations? </a:t>
            </a:r>
            <a:r>
              <a:rPr lang="en-US" sz="800">
                <a:solidFill>
                  <a:schemeClr val="accent3"/>
                </a:solidFill>
                <a:effectLst/>
                <a:ea typeface="Calibri" panose="020F0502020204030204" pitchFamily="34" charset="0"/>
                <a:cs typeface="Arial" panose="020B0604020202020204" pitchFamily="34" charset="0"/>
              </a:rPr>
              <a:t> Base: </a:t>
            </a:r>
            <a:r>
              <a:rPr lang="en-US" sz="800">
                <a:solidFill>
                  <a:schemeClr val="accent3"/>
                </a:solidFill>
                <a:ea typeface="Calibri" panose="020F0502020204030204" pitchFamily="34" charset="0"/>
                <a:cs typeface="Arial" panose="020B0604020202020204" pitchFamily="34" charset="0"/>
              </a:rPr>
              <a:t>Fish Eaters </a:t>
            </a:r>
            <a:r>
              <a:rPr lang="en-US" sz="800">
                <a:solidFill>
                  <a:schemeClr val="accent3"/>
                </a:solidFill>
                <a:effectLst/>
                <a:ea typeface="Calibri" panose="020F0502020204030204" pitchFamily="34" charset="0"/>
                <a:cs typeface="Arial" panose="020B0604020202020204" pitchFamily="34" charset="0"/>
              </a:rPr>
              <a:t>Familiar with the Declining Salmon Populations (n=205)</a:t>
            </a:r>
          </a:p>
          <a:p>
            <a:r>
              <a:rPr lang="en-US" sz="800">
                <a:solidFill>
                  <a:schemeClr val="accent3"/>
                </a:solidFill>
                <a:ea typeface="Calibri" panose="020F0502020204030204" pitchFamily="34" charset="0"/>
                <a:cs typeface="Arial" panose="020B0604020202020204" pitchFamily="34" charset="0"/>
              </a:rPr>
              <a:t>G3. Where do you think salmon populations are declining? </a:t>
            </a:r>
            <a:r>
              <a:rPr lang="en-US" sz="800">
                <a:solidFill>
                  <a:schemeClr val="accent3"/>
                </a:solidFill>
                <a:effectLst/>
                <a:ea typeface="Calibri" panose="020F0502020204030204" pitchFamily="34" charset="0"/>
                <a:cs typeface="Arial" panose="020B0604020202020204" pitchFamily="34" charset="0"/>
              </a:rPr>
              <a:t>Base: </a:t>
            </a:r>
            <a:r>
              <a:rPr lang="en-US" sz="800">
                <a:solidFill>
                  <a:schemeClr val="accent3"/>
                </a:solidFill>
                <a:ea typeface="Calibri" panose="020F0502020204030204" pitchFamily="34" charset="0"/>
                <a:cs typeface="Arial" panose="020B0604020202020204" pitchFamily="34" charset="0"/>
              </a:rPr>
              <a:t>Fish Eaters </a:t>
            </a:r>
            <a:r>
              <a:rPr lang="en-US" sz="800">
                <a:solidFill>
                  <a:schemeClr val="accent3"/>
                </a:solidFill>
                <a:effectLst/>
                <a:ea typeface="Calibri" panose="020F0502020204030204" pitchFamily="34" charset="0"/>
                <a:cs typeface="Arial" panose="020B0604020202020204" pitchFamily="34" charset="0"/>
              </a:rPr>
              <a:t>Familiar with the Declining Salmon Populations (n=205)</a:t>
            </a:r>
          </a:p>
          <a:p>
            <a:endParaRPr lang="en-US" sz="800">
              <a:solidFill>
                <a:schemeClr val="accent3"/>
              </a:solidFill>
              <a:effectLst/>
              <a:ea typeface="Calibri" panose="020F050202020403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2B879CC2-E71A-79E1-8DCD-297C638699B0}"/>
              </a:ext>
            </a:extLst>
          </p:cNvPr>
          <p:cNvCxnSpPr>
            <a:cxnSpLocks/>
          </p:cNvCxnSpPr>
          <p:nvPr/>
        </p:nvCxnSpPr>
        <p:spPr>
          <a:xfrm>
            <a:off x="8593491" y="2322639"/>
            <a:ext cx="0" cy="3592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8A27730A-C727-E244-C194-5B1EEF5E3CBF}"/>
              </a:ext>
            </a:extLst>
          </p:cNvPr>
          <p:cNvGraphicFramePr/>
          <p:nvPr>
            <p:extLst>
              <p:ext uri="{D42A27DB-BD31-4B8C-83A1-F6EECF244321}">
                <p14:modId xmlns:p14="http://schemas.microsoft.com/office/powerpoint/2010/main" val="51652971"/>
              </p:ext>
            </p:extLst>
          </p:nvPr>
        </p:nvGraphicFramePr>
        <p:xfrm>
          <a:off x="9147973" y="2387886"/>
          <a:ext cx="2763284" cy="123599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FD50621-C68F-F5DF-D95A-8E25E3675AEF}"/>
              </a:ext>
            </a:extLst>
          </p:cNvPr>
          <p:cNvSpPr txBox="1"/>
          <p:nvPr/>
        </p:nvSpPr>
        <p:spPr>
          <a:xfrm>
            <a:off x="9572855" y="2716058"/>
            <a:ext cx="1764067"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000">
                <a:latin typeface="+mj-lt"/>
                <a:ea typeface="Helvetica Neue"/>
                <a:cs typeface="Helvetica Neue"/>
                <a:sym typeface="Helvetica Neue"/>
              </a:rPr>
              <a:t>65</a:t>
            </a:r>
            <a:r>
              <a:rPr kumimoji="0" lang="en-US" sz="2000" i="0" u="none" strike="noStrike" cap="none" spc="0" normalizeH="0" baseline="0">
                <a:ln>
                  <a:noFill/>
                </a:ln>
                <a:effectLst/>
                <a:uFillTx/>
                <a:latin typeface="+mj-lt"/>
                <a:ea typeface="Helvetica Neue"/>
                <a:cs typeface="Helvetica Neue"/>
                <a:sym typeface="Helvetica Neue"/>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Alaska</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5FE01C2-A153-66BD-3417-B831330D0F29}"/>
              </a:ext>
            </a:extLst>
          </p:cNvPr>
          <p:cNvSpPr txBox="1"/>
          <p:nvPr/>
        </p:nvSpPr>
        <p:spPr>
          <a:xfrm>
            <a:off x="8442234" y="2716058"/>
            <a:ext cx="1764067" cy="4565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300">
                <a:latin typeface="+mj-lt"/>
                <a:ea typeface="Helvetica Neue"/>
                <a:cs typeface="Helvetica Neue"/>
                <a:sym typeface="Helvetica Neue"/>
              </a:rPr>
              <a:t># 1</a:t>
            </a:r>
            <a:endParaRPr kumimoji="0" lang="en-US" sz="2300" i="0" u="none" strike="noStrike" cap="none" spc="0" normalizeH="0" baseline="0">
              <a:ln>
                <a:noFill/>
              </a:ln>
              <a:effectLst/>
              <a:uFillTx/>
              <a:latin typeface="+mj-lt"/>
              <a:ea typeface="Helvetica Neue"/>
              <a:cs typeface="Helvetica Neue"/>
              <a:sym typeface="Helvetica Neue"/>
            </a:endParaRPr>
          </a:p>
        </p:txBody>
      </p:sp>
      <p:graphicFrame>
        <p:nvGraphicFramePr>
          <p:cNvPr id="6" name="Chart 5">
            <a:extLst>
              <a:ext uri="{FF2B5EF4-FFF2-40B4-BE49-F238E27FC236}">
                <a16:creationId xmlns:a16="http://schemas.microsoft.com/office/drawing/2014/main" id="{CA5D6361-D870-1C45-84D4-2E47CB215992}"/>
              </a:ext>
            </a:extLst>
          </p:cNvPr>
          <p:cNvGraphicFramePr/>
          <p:nvPr>
            <p:extLst>
              <p:ext uri="{D42A27DB-BD31-4B8C-83A1-F6EECF244321}">
                <p14:modId xmlns:p14="http://schemas.microsoft.com/office/powerpoint/2010/main" val="3952027804"/>
              </p:ext>
            </p:extLst>
          </p:nvPr>
        </p:nvGraphicFramePr>
        <p:xfrm>
          <a:off x="9147973" y="3716018"/>
          <a:ext cx="2763284" cy="123599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7BE2F97D-D8ED-2916-C087-3634C33F11A1}"/>
              </a:ext>
            </a:extLst>
          </p:cNvPr>
          <p:cNvSpPr txBox="1"/>
          <p:nvPr/>
        </p:nvSpPr>
        <p:spPr>
          <a:xfrm>
            <a:off x="9572855" y="4044190"/>
            <a:ext cx="1764067"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000">
                <a:latin typeface="+mj-lt"/>
                <a:ea typeface="Helvetica Neue"/>
                <a:cs typeface="Helvetica Neue"/>
                <a:sym typeface="Helvetica Neue"/>
              </a:rPr>
              <a:t>55</a:t>
            </a:r>
            <a:r>
              <a:rPr kumimoji="0" lang="en-US" sz="2000" i="0" u="none" strike="noStrike" cap="none" spc="0" normalizeH="0" baseline="0">
                <a:ln>
                  <a:noFill/>
                </a:ln>
                <a:effectLst/>
                <a:uFillTx/>
                <a:latin typeface="+mj-lt"/>
                <a:ea typeface="Helvetica Neue"/>
                <a:cs typeface="Helvetica Neue"/>
                <a:sym typeface="Helvetica Neue"/>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Canada</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C9DB473-6B3A-09DA-C206-47D5E55DD133}"/>
              </a:ext>
            </a:extLst>
          </p:cNvPr>
          <p:cNvSpPr txBox="1"/>
          <p:nvPr/>
        </p:nvSpPr>
        <p:spPr>
          <a:xfrm>
            <a:off x="8442234" y="4044190"/>
            <a:ext cx="1764067" cy="4565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300">
                <a:latin typeface="+mj-lt"/>
                <a:ea typeface="Helvetica Neue"/>
                <a:cs typeface="Helvetica Neue"/>
                <a:sym typeface="Helvetica Neue"/>
              </a:rPr>
              <a:t># 2</a:t>
            </a:r>
            <a:endParaRPr kumimoji="0" lang="en-US" sz="2300" i="0" u="none" strike="noStrike" cap="none" spc="0" normalizeH="0" baseline="0">
              <a:ln>
                <a:noFill/>
              </a:ln>
              <a:effectLst/>
              <a:uFillTx/>
              <a:latin typeface="+mj-lt"/>
              <a:ea typeface="Helvetica Neue"/>
              <a:cs typeface="Helvetica Neue"/>
              <a:sym typeface="Helvetica Neue"/>
            </a:endParaRPr>
          </a:p>
        </p:txBody>
      </p:sp>
      <p:graphicFrame>
        <p:nvGraphicFramePr>
          <p:cNvPr id="13" name="Chart 12">
            <a:extLst>
              <a:ext uri="{FF2B5EF4-FFF2-40B4-BE49-F238E27FC236}">
                <a16:creationId xmlns:a16="http://schemas.microsoft.com/office/drawing/2014/main" id="{C02EE24E-A6F6-A25A-3DB5-B4E2F6A8BB97}"/>
              </a:ext>
            </a:extLst>
          </p:cNvPr>
          <p:cNvGraphicFramePr/>
          <p:nvPr>
            <p:extLst>
              <p:ext uri="{D42A27DB-BD31-4B8C-83A1-F6EECF244321}">
                <p14:modId xmlns:p14="http://schemas.microsoft.com/office/powerpoint/2010/main" val="3091757656"/>
              </p:ext>
            </p:extLst>
          </p:nvPr>
        </p:nvGraphicFramePr>
        <p:xfrm>
          <a:off x="9182620" y="5135578"/>
          <a:ext cx="2763284" cy="1235991"/>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DBE60CD7-107A-21CB-95D0-94BDE762890C}"/>
              </a:ext>
            </a:extLst>
          </p:cNvPr>
          <p:cNvSpPr txBox="1"/>
          <p:nvPr/>
        </p:nvSpPr>
        <p:spPr>
          <a:xfrm>
            <a:off x="9607502" y="5463750"/>
            <a:ext cx="1764067"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000">
                <a:latin typeface="+mj-lt"/>
                <a:ea typeface="Helvetica Neue"/>
                <a:cs typeface="Helvetica Neue"/>
                <a:sym typeface="Helvetica Neue"/>
              </a:rPr>
              <a:t>35</a:t>
            </a:r>
            <a:r>
              <a:rPr kumimoji="0" lang="en-US" sz="2000" i="0" u="none" strike="noStrike" cap="none" spc="0" normalizeH="0" baseline="0">
                <a:ln>
                  <a:noFill/>
                </a:ln>
                <a:effectLst/>
                <a:uFillTx/>
                <a:latin typeface="+mj-lt"/>
                <a:ea typeface="Helvetica Neue"/>
                <a:cs typeface="Helvetica Neue"/>
                <a:sym typeface="Helvetica Neue"/>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Norway</a:t>
            </a:r>
            <a:endParaRPr kumimoji="0" lang="en-US" sz="105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8A43BAF5-4049-1F3C-4F84-4AA19A1BFC96}"/>
              </a:ext>
            </a:extLst>
          </p:cNvPr>
          <p:cNvSpPr txBox="1"/>
          <p:nvPr/>
        </p:nvSpPr>
        <p:spPr>
          <a:xfrm>
            <a:off x="8476881" y="5463750"/>
            <a:ext cx="1764067" cy="4565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300">
                <a:latin typeface="+mj-lt"/>
                <a:ea typeface="Helvetica Neue"/>
                <a:cs typeface="Helvetica Neue"/>
                <a:sym typeface="Helvetica Neue"/>
              </a:rPr>
              <a:t># 3</a:t>
            </a:r>
            <a:endParaRPr kumimoji="0" lang="en-US" sz="2300" i="0" u="none" strike="noStrike" cap="none" spc="0" normalizeH="0" baseline="0">
              <a:ln>
                <a:noFill/>
              </a:ln>
              <a:effectLst/>
              <a:uFillTx/>
              <a:latin typeface="+mj-lt"/>
              <a:ea typeface="Helvetica Neue"/>
              <a:cs typeface="Helvetica Neue"/>
              <a:sym typeface="Helvetica Neue"/>
            </a:endParaRPr>
          </a:p>
        </p:txBody>
      </p:sp>
      <p:sp>
        <p:nvSpPr>
          <p:cNvPr id="16" name="TextBox 15">
            <a:extLst>
              <a:ext uri="{FF2B5EF4-FFF2-40B4-BE49-F238E27FC236}">
                <a16:creationId xmlns:a16="http://schemas.microsoft.com/office/drawing/2014/main" id="{FE601B68-03CB-3808-DDFD-74ECCAC77B81}"/>
              </a:ext>
            </a:extLst>
          </p:cNvPr>
          <p:cNvSpPr txBox="1"/>
          <p:nvPr/>
        </p:nvSpPr>
        <p:spPr>
          <a:xfrm>
            <a:off x="8986250" y="1885065"/>
            <a:ext cx="2861707" cy="523220"/>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a:solidFill>
                  <a:schemeClr val="tx1"/>
                </a:solidFill>
              </a:rPr>
              <a:t>Locations of declining salmon populations </a:t>
            </a:r>
            <a:r>
              <a:rPr lang="en-US" sz="1400" i="1" kern="0">
                <a:solidFill>
                  <a:schemeClr val="tx1"/>
                </a:solidFill>
              </a:rPr>
              <a:t>(Top 3)</a:t>
            </a:r>
            <a:endParaRPr kumimoji="0" lang="en-US" sz="1400" b="0" i="0" u="none" strike="noStrike" kern="0" cap="none" spc="0" normalizeH="0" baseline="0" noProof="0">
              <a:ln>
                <a:noFill/>
              </a:ln>
              <a:solidFill>
                <a:schemeClr val="tx1"/>
              </a:solidFill>
              <a:effectLst/>
              <a:uLnTx/>
              <a:uFillTx/>
              <a:latin typeface="Arial Black" panose="020B0A04020102020204" pitchFamily="34" charset="0"/>
            </a:endParaRPr>
          </a:p>
        </p:txBody>
      </p:sp>
      <p:grpSp>
        <p:nvGrpSpPr>
          <p:cNvPr id="17" name="Group 16">
            <a:extLst>
              <a:ext uri="{FF2B5EF4-FFF2-40B4-BE49-F238E27FC236}">
                <a16:creationId xmlns:a16="http://schemas.microsoft.com/office/drawing/2014/main" id="{9D82A39C-CB54-B4FD-C169-682690E446F9}"/>
              </a:ext>
            </a:extLst>
          </p:cNvPr>
          <p:cNvGrpSpPr/>
          <p:nvPr/>
        </p:nvGrpSpPr>
        <p:grpSpPr>
          <a:xfrm>
            <a:off x="11528225" y="264779"/>
            <a:ext cx="356433" cy="356433"/>
            <a:chOff x="11358084" y="75366"/>
            <a:chExt cx="534194" cy="534194"/>
          </a:xfrm>
        </p:grpSpPr>
        <p:sp>
          <p:nvSpPr>
            <p:cNvPr id="18" name="Oval 17">
              <a:extLst>
                <a:ext uri="{FF2B5EF4-FFF2-40B4-BE49-F238E27FC236}">
                  <a16:creationId xmlns:a16="http://schemas.microsoft.com/office/drawing/2014/main" id="{3AC9946A-EE73-986A-CA40-BBF7A2E750E3}"/>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Competition with solid fill">
              <a:extLst>
                <a:ext uri="{FF2B5EF4-FFF2-40B4-BE49-F238E27FC236}">
                  <a16:creationId xmlns:a16="http://schemas.microsoft.com/office/drawing/2014/main" id="{C14A2283-3E27-E963-005F-03DC54F3D9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34982413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894E65-E828-F556-271D-0A1163A9E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501"/>
            <a:ext cx="12283807" cy="7030211"/>
          </a:xfrm>
          <a:prstGeom prst="rect">
            <a:avLst/>
          </a:prstGeom>
        </p:spPr>
      </p:pic>
      <p:pic>
        <p:nvPicPr>
          <p:cNvPr id="4" name="Sequence 01_1">
            <a:hlinkClick r:id="" action="ppaction://media"/>
            <a:extLst>
              <a:ext uri="{FF2B5EF4-FFF2-40B4-BE49-F238E27FC236}">
                <a16:creationId xmlns:a16="http://schemas.microsoft.com/office/drawing/2014/main" id="{00FA1618-25A0-B68F-3B92-A4F37A7BBE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976" y="12954"/>
            <a:ext cx="1686757" cy="1686757"/>
          </a:xfrm>
          <a:prstGeom prst="rect">
            <a:avLst/>
          </a:prstGeom>
        </p:spPr>
      </p:pic>
      <p:sp>
        <p:nvSpPr>
          <p:cNvPr id="5" name="Rectangle 4">
            <a:extLst>
              <a:ext uri="{FF2B5EF4-FFF2-40B4-BE49-F238E27FC236}">
                <a16:creationId xmlns:a16="http://schemas.microsoft.com/office/drawing/2014/main" id="{675367EE-87EE-B079-4931-CF5BB0BCA8C1}"/>
              </a:ext>
            </a:extLst>
          </p:cNvPr>
          <p:cNvSpPr/>
          <p:nvPr/>
        </p:nvSpPr>
        <p:spPr>
          <a:xfrm>
            <a:off x="0" y="-12954"/>
            <a:ext cx="12192000" cy="6858000"/>
          </a:xfrm>
          <a:prstGeom prst="rect">
            <a:avLst/>
          </a:prstGeom>
          <a:gradFill>
            <a:gsLst>
              <a:gs pos="0">
                <a:schemeClr val="tx1">
                  <a:alpha val="28000"/>
                </a:schemeClr>
              </a:gs>
              <a:gs pos="100000">
                <a:schemeClr val="tx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mj-lt"/>
            </a:endParaRPr>
          </a:p>
        </p:txBody>
      </p:sp>
      <p:sp>
        <p:nvSpPr>
          <p:cNvPr id="6" name="TextBox 5">
            <a:extLst>
              <a:ext uri="{FF2B5EF4-FFF2-40B4-BE49-F238E27FC236}">
                <a16:creationId xmlns:a16="http://schemas.microsoft.com/office/drawing/2014/main" id="{BD439A28-E9BB-BEE3-6868-C7CABCF1074A}"/>
              </a:ext>
            </a:extLst>
          </p:cNvPr>
          <p:cNvSpPr txBox="1"/>
          <p:nvPr/>
        </p:nvSpPr>
        <p:spPr>
          <a:xfrm>
            <a:off x="327523" y="2852861"/>
            <a:ext cx="5960125" cy="769441"/>
          </a:xfrm>
          <a:prstGeom prst="rect">
            <a:avLst/>
          </a:prstGeom>
          <a:noFill/>
        </p:spPr>
        <p:txBody>
          <a:bodyPr wrap="square" rtlCol="0">
            <a:spAutoFit/>
          </a:bodyPr>
          <a:lstStyle/>
          <a:p>
            <a:r>
              <a:rPr lang="en-US" sz="4400">
                <a:solidFill>
                  <a:schemeClr val="bg1"/>
                </a:solidFill>
                <a:latin typeface="Arial Black" panose="020B0A04020102020204" pitchFamily="34" charset="0"/>
              </a:rPr>
              <a:t>Appendix</a:t>
            </a:r>
          </a:p>
        </p:txBody>
      </p:sp>
    </p:spTree>
    <p:extLst>
      <p:ext uri="{BB962C8B-B14F-4D97-AF65-F5344CB8AC3E}">
        <p14:creationId xmlns:p14="http://schemas.microsoft.com/office/powerpoint/2010/main" val="285518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30201" y="898525"/>
            <a:ext cx="11366499" cy="1325563"/>
          </a:xfrm>
        </p:spPr>
        <p:txBody>
          <a:bodyPr>
            <a:normAutofit/>
          </a:bodyPr>
          <a:lstStyle/>
          <a:p>
            <a:r>
              <a:rPr lang="en-US" sz="2900"/>
              <a:t>Fish Eaters continued to be the focus of this year’s research– Wild Alaska Pollock’s more immediate, target audience</a:t>
            </a:r>
          </a:p>
        </p:txBody>
      </p:sp>
      <p:grpSp>
        <p:nvGrpSpPr>
          <p:cNvPr id="9" name="Group 8">
            <a:extLst>
              <a:ext uri="{FF2B5EF4-FFF2-40B4-BE49-F238E27FC236}">
                <a16:creationId xmlns:a16="http://schemas.microsoft.com/office/drawing/2014/main" id="{77C4656A-D914-494D-B533-3704059C712F}"/>
              </a:ext>
            </a:extLst>
          </p:cNvPr>
          <p:cNvGrpSpPr/>
          <p:nvPr/>
        </p:nvGrpSpPr>
        <p:grpSpPr>
          <a:xfrm>
            <a:off x="6833399" y="2131002"/>
            <a:ext cx="715713" cy="979476"/>
            <a:chOff x="8841752" y="2584491"/>
            <a:chExt cx="715713" cy="979476"/>
          </a:xfrm>
        </p:grpSpPr>
        <p:pic>
          <p:nvPicPr>
            <p:cNvPr id="12" name="Graphic 11" descr="Female Profile with solid fill">
              <a:extLst>
                <a:ext uri="{FF2B5EF4-FFF2-40B4-BE49-F238E27FC236}">
                  <a16:creationId xmlns:a16="http://schemas.microsoft.com/office/drawing/2014/main" id="{678BE878-832A-4934-A663-1B26F14010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38318" y="2584491"/>
              <a:ext cx="513237" cy="513237"/>
            </a:xfrm>
            <a:prstGeom prst="rect">
              <a:avLst/>
            </a:prstGeom>
          </p:spPr>
        </p:pic>
        <p:sp>
          <p:nvSpPr>
            <p:cNvPr id="14" name="TextBox 13">
              <a:extLst>
                <a:ext uri="{FF2B5EF4-FFF2-40B4-BE49-F238E27FC236}">
                  <a16:creationId xmlns:a16="http://schemas.microsoft.com/office/drawing/2014/main" id="{E7360984-A771-4798-96D7-96A811575612}"/>
                </a:ext>
              </a:extLst>
            </p:cNvPr>
            <p:cNvSpPr txBox="1"/>
            <p:nvPr/>
          </p:nvSpPr>
          <p:spPr>
            <a:xfrm>
              <a:off x="8841752" y="3086913"/>
              <a:ext cx="715713" cy="477054"/>
            </a:xfrm>
            <a:prstGeom prst="rect">
              <a:avLst/>
            </a:prstGeom>
            <a:noFill/>
          </p:spPr>
          <p:txBody>
            <a:bodyPr wrap="square" rtlCol="0">
              <a:spAutoFit/>
            </a:bodyPr>
            <a:lstStyle/>
            <a:p>
              <a:pPr algn="ctr"/>
              <a:r>
                <a:rPr lang="en-US" sz="1400" b="1">
                  <a:latin typeface="Arial Black" panose="020B0A04020102020204" pitchFamily="34" charset="0"/>
                  <a:cs typeface="Arial" panose="020B0604020202020204" pitchFamily="34" charset="0"/>
                </a:rPr>
                <a:t>46%</a:t>
              </a:r>
            </a:p>
            <a:p>
              <a:pPr algn="ctr"/>
              <a:r>
                <a:rPr lang="en-US" sz="1100">
                  <a:latin typeface="Arial" panose="020B0604020202020204" pitchFamily="34" charset="0"/>
                  <a:cs typeface="Arial" panose="020B0604020202020204" pitchFamily="34" charset="0"/>
                </a:rPr>
                <a:t>Female</a:t>
              </a:r>
            </a:p>
          </p:txBody>
        </p:sp>
      </p:grpSp>
      <p:grpSp>
        <p:nvGrpSpPr>
          <p:cNvPr id="18" name="Group 17">
            <a:extLst>
              <a:ext uri="{FF2B5EF4-FFF2-40B4-BE49-F238E27FC236}">
                <a16:creationId xmlns:a16="http://schemas.microsoft.com/office/drawing/2014/main" id="{F076C304-B7D3-4ED8-A09C-81BEA1B4343E}"/>
              </a:ext>
            </a:extLst>
          </p:cNvPr>
          <p:cNvGrpSpPr/>
          <p:nvPr/>
        </p:nvGrpSpPr>
        <p:grpSpPr>
          <a:xfrm>
            <a:off x="6097150" y="2131002"/>
            <a:ext cx="637074" cy="984810"/>
            <a:chOff x="8013175" y="2601437"/>
            <a:chExt cx="637074" cy="984810"/>
          </a:xfrm>
        </p:grpSpPr>
        <p:pic>
          <p:nvPicPr>
            <p:cNvPr id="19" name="Graphic 18" descr="Male profile with solid fill">
              <a:extLst>
                <a:ext uri="{FF2B5EF4-FFF2-40B4-BE49-F238E27FC236}">
                  <a16:creationId xmlns:a16="http://schemas.microsoft.com/office/drawing/2014/main" id="{F16FDEC3-1A53-401A-B165-C94D8DE2F5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5094" y="2601437"/>
              <a:ext cx="513237" cy="513237"/>
            </a:xfrm>
            <a:prstGeom prst="rect">
              <a:avLst/>
            </a:prstGeom>
          </p:spPr>
        </p:pic>
        <p:sp>
          <p:nvSpPr>
            <p:cNvPr id="20" name="TextBox 19">
              <a:extLst>
                <a:ext uri="{FF2B5EF4-FFF2-40B4-BE49-F238E27FC236}">
                  <a16:creationId xmlns:a16="http://schemas.microsoft.com/office/drawing/2014/main" id="{A82B66D6-4753-4804-B237-850E28269F00}"/>
                </a:ext>
              </a:extLst>
            </p:cNvPr>
            <p:cNvSpPr txBox="1"/>
            <p:nvPr/>
          </p:nvSpPr>
          <p:spPr>
            <a:xfrm>
              <a:off x="8013175" y="3109193"/>
              <a:ext cx="637074" cy="477054"/>
            </a:xfrm>
            <a:prstGeom prst="rect">
              <a:avLst/>
            </a:prstGeom>
            <a:noFill/>
          </p:spPr>
          <p:txBody>
            <a:bodyPr wrap="square" rtlCol="0">
              <a:spAutoFit/>
            </a:bodyPr>
            <a:lstStyle/>
            <a:p>
              <a:pPr algn="ctr"/>
              <a:r>
                <a:rPr lang="en-US" sz="1400" b="1">
                  <a:latin typeface="Arial Black" panose="020B0A04020102020204" pitchFamily="34" charset="0"/>
                  <a:cs typeface="Arial" panose="020B0604020202020204" pitchFamily="34" charset="0"/>
                </a:rPr>
                <a:t>54%</a:t>
              </a:r>
            </a:p>
            <a:p>
              <a:pPr algn="ctr"/>
              <a:r>
                <a:rPr lang="en-US" sz="1100">
                  <a:latin typeface="Arial" panose="020B0604020202020204" pitchFamily="34" charset="0"/>
                  <a:cs typeface="Arial" panose="020B0604020202020204" pitchFamily="34" charset="0"/>
                </a:rPr>
                <a:t>Male</a:t>
              </a:r>
            </a:p>
          </p:txBody>
        </p:sp>
      </p:grpSp>
      <p:graphicFrame>
        <p:nvGraphicFramePr>
          <p:cNvPr id="21" name="Chart 20">
            <a:extLst>
              <a:ext uri="{FF2B5EF4-FFF2-40B4-BE49-F238E27FC236}">
                <a16:creationId xmlns:a16="http://schemas.microsoft.com/office/drawing/2014/main" id="{C1407947-EAB8-4636-BC97-71E1A71EBBAA}"/>
              </a:ext>
            </a:extLst>
          </p:cNvPr>
          <p:cNvGraphicFramePr/>
          <p:nvPr>
            <p:extLst>
              <p:ext uri="{D42A27DB-BD31-4B8C-83A1-F6EECF244321}">
                <p14:modId xmlns:p14="http://schemas.microsoft.com/office/powerpoint/2010/main" val="592416329"/>
              </p:ext>
            </p:extLst>
          </p:nvPr>
        </p:nvGraphicFramePr>
        <p:xfrm>
          <a:off x="5684772" y="3442055"/>
          <a:ext cx="5952813" cy="118329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Chart 21">
            <a:extLst>
              <a:ext uri="{FF2B5EF4-FFF2-40B4-BE49-F238E27FC236}">
                <a16:creationId xmlns:a16="http://schemas.microsoft.com/office/drawing/2014/main" id="{ABE53407-1465-49C7-9240-657A953E7684}"/>
              </a:ext>
            </a:extLst>
          </p:cNvPr>
          <p:cNvGraphicFramePr/>
          <p:nvPr>
            <p:extLst>
              <p:ext uri="{D42A27DB-BD31-4B8C-83A1-F6EECF244321}">
                <p14:modId xmlns:p14="http://schemas.microsoft.com/office/powerpoint/2010/main" val="105936214"/>
              </p:ext>
            </p:extLst>
          </p:nvPr>
        </p:nvGraphicFramePr>
        <p:xfrm>
          <a:off x="5920407" y="4863088"/>
          <a:ext cx="5481542" cy="129620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Chart 22">
            <a:extLst>
              <a:ext uri="{FF2B5EF4-FFF2-40B4-BE49-F238E27FC236}">
                <a16:creationId xmlns:a16="http://schemas.microsoft.com/office/drawing/2014/main" id="{F751EEA7-6380-4967-B2F5-D1DDB30BF172}"/>
              </a:ext>
            </a:extLst>
          </p:cNvPr>
          <p:cNvGraphicFramePr/>
          <p:nvPr>
            <p:extLst>
              <p:ext uri="{D42A27DB-BD31-4B8C-83A1-F6EECF244321}">
                <p14:modId xmlns:p14="http://schemas.microsoft.com/office/powerpoint/2010/main" val="4108118988"/>
              </p:ext>
            </p:extLst>
          </p:nvPr>
        </p:nvGraphicFramePr>
        <p:xfrm>
          <a:off x="7899827" y="2042493"/>
          <a:ext cx="2882549" cy="1161827"/>
        </p:xfrm>
        <a:graphic>
          <a:graphicData uri="http://schemas.openxmlformats.org/drawingml/2006/chart">
            <c:chart xmlns:c="http://schemas.openxmlformats.org/drawingml/2006/chart" xmlns:r="http://schemas.openxmlformats.org/officeDocument/2006/relationships" r:id="rId8"/>
          </a:graphicData>
        </a:graphic>
      </p:graphicFrame>
      <p:cxnSp>
        <p:nvCxnSpPr>
          <p:cNvPr id="25" name="Straight Connector 24">
            <a:extLst>
              <a:ext uri="{FF2B5EF4-FFF2-40B4-BE49-F238E27FC236}">
                <a16:creationId xmlns:a16="http://schemas.microsoft.com/office/drawing/2014/main" id="{AF6A3D2F-B03C-4642-B480-6F75ACC5AE83}"/>
              </a:ext>
            </a:extLst>
          </p:cNvPr>
          <p:cNvCxnSpPr>
            <a:cxnSpLocks/>
          </p:cNvCxnSpPr>
          <p:nvPr/>
        </p:nvCxnSpPr>
        <p:spPr>
          <a:xfrm>
            <a:off x="5511341" y="2543594"/>
            <a:ext cx="0" cy="2820595"/>
          </a:xfrm>
          <a:prstGeom prst="line">
            <a:avLst/>
          </a:prstGeom>
          <a:ln>
            <a:solidFill>
              <a:schemeClr val="tx2">
                <a:lumMod val="85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A373831-0671-48DF-8354-3F87F43BE8D6}"/>
              </a:ext>
            </a:extLst>
          </p:cNvPr>
          <p:cNvSpPr/>
          <p:nvPr/>
        </p:nvSpPr>
        <p:spPr>
          <a:xfrm>
            <a:off x="1360091" y="3708926"/>
            <a:ext cx="3742184" cy="2308324"/>
          </a:xfrm>
          <a:prstGeom prst="rect">
            <a:avLst/>
          </a:prstGeom>
        </p:spPr>
        <p:txBody>
          <a:bodyPr wrap="square">
            <a:spAutoFit/>
          </a:bodyPr>
          <a:lstStyle/>
          <a:p>
            <a:r>
              <a:rPr lang="en-US" sz="1600" b="1">
                <a:latin typeface="Arial" panose="020B0604020202020204" pitchFamily="34" charset="0"/>
                <a:cs typeface="Arial" panose="020B0604020202020204" pitchFamily="34" charset="0"/>
              </a:rPr>
              <a:t>AND</a:t>
            </a:r>
          </a:p>
          <a:p>
            <a:r>
              <a:rPr lang="en-US" sz="1600">
                <a:latin typeface="Arial" panose="020B0604020202020204" pitchFamily="34" charset="0"/>
                <a:cs typeface="Arial" panose="020B0604020202020204" pitchFamily="34" charset="0"/>
              </a:rPr>
              <a:t>Have purchased any of the following types of fish in the past 3 months:</a:t>
            </a:r>
          </a:p>
          <a:p>
            <a:pPr marL="171450" indent="-171450">
              <a:buFontTx/>
              <a:buChar char="-"/>
            </a:pPr>
            <a:r>
              <a:rPr lang="en-US" sz="1600">
                <a:latin typeface="Arial" panose="020B0604020202020204" pitchFamily="34" charset="0"/>
                <a:cs typeface="Arial" panose="020B0604020202020204" pitchFamily="34" charset="0"/>
              </a:rPr>
              <a:t>Fish from any type of restaurant</a:t>
            </a:r>
          </a:p>
          <a:p>
            <a:pPr marL="171450" indent="-171450">
              <a:buFontTx/>
              <a:buChar char="-"/>
            </a:pPr>
            <a:r>
              <a:rPr lang="en-US" sz="1600">
                <a:latin typeface="Arial" panose="020B0604020202020204" pitchFamily="34" charset="0"/>
                <a:cs typeface="Arial" panose="020B0604020202020204" pitchFamily="34" charset="0"/>
              </a:rPr>
              <a:t>Fresh fish from a grocery store or market</a:t>
            </a:r>
          </a:p>
          <a:p>
            <a:pPr marL="171450" indent="-171450">
              <a:buFontTx/>
              <a:buChar char="-"/>
            </a:pPr>
            <a:r>
              <a:rPr lang="en-US" sz="1600">
                <a:latin typeface="Arial" panose="020B0604020202020204" pitchFamily="34" charset="0"/>
                <a:cs typeface="Arial" panose="020B0604020202020204" pitchFamily="34" charset="0"/>
              </a:rPr>
              <a:t>Packaged refrigerated/frozen non-breaded fish– plain or prepared</a:t>
            </a:r>
          </a:p>
          <a:p>
            <a:pPr marL="171450" indent="-171450">
              <a:buFontTx/>
              <a:buChar char="-"/>
            </a:pPr>
            <a:r>
              <a:rPr lang="en-US" sz="1600">
                <a:latin typeface="Arial" panose="020B0604020202020204" pitchFamily="34" charset="0"/>
                <a:cs typeface="Arial" panose="020B0604020202020204" pitchFamily="34" charset="0"/>
              </a:rPr>
              <a:t>Frozen breaded fish</a:t>
            </a:r>
          </a:p>
        </p:txBody>
      </p:sp>
      <p:sp>
        <p:nvSpPr>
          <p:cNvPr id="27" name="Rectangle 26">
            <a:extLst>
              <a:ext uri="{FF2B5EF4-FFF2-40B4-BE49-F238E27FC236}">
                <a16:creationId xmlns:a16="http://schemas.microsoft.com/office/drawing/2014/main" id="{FC7200BA-227F-4791-9561-61384619EB64}"/>
              </a:ext>
            </a:extLst>
          </p:cNvPr>
          <p:cNvSpPr/>
          <p:nvPr/>
        </p:nvSpPr>
        <p:spPr>
          <a:xfrm>
            <a:off x="1360091" y="2459583"/>
            <a:ext cx="3180824" cy="830997"/>
          </a:xfrm>
          <a:prstGeom prst="rect">
            <a:avLst/>
          </a:prstGeom>
        </p:spPr>
        <p:txBody>
          <a:bodyPr wrap="square">
            <a:spAutoFit/>
          </a:bodyPr>
          <a:lstStyle/>
          <a:p>
            <a:r>
              <a:rPr lang="en-US" sz="1600">
                <a:latin typeface="Arial" panose="020B0604020202020204" pitchFamily="34" charset="0"/>
                <a:cs typeface="Arial" panose="020B0604020202020204" pitchFamily="34" charset="0"/>
              </a:rPr>
              <a:t>Have consumed fish</a:t>
            </a:r>
          </a:p>
          <a:p>
            <a:r>
              <a:rPr lang="en-US" sz="1600">
                <a:latin typeface="Arial" panose="020B0604020202020204" pitchFamily="34" charset="0"/>
                <a:cs typeface="Arial" panose="020B0604020202020204" pitchFamily="34" charset="0"/>
              </a:rPr>
              <a:t>(not exclusively shellfish) in the past 3 months</a:t>
            </a:r>
          </a:p>
        </p:txBody>
      </p:sp>
      <p:grpSp>
        <p:nvGrpSpPr>
          <p:cNvPr id="28" name="Group 27">
            <a:extLst>
              <a:ext uri="{FF2B5EF4-FFF2-40B4-BE49-F238E27FC236}">
                <a16:creationId xmlns:a16="http://schemas.microsoft.com/office/drawing/2014/main" id="{EB2C4AE5-736E-4D10-887F-B82EECCB1923}"/>
              </a:ext>
            </a:extLst>
          </p:cNvPr>
          <p:cNvGrpSpPr/>
          <p:nvPr/>
        </p:nvGrpSpPr>
        <p:grpSpPr>
          <a:xfrm>
            <a:off x="664103" y="2514061"/>
            <a:ext cx="536058" cy="550530"/>
            <a:chOff x="2720442" y="2635776"/>
            <a:chExt cx="536058" cy="550530"/>
          </a:xfrm>
        </p:grpSpPr>
        <p:sp>
          <p:nvSpPr>
            <p:cNvPr id="29" name="Oval 28">
              <a:extLst>
                <a:ext uri="{FF2B5EF4-FFF2-40B4-BE49-F238E27FC236}">
                  <a16:creationId xmlns:a16="http://schemas.microsoft.com/office/drawing/2014/main" id="{994F74E3-E07A-4785-87A6-2C310BEE9CFE}"/>
                </a:ext>
              </a:extLst>
            </p:cNvPr>
            <p:cNvSpPr/>
            <p:nvPr/>
          </p:nvSpPr>
          <p:spPr>
            <a:xfrm>
              <a:off x="2720442" y="2635776"/>
              <a:ext cx="536058" cy="550530"/>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rgbClr val="99C038"/>
                </a:solidFill>
                <a:latin typeface="Arial" panose="020B0604020202020204" pitchFamily="34" charset="0"/>
                <a:cs typeface="Arial" panose="020B0604020202020204" pitchFamily="34" charset="0"/>
              </a:endParaRPr>
            </a:p>
          </p:txBody>
        </p:sp>
        <p:pic>
          <p:nvPicPr>
            <p:cNvPr id="30" name="Graphic 29" descr="Fork and knife with solid fill">
              <a:extLst>
                <a:ext uri="{FF2B5EF4-FFF2-40B4-BE49-F238E27FC236}">
                  <a16:creationId xmlns:a16="http://schemas.microsoft.com/office/drawing/2014/main" id="{536ECBB0-9165-426E-8B55-1653B87E25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97805" y="2720375"/>
              <a:ext cx="381332" cy="381332"/>
            </a:xfrm>
            <a:prstGeom prst="rect">
              <a:avLst/>
            </a:prstGeom>
          </p:spPr>
        </p:pic>
      </p:grpSp>
      <p:grpSp>
        <p:nvGrpSpPr>
          <p:cNvPr id="31" name="Group 30">
            <a:extLst>
              <a:ext uri="{FF2B5EF4-FFF2-40B4-BE49-F238E27FC236}">
                <a16:creationId xmlns:a16="http://schemas.microsoft.com/office/drawing/2014/main" id="{FFC33DB1-3660-47BF-97D5-9B6317BAF436}"/>
              </a:ext>
            </a:extLst>
          </p:cNvPr>
          <p:cNvGrpSpPr/>
          <p:nvPr/>
        </p:nvGrpSpPr>
        <p:grpSpPr>
          <a:xfrm>
            <a:off x="664103" y="3811402"/>
            <a:ext cx="536058" cy="550530"/>
            <a:chOff x="2720442" y="3428187"/>
            <a:chExt cx="536058" cy="550530"/>
          </a:xfrm>
        </p:grpSpPr>
        <p:sp>
          <p:nvSpPr>
            <p:cNvPr id="32" name="Oval 31">
              <a:extLst>
                <a:ext uri="{FF2B5EF4-FFF2-40B4-BE49-F238E27FC236}">
                  <a16:creationId xmlns:a16="http://schemas.microsoft.com/office/drawing/2014/main" id="{21DCAA5E-32BF-4508-827F-7E27E159AC0C}"/>
                </a:ext>
              </a:extLst>
            </p:cNvPr>
            <p:cNvSpPr/>
            <p:nvPr/>
          </p:nvSpPr>
          <p:spPr>
            <a:xfrm>
              <a:off x="2720442" y="3428187"/>
              <a:ext cx="536058" cy="550530"/>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rgbClr val="99C038"/>
                </a:solidFill>
                <a:latin typeface="Arial" panose="020B0604020202020204" pitchFamily="34" charset="0"/>
                <a:cs typeface="Arial" panose="020B0604020202020204" pitchFamily="34" charset="0"/>
              </a:endParaRPr>
            </a:p>
          </p:txBody>
        </p:sp>
        <p:pic>
          <p:nvPicPr>
            <p:cNvPr id="33" name="Picture 6" descr="Coins outline">
              <a:extLst>
                <a:ext uri="{FF2B5EF4-FFF2-40B4-BE49-F238E27FC236}">
                  <a16:creationId xmlns:a16="http://schemas.microsoft.com/office/drawing/2014/main" id="{B5DD6BB6-54DB-428B-B346-2F7B91453925}"/>
                </a:ext>
              </a:extLst>
            </p:cNvPr>
            <p:cNvPicPr>
              <a:picLocks noChangeAspect="1" noChangeArrowheads="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bwMode="auto">
            <a:xfrm>
              <a:off x="2765817" y="3480798"/>
              <a:ext cx="445309" cy="445309"/>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Rectangle 33">
            <a:extLst>
              <a:ext uri="{FF2B5EF4-FFF2-40B4-BE49-F238E27FC236}">
                <a16:creationId xmlns:a16="http://schemas.microsoft.com/office/drawing/2014/main" id="{C6B1EB88-8131-4A9B-B1DB-381CE766D4A2}"/>
              </a:ext>
            </a:extLst>
          </p:cNvPr>
          <p:cNvSpPr/>
          <p:nvPr/>
        </p:nvSpPr>
        <p:spPr>
          <a:xfrm>
            <a:off x="477759" y="1962001"/>
            <a:ext cx="5154592" cy="400110"/>
          </a:xfrm>
          <a:prstGeom prst="rect">
            <a:avLst/>
          </a:prstGeom>
        </p:spPr>
        <p:txBody>
          <a:bodyPr wrap="square">
            <a:spAutoFit/>
          </a:bodyPr>
          <a:lstStyle/>
          <a:p>
            <a:r>
              <a:rPr lang="en-US" sz="2000">
                <a:solidFill>
                  <a:srgbClr val="22BDD2"/>
                </a:solidFill>
                <a:latin typeface="Arial Black" panose="020B0A04020102020204" pitchFamily="34" charset="0"/>
              </a:rPr>
              <a:t>How this audience was defined:</a:t>
            </a:r>
          </a:p>
        </p:txBody>
      </p:sp>
      <p:grpSp>
        <p:nvGrpSpPr>
          <p:cNvPr id="10" name="Group 9">
            <a:extLst>
              <a:ext uri="{FF2B5EF4-FFF2-40B4-BE49-F238E27FC236}">
                <a16:creationId xmlns:a16="http://schemas.microsoft.com/office/drawing/2014/main" id="{52D8E0F6-8BB6-A895-5A22-9A969E8FF00E}"/>
              </a:ext>
            </a:extLst>
          </p:cNvPr>
          <p:cNvGrpSpPr/>
          <p:nvPr/>
        </p:nvGrpSpPr>
        <p:grpSpPr>
          <a:xfrm>
            <a:off x="11528225" y="264779"/>
            <a:ext cx="356433" cy="356433"/>
            <a:chOff x="11358084" y="75366"/>
            <a:chExt cx="534194" cy="534194"/>
          </a:xfrm>
        </p:grpSpPr>
        <p:sp>
          <p:nvSpPr>
            <p:cNvPr id="11" name="Oval 10">
              <a:extLst>
                <a:ext uri="{FF2B5EF4-FFF2-40B4-BE49-F238E27FC236}">
                  <a16:creationId xmlns:a16="http://schemas.microsoft.com/office/drawing/2014/main" id="{0471BC9F-271C-E411-01B5-C6235CA08501}"/>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Competition with solid fill">
              <a:extLst>
                <a:ext uri="{FF2B5EF4-FFF2-40B4-BE49-F238E27FC236}">
                  <a16:creationId xmlns:a16="http://schemas.microsoft.com/office/drawing/2014/main" id="{9DEF71B7-5AC4-485C-2708-15252C76F74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1317999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B30BE5-B624-4CEE-A96E-C1DA9CA867E5}"/>
              </a:ext>
            </a:extLst>
          </p:cNvPr>
          <p:cNvSpPr/>
          <p:nvPr/>
        </p:nvSpPr>
        <p:spPr>
          <a:xfrm>
            <a:off x="133877" y="3009861"/>
            <a:ext cx="11807147" cy="397623"/>
          </a:xfrm>
          <a:prstGeom prst="rect">
            <a:avLst/>
          </a:prstGeom>
          <a:solidFill>
            <a:schemeClr val="accent1">
              <a:lumMod val="20000"/>
              <a:lumOff val="80000"/>
            </a:schemeClr>
          </a:solidFill>
          <a:ln w="28575">
            <a:solidFill>
              <a:srgbClr val="005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18" name="Table 17">
            <a:extLst>
              <a:ext uri="{FF2B5EF4-FFF2-40B4-BE49-F238E27FC236}">
                <a16:creationId xmlns:a16="http://schemas.microsoft.com/office/drawing/2014/main" id="{04E98730-D854-43EA-90C3-50D7A022DEA2}"/>
              </a:ext>
            </a:extLst>
          </p:cNvPr>
          <p:cNvGraphicFramePr>
            <a:graphicFrameLocks noGrp="1"/>
          </p:cNvGraphicFramePr>
          <p:nvPr>
            <p:extLst>
              <p:ext uri="{D42A27DB-BD31-4B8C-83A1-F6EECF244321}">
                <p14:modId xmlns:p14="http://schemas.microsoft.com/office/powerpoint/2010/main" val="2371608607"/>
              </p:ext>
            </p:extLst>
          </p:nvPr>
        </p:nvGraphicFramePr>
        <p:xfrm>
          <a:off x="133877" y="1734017"/>
          <a:ext cx="11759145" cy="3595238"/>
        </p:xfrm>
        <a:graphic>
          <a:graphicData uri="http://schemas.openxmlformats.org/drawingml/2006/table">
            <a:tbl>
              <a:tblPr firstRow="1" bandRow="1">
                <a:tableStyleId>{2D5ABB26-0587-4C30-8999-92F81FD0307C}</a:tableStyleId>
              </a:tblPr>
              <a:tblGrid>
                <a:gridCol w="629916">
                  <a:extLst>
                    <a:ext uri="{9D8B030D-6E8A-4147-A177-3AD203B41FA5}">
                      <a16:colId xmlns:a16="http://schemas.microsoft.com/office/drawing/2014/main" val="2792009333"/>
                    </a:ext>
                  </a:extLst>
                </a:gridCol>
                <a:gridCol w="461404">
                  <a:extLst>
                    <a:ext uri="{9D8B030D-6E8A-4147-A177-3AD203B41FA5}">
                      <a16:colId xmlns:a16="http://schemas.microsoft.com/office/drawing/2014/main" val="3933767881"/>
                    </a:ext>
                  </a:extLst>
                </a:gridCol>
                <a:gridCol w="426713">
                  <a:extLst>
                    <a:ext uri="{9D8B030D-6E8A-4147-A177-3AD203B41FA5}">
                      <a16:colId xmlns:a16="http://schemas.microsoft.com/office/drawing/2014/main" val="3314761783"/>
                    </a:ext>
                  </a:extLst>
                </a:gridCol>
                <a:gridCol w="426713">
                  <a:extLst>
                    <a:ext uri="{9D8B030D-6E8A-4147-A177-3AD203B41FA5}">
                      <a16:colId xmlns:a16="http://schemas.microsoft.com/office/drawing/2014/main" val="269523661"/>
                    </a:ext>
                  </a:extLst>
                </a:gridCol>
                <a:gridCol w="426713">
                  <a:extLst>
                    <a:ext uri="{9D8B030D-6E8A-4147-A177-3AD203B41FA5}">
                      <a16:colId xmlns:a16="http://schemas.microsoft.com/office/drawing/2014/main" val="383903067"/>
                    </a:ext>
                  </a:extLst>
                </a:gridCol>
                <a:gridCol w="431502">
                  <a:extLst>
                    <a:ext uri="{9D8B030D-6E8A-4147-A177-3AD203B41FA5}">
                      <a16:colId xmlns:a16="http://schemas.microsoft.com/office/drawing/2014/main" val="3308087302"/>
                    </a:ext>
                  </a:extLst>
                </a:gridCol>
                <a:gridCol w="421924">
                  <a:extLst>
                    <a:ext uri="{9D8B030D-6E8A-4147-A177-3AD203B41FA5}">
                      <a16:colId xmlns:a16="http://schemas.microsoft.com/office/drawing/2014/main" val="3318192247"/>
                    </a:ext>
                  </a:extLst>
                </a:gridCol>
                <a:gridCol w="426713">
                  <a:extLst>
                    <a:ext uri="{9D8B030D-6E8A-4147-A177-3AD203B41FA5}">
                      <a16:colId xmlns:a16="http://schemas.microsoft.com/office/drawing/2014/main" val="1166734861"/>
                    </a:ext>
                  </a:extLst>
                </a:gridCol>
                <a:gridCol w="426713">
                  <a:extLst>
                    <a:ext uri="{9D8B030D-6E8A-4147-A177-3AD203B41FA5}">
                      <a16:colId xmlns:a16="http://schemas.microsoft.com/office/drawing/2014/main" val="2419773855"/>
                    </a:ext>
                  </a:extLst>
                </a:gridCol>
                <a:gridCol w="426713">
                  <a:extLst>
                    <a:ext uri="{9D8B030D-6E8A-4147-A177-3AD203B41FA5}">
                      <a16:colId xmlns:a16="http://schemas.microsoft.com/office/drawing/2014/main" val="528364924"/>
                    </a:ext>
                  </a:extLst>
                </a:gridCol>
                <a:gridCol w="426713">
                  <a:extLst>
                    <a:ext uri="{9D8B030D-6E8A-4147-A177-3AD203B41FA5}">
                      <a16:colId xmlns:a16="http://schemas.microsoft.com/office/drawing/2014/main" val="1748952970"/>
                    </a:ext>
                  </a:extLst>
                </a:gridCol>
                <a:gridCol w="426713">
                  <a:extLst>
                    <a:ext uri="{9D8B030D-6E8A-4147-A177-3AD203B41FA5}">
                      <a16:colId xmlns:a16="http://schemas.microsoft.com/office/drawing/2014/main" val="2967002908"/>
                    </a:ext>
                  </a:extLst>
                </a:gridCol>
                <a:gridCol w="426713">
                  <a:extLst>
                    <a:ext uri="{9D8B030D-6E8A-4147-A177-3AD203B41FA5}">
                      <a16:colId xmlns:a16="http://schemas.microsoft.com/office/drawing/2014/main" val="193005758"/>
                    </a:ext>
                  </a:extLst>
                </a:gridCol>
                <a:gridCol w="426713">
                  <a:extLst>
                    <a:ext uri="{9D8B030D-6E8A-4147-A177-3AD203B41FA5}">
                      <a16:colId xmlns:a16="http://schemas.microsoft.com/office/drawing/2014/main" val="513856685"/>
                    </a:ext>
                  </a:extLst>
                </a:gridCol>
                <a:gridCol w="426713">
                  <a:extLst>
                    <a:ext uri="{9D8B030D-6E8A-4147-A177-3AD203B41FA5}">
                      <a16:colId xmlns:a16="http://schemas.microsoft.com/office/drawing/2014/main" val="3150458978"/>
                    </a:ext>
                  </a:extLst>
                </a:gridCol>
                <a:gridCol w="426713">
                  <a:extLst>
                    <a:ext uri="{9D8B030D-6E8A-4147-A177-3AD203B41FA5}">
                      <a16:colId xmlns:a16="http://schemas.microsoft.com/office/drawing/2014/main" val="4088664502"/>
                    </a:ext>
                  </a:extLst>
                </a:gridCol>
                <a:gridCol w="426713">
                  <a:extLst>
                    <a:ext uri="{9D8B030D-6E8A-4147-A177-3AD203B41FA5}">
                      <a16:colId xmlns:a16="http://schemas.microsoft.com/office/drawing/2014/main" val="3463112519"/>
                    </a:ext>
                  </a:extLst>
                </a:gridCol>
                <a:gridCol w="426713">
                  <a:extLst>
                    <a:ext uri="{9D8B030D-6E8A-4147-A177-3AD203B41FA5}">
                      <a16:colId xmlns:a16="http://schemas.microsoft.com/office/drawing/2014/main" val="3659988682"/>
                    </a:ext>
                  </a:extLst>
                </a:gridCol>
                <a:gridCol w="426713">
                  <a:extLst>
                    <a:ext uri="{9D8B030D-6E8A-4147-A177-3AD203B41FA5}">
                      <a16:colId xmlns:a16="http://schemas.microsoft.com/office/drawing/2014/main" val="1658794247"/>
                    </a:ext>
                  </a:extLst>
                </a:gridCol>
                <a:gridCol w="426713">
                  <a:extLst>
                    <a:ext uri="{9D8B030D-6E8A-4147-A177-3AD203B41FA5}">
                      <a16:colId xmlns:a16="http://schemas.microsoft.com/office/drawing/2014/main" val="2205711391"/>
                    </a:ext>
                  </a:extLst>
                </a:gridCol>
                <a:gridCol w="426713">
                  <a:extLst>
                    <a:ext uri="{9D8B030D-6E8A-4147-A177-3AD203B41FA5}">
                      <a16:colId xmlns:a16="http://schemas.microsoft.com/office/drawing/2014/main" val="2724761153"/>
                    </a:ext>
                  </a:extLst>
                </a:gridCol>
                <a:gridCol w="426713">
                  <a:extLst>
                    <a:ext uri="{9D8B030D-6E8A-4147-A177-3AD203B41FA5}">
                      <a16:colId xmlns:a16="http://schemas.microsoft.com/office/drawing/2014/main" val="3907610830"/>
                    </a:ext>
                  </a:extLst>
                </a:gridCol>
                <a:gridCol w="426713">
                  <a:extLst>
                    <a:ext uri="{9D8B030D-6E8A-4147-A177-3AD203B41FA5}">
                      <a16:colId xmlns:a16="http://schemas.microsoft.com/office/drawing/2014/main" val="3539770121"/>
                    </a:ext>
                  </a:extLst>
                </a:gridCol>
                <a:gridCol w="426713">
                  <a:extLst>
                    <a:ext uri="{9D8B030D-6E8A-4147-A177-3AD203B41FA5}">
                      <a16:colId xmlns:a16="http://schemas.microsoft.com/office/drawing/2014/main" val="3366579518"/>
                    </a:ext>
                  </a:extLst>
                </a:gridCol>
                <a:gridCol w="426713">
                  <a:extLst>
                    <a:ext uri="{9D8B030D-6E8A-4147-A177-3AD203B41FA5}">
                      <a16:colId xmlns:a16="http://schemas.microsoft.com/office/drawing/2014/main" val="3004910121"/>
                    </a:ext>
                  </a:extLst>
                </a:gridCol>
                <a:gridCol w="426713">
                  <a:extLst>
                    <a:ext uri="{9D8B030D-6E8A-4147-A177-3AD203B41FA5}">
                      <a16:colId xmlns:a16="http://schemas.microsoft.com/office/drawing/2014/main" val="3182982763"/>
                    </a:ext>
                  </a:extLst>
                </a:gridCol>
                <a:gridCol w="426713">
                  <a:extLst>
                    <a:ext uri="{9D8B030D-6E8A-4147-A177-3AD203B41FA5}">
                      <a16:colId xmlns:a16="http://schemas.microsoft.com/office/drawing/2014/main" val="1931857071"/>
                    </a:ext>
                  </a:extLst>
                </a:gridCol>
              </a:tblGrid>
              <a:tr h="977495">
                <a:tc>
                  <a:txBody>
                    <a:bodyPr/>
                    <a:lstStyle/>
                    <a:p>
                      <a:pPr algn="ctr"/>
                      <a:endParaRPr lang="en-US" sz="900" b="1" i="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a:r>
                        <a:rPr lang="en-US" sz="900" b="1" i="0">
                          <a:solidFill>
                            <a:srgbClr val="005BAA"/>
                          </a:solidFill>
                          <a:latin typeface="Arial"/>
                          <a:cs typeface="Arial"/>
                        </a:rPr>
                        <a:t>Familiarity</a:t>
                      </a:r>
                    </a:p>
                    <a:p>
                      <a:pPr algn="ctr"/>
                      <a:r>
                        <a:rPr lang="en-US" sz="600" b="0" i="0" kern="1200">
                          <a:solidFill>
                            <a:srgbClr val="005BAA"/>
                          </a:solidFill>
                          <a:latin typeface="Arial"/>
                          <a:ea typeface="+mn-ea"/>
                          <a:cs typeface="Arial"/>
                        </a:rPr>
                        <a:t>(Those who know </a:t>
                      </a:r>
                    </a:p>
                    <a:p>
                      <a:pPr algn="ctr"/>
                      <a:r>
                        <a:rPr lang="en-US" sz="600" b="0" i="0" kern="1200">
                          <a:solidFill>
                            <a:srgbClr val="005BAA"/>
                          </a:solidFill>
                          <a:latin typeface="Arial"/>
                          <a:ea typeface="+mn-ea"/>
                          <a:cs typeface="Arial"/>
                        </a:rPr>
                        <a:t>a lot/some/a 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b="1" i="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b="0" i="0" kern="1200">
                        <a:solidFill>
                          <a:srgbClr val="005BAA"/>
                        </a:solidFill>
                        <a:latin typeface="Arial"/>
                        <a:ea typeface="+mn-ea"/>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b="0" i="0" kern="1200">
                        <a:solidFill>
                          <a:srgbClr val="005BAA"/>
                        </a:solidFill>
                        <a:latin typeface="Arial"/>
                        <a:ea typeface="+mn-ea"/>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600" b="0" i="0" kern="1200">
                        <a:solidFill>
                          <a:srgbClr val="005BAA"/>
                        </a:solidFill>
                        <a:latin typeface="Arial"/>
                        <a:ea typeface="+mn-ea"/>
                        <a:cs typeface="Aria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en-US" sz="900" b="1">
                          <a:solidFill>
                            <a:srgbClr val="005BAA"/>
                          </a:solidFill>
                          <a:latin typeface="Arial"/>
                          <a:cs typeface="Arial"/>
                        </a:rPr>
                        <a:t>Very Good/</a:t>
                      </a:r>
                    </a:p>
                    <a:p>
                      <a:pPr algn="ctr"/>
                      <a:r>
                        <a:rPr lang="en-US" sz="900" b="1">
                          <a:solidFill>
                            <a:srgbClr val="005BAA"/>
                          </a:solidFill>
                          <a:latin typeface="Arial"/>
                          <a:cs typeface="Arial"/>
                        </a:rPr>
                        <a:t>Excellent Opinion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US" sz="1200" b="1">
                          <a:solidFill>
                            <a:srgbClr val="005BAA"/>
                          </a:solidFill>
                          <a:latin typeface="Arial"/>
                          <a:cs typeface="Arial"/>
                        </a:rPr>
                        <a:t>Very Good/</a:t>
                      </a:r>
                    </a:p>
                    <a:p>
                      <a:pPr algn="ctr"/>
                      <a:r>
                        <a:rPr lang="en-US" sz="1200" b="1">
                          <a:solidFill>
                            <a:srgbClr val="005BAA"/>
                          </a:solidFill>
                          <a:latin typeface="Arial"/>
                          <a:cs typeface="Arial"/>
                        </a:rPr>
                        <a:t>Excellent Opinion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b="1" i="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b="1">
                        <a:solidFill>
                          <a:srgbClr val="005BAA"/>
                        </a:solidFill>
                        <a:latin typeface="Arial"/>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a:solidFill>
                          <a:srgbClr val="005BAA"/>
                        </a:solidFill>
                        <a:latin typeface="Arial"/>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en-US" sz="900" b="1">
                          <a:solidFill>
                            <a:srgbClr val="005BAA"/>
                          </a:solidFill>
                          <a:latin typeface="Arial"/>
                          <a:cs typeface="Arial"/>
                        </a:rPr>
                        <a:t>Fish </a:t>
                      </a:r>
                      <a:endParaRPr lang="en-US" sz="900" b="1">
                        <a:solidFill>
                          <a:srgbClr val="005BAA"/>
                        </a:solidFill>
                        <a:latin typeface="Arial" panose="020B0604020202020204" pitchFamily="34" charset="0"/>
                        <a:cs typeface="Arial" panose="020B0604020202020204" pitchFamily="34" charset="0"/>
                      </a:endParaRPr>
                    </a:p>
                    <a:p>
                      <a:pPr algn="ctr"/>
                      <a:r>
                        <a:rPr lang="en-US" sz="900" b="1">
                          <a:solidFill>
                            <a:srgbClr val="005BAA"/>
                          </a:solidFill>
                          <a:latin typeface="Arial"/>
                          <a:cs typeface="Arial"/>
                        </a:rPr>
                        <a:t>Preference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US" sz="1200" b="1">
                          <a:solidFill>
                            <a:srgbClr val="005BAA"/>
                          </a:solidFill>
                          <a:latin typeface="Arial"/>
                          <a:cs typeface="Arial"/>
                        </a:rPr>
                        <a:t>Fish </a:t>
                      </a:r>
                      <a:endParaRPr lang="en-US" sz="1200" b="1">
                        <a:solidFill>
                          <a:srgbClr val="005BAA"/>
                        </a:solidFill>
                        <a:latin typeface="Arial" panose="020B0604020202020204" pitchFamily="34" charset="0"/>
                        <a:cs typeface="Arial" panose="020B0604020202020204" pitchFamily="34" charset="0"/>
                      </a:endParaRPr>
                    </a:p>
                    <a:p>
                      <a:pPr algn="ctr"/>
                      <a:r>
                        <a:rPr lang="en-US" sz="1200" b="1">
                          <a:solidFill>
                            <a:srgbClr val="005BAA"/>
                          </a:solidFill>
                          <a:latin typeface="Arial"/>
                          <a:cs typeface="Arial"/>
                        </a:rPr>
                        <a:t>Preference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b="1" i="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b="1">
                        <a:solidFill>
                          <a:srgbClr val="005BAA"/>
                        </a:solidFill>
                        <a:latin typeface="Arial"/>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900" b="1">
                        <a:solidFill>
                          <a:srgbClr val="005BAA"/>
                        </a:solidFill>
                        <a:latin typeface="Arial"/>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en-US" sz="900" b="1" i="0">
                          <a:solidFill>
                            <a:srgbClr val="005BAA"/>
                          </a:solidFill>
                          <a:latin typeface="Arial"/>
                          <a:cs typeface="Arial"/>
                        </a:rPr>
                        <a:t>Likelihood to Consume</a:t>
                      </a:r>
                      <a:r>
                        <a:rPr lang="en-US" sz="600" b="0" i="0">
                          <a:solidFill>
                            <a:srgbClr val="005BAA"/>
                          </a:solidFill>
                          <a:latin typeface="Arial"/>
                          <a:cs typeface="Arial"/>
                        </a:rPr>
                        <a:t>^ </a:t>
                      </a:r>
                      <a:endParaRPr lang="en-US" sz="600" b="0" i="0">
                        <a:solidFill>
                          <a:srgbClr val="005BAA"/>
                        </a:solidFill>
                        <a:latin typeface="Arial" panose="020B0604020202020204" pitchFamily="34" charset="0"/>
                        <a:cs typeface="Arial" panose="020B0604020202020204" pitchFamily="34" charset="0"/>
                      </a:endParaRPr>
                    </a:p>
                    <a:p>
                      <a:pPr algn="ctr"/>
                      <a:r>
                        <a:rPr lang="en-US" sz="600" b="0" i="0">
                          <a:solidFill>
                            <a:srgbClr val="005BAA"/>
                          </a:solidFill>
                          <a:latin typeface="Arial"/>
                          <a:cs typeface="Arial"/>
                        </a:rPr>
                        <a:t>(within coming month)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en-US" sz="1200" b="1" i="0">
                          <a:solidFill>
                            <a:srgbClr val="005BAA"/>
                          </a:solidFill>
                          <a:latin typeface="Arial"/>
                          <a:cs typeface="Arial"/>
                        </a:rPr>
                        <a:t>Likelihood to Consume</a:t>
                      </a:r>
                      <a:r>
                        <a:rPr lang="en-US" sz="1000" b="0" i="0">
                          <a:solidFill>
                            <a:srgbClr val="005BAA"/>
                          </a:solidFill>
                          <a:latin typeface="Arial"/>
                          <a:cs typeface="Arial"/>
                        </a:rPr>
                        <a:t>^ </a:t>
                      </a:r>
                      <a:endParaRPr lang="en-US" sz="1000" b="0" i="0">
                        <a:solidFill>
                          <a:srgbClr val="005BAA"/>
                        </a:solidFill>
                        <a:latin typeface="Arial" panose="020B0604020202020204" pitchFamily="34" charset="0"/>
                        <a:cs typeface="Arial" panose="020B0604020202020204" pitchFamily="34" charset="0"/>
                      </a:endParaRPr>
                    </a:p>
                    <a:p>
                      <a:pPr algn="ctr"/>
                      <a:r>
                        <a:rPr lang="en-US" sz="1000" b="0" i="0">
                          <a:solidFill>
                            <a:srgbClr val="005BAA"/>
                          </a:solidFill>
                          <a:latin typeface="Arial"/>
                          <a:cs typeface="Arial"/>
                        </a:rPr>
                        <a:t>(within coming month)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b="1" i="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000" b="0" i="0">
                        <a:solidFill>
                          <a:srgbClr val="005BAA"/>
                        </a:solidFill>
                        <a:latin typeface="Arial"/>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600" b="0" i="0">
                        <a:solidFill>
                          <a:srgbClr val="005BAA"/>
                        </a:solidFill>
                        <a:latin typeface="Arial"/>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5BAA"/>
                          </a:solidFill>
                          <a:effectLst/>
                          <a:uLnTx/>
                          <a:uFillTx/>
                          <a:latin typeface="Arial"/>
                          <a:ea typeface="+mn-ea"/>
                          <a:cs typeface="Arial"/>
                        </a:rPr>
                        <a:t>Purchase Frozen From Grocery 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5BAA"/>
                          </a:solidFill>
                          <a:effectLst/>
                          <a:uLnTx/>
                          <a:uFillTx/>
                          <a:latin typeface="Arial"/>
                          <a:ea typeface="+mn-ea"/>
                          <a:cs typeface="Arial"/>
                        </a:rPr>
                        <a:t>(often)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5BAA"/>
                          </a:solidFill>
                          <a:effectLst/>
                          <a:uLnTx/>
                          <a:uFillTx/>
                          <a:latin typeface="Arial"/>
                          <a:ea typeface="+mn-ea"/>
                          <a:cs typeface="Arial"/>
                        </a:rPr>
                        <a:t>Purchase Frozen From Grocery 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BAA"/>
                          </a:solidFill>
                          <a:effectLst/>
                          <a:uLnTx/>
                          <a:uFillTx/>
                          <a:latin typeface="Arial"/>
                          <a:ea typeface="+mn-ea"/>
                          <a:cs typeface="Arial"/>
                        </a:rPr>
                        <a:t>(often)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b="1" i="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5BAA"/>
                        </a:solidFill>
                        <a:effectLst/>
                        <a:uLnTx/>
                        <a:uFillTx/>
                        <a:latin typeface="Arial"/>
                        <a:ea typeface="+mn-ea"/>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5BAA"/>
                        </a:solidFill>
                        <a:effectLst/>
                        <a:uLnTx/>
                        <a:uFillTx/>
                        <a:latin typeface="Arial"/>
                        <a:ea typeface="+mn-ea"/>
                        <a:cs typeface="Aria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8848228"/>
                  </a:ext>
                </a:extLst>
              </a:tr>
              <a:tr h="281048">
                <a:tc>
                  <a:txBody>
                    <a:bodyPr/>
                    <a:lstStyle/>
                    <a:p>
                      <a:pPr algn="ctr"/>
                      <a:endParaRPr lang="en-US" sz="1000" b="1">
                        <a:solidFill>
                          <a:srgbClr val="11ACD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11ACD1"/>
                          </a:solidFill>
                          <a:latin typeface="Arial"/>
                          <a:cs typeface="Arial"/>
                        </a:rPr>
                        <a:t>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chemeClr val="tx1"/>
                          </a:solidFill>
                          <a:latin typeface="Arial"/>
                          <a:cs typeface="Arial"/>
                        </a:rPr>
                        <a:t>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9BC13C"/>
                          </a:solidFill>
                          <a:latin typeface="Arial"/>
                          <a:cs typeface="Arial"/>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70C0"/>
                          </a:solidFill>
                          <a:latin typeface="Arial"/>
                          <a:cs typeface="Arial"/>
                        </a:rPr>
                        <a:t>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chemeClr val="accent6">
                              <a:lumMod val="75000"/>
                            </a:schemeClr>
                          </a:solidFill>
                          <a:latin typeface="Arial"/>
                          <a:cs typeface="Arial"/>
                        </a:rPr>
                        <a:t>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66FF"/>
                          </a:solidFill>
                          <a:latin typeface="Arial"/>
                          <a:cs typeface="Arial"/>
                        </a:rPr>
                        <a:t>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chemeClr val="tx1"/>
                          </a:solidFill>
                          <a:latin typeface="+mn-lt"/>
                          <a:cs typeface="Arial"/>
                        </a:rPr>
                        <a:t>2020</a:t>
                      </a:r>
                      <a:endParaRPr lang="en-US" sz="800" b="1">
                        <a:solidFill>
                          <a:srgbClr val="9BC13C"/>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9BC13C"/>
                          </a:solidFill>
                          <a:latin typeface="Arial"/>
                          <a:cs typeface="Arial"/>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70C0"/>
                          </a:solidFill>
                          <a:latin typeface="Arial"/>
                          <a:cs typeface="Arial"/>
                        </a:rPr>
                        <a:t>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chemeClr val="accent6">
                              <a:lumMod val="75000"/>
                            </a:schemeClr>
                          </a:solidFill>
                          <a:latin typeface="Arial"/>
                          <a:cs typeface="Arial"/>
                        </a:rPr>
                        <a:t>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66FF"/>
                          </a:solidFill>
                          <a:latin typeface="Arial"/>
                          <a:cs typeface="Arial"/>
                        </a:rPr>
                        <a:t>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chemeClr val="tx1"/>
                          </a:solidFill>
                          <a:latin typeface="+mn-lt"/>
                          <a:cs typeface="Arial"/>
                        </a:rPr>
                        <a:t>2020</a:t>
                      </a:r>
                      <a:endParaRPr lang="en-US" sz="800" b="1">
                        <a:solidFill>
                          <a:srgbClr val="9BC13C"/>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9BC13C"/>
                          </a:solidFill>
                          <a:latin typeface="Arial"/>
                          <a:cs typeface="Arial"/>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70C0"/>
                          </a:solidFill>
                          <a:latin typeface="Arial"/>
                          <a:cs typeface="Arial"/>
                        </a:rPr>
                        <a:t>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chemeClr val="accent6">
                              <a:lumMod val="75000"/>
                            </a:schemeClr>
                          </a:solidFill>
                          <a:latin typeface="Arial"/>
                          <a:cs typeface="Arial"/>
                        </a:rPr>
                        <a:t>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66FF"/>
                          </a:solidFill>
                          <a:latin typeface="Arial"/>
                          <a:cs typeface="Arial"/>
                        </a:rPr>
                        <a:t>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chemeClr val="tx1"/>
                          </a:solidFill>
                          <a:latin typeface="+mn-lt"/>
                          <a:cs typeface="Arial"/>
                        </a:rPr>
                        <a:t>2020</a:t>
                      </a:r>
                      <a:endParaRPr lang="en-US" sz="800" b="1">
                        <a:solidFill>
                          <a:srgbClr val="9BC13C"/>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9BC13C"/>
                          </a:solidFill>
                          <a:latin typeface="Arial"/>
                          <a:cs typeface="Arial"/>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70C0"/>
                          </a:solidFill>
                          <a:latin typeface="Arial"/>
                          <a:cs typeface="Arial"/>
                        </a:rPr>
                        <a:t>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chemeClr val="accent6">
                              <a:lumMod val="75000"/>
                            </a:schemeClr>
                          </a:solidFill>
                          <a:latin typeface="Arial"/>
                          <a:cs typeface="Arial"/>
                        </a:rPr>
                        <a:t>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66FF"/>
                          </a:solidFill>
                          <a:latin typeface="Arial"/>
                          <a:cs typeface="Arial"/>
                        </a:rPr>
                        <a:t>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chemeClr val="tx1"/>
                          </a:solidFill>
                          <a:latin typeface="+mn-lt"/>
                          <a:cs typeface="Arial"/>
                        </a:rPr>
                        <a:t>2020</a:t>
                      </a:r>
                      <a:endParaRPr lang="en-US" sz="800" b="1">
                        <a:solidFill>
                          <a:srgbClr val="9BC13C"/>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9BC13C"/>
                          </a:solidFill>
                          <a:latin typeface="Arial"/>
                          <a:cs typeface="Arial"/>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70C0"/>
                          </a:solidFill>
                          <a:latin typeface="Arial"/>
                          <a:cs typeface="Arial"/>
                        </a:rPr>
                        <a:t>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chemeClr val="accent6">
                              <a:lumMod val="75000"/>
                            </a:schemeClr>
                          </a:solidFill>
                          <a:latin typeface="Arial"/>
                          <a:cs typeface="Arial"/>
                        </a:rPr>
                        <a:t>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66FF"/>
                          </a:solidFill>
                          <a:latin typeface="Arial"/>
                          <a:cs typeface="Arial"/>
                        </a:rPr>
                        <a:t>2024</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1194564"/>
                  </a:ext>
                </a:extLst>
              </a:tr>
              <a:tr h="373120">
                <a:tc>
                  <a:txBody>
                    <a:bodyPr/>
                    <a:lstStyle/>
                    <a:p>
                      <a:pPr algn="r"/>
                      <a:r>
                        <a:rPr lang="en-US" sz="800" b="1" kern="1200">
                          <a:solidFill>
                            <a:schemeClr val="tx1"/>
                          </a:solidFill>
                          <a:latin typeface="Arial"/>
                          <a:ea typeface="+mn-ea"/>
                          <a:cs typeface="Arial"/>
                        </a:rPr>
                        <a:t>Wild Alaska Pollock</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a:solidFill>
                            <a:srgbClr val="11ACD1"/>
                          </a:solidFill>
                          <a:latin typeface="Arial"/>
                          <a:cs typeface="Arial"/>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chemeClr val="tx1"/>
                          </a:solidFill>
                          <a:latin typeface="Arial"/>
                          <a:cs typeface="Arial"/>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9BC13C"/>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70C0"/>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chemeClr val="accent6">
                              <a:lumMod val="75000"/>
                            </a:schemeClr>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66FF"/>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44546A"/>
                          </a:solidFill>
                          <a:latin typeface="Arial"/>
                          <a:cs typeface="Arial"/>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9BC13C"/>
                          </a:solidFill>
                          <a:latin typeface="Arial"/>
                          <a:cs typeface="Arial"/>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70C0"/>
                          </a:solidFill>
                          <a:latin typeface="Arial"/>
                          <a:cs typeface="Arial"/>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chemeClr val="accent6">
                              <a:lumMod val="75000"/>
                            </a:schemeClr>
                          </a:solidFill>
                          <a:latin typeface="Arial"/>
                          <a:cs typeface="Arial"/>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66FF"/>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44546A"/>
                          </a:solidFill>
                          <a:latin typeface="Arial"/>
                          <a:cs typeface="Aria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9BC13C"/>
                          </a:solidFill>
                          <a:latin typeface="Arial"/>
                          <a:cs typeface="Aria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70C0"/>
                          </a:solidFill>
                          <a:latin typeface="Arial"/>
                          <a:cs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chemeClr val="accent6">
                              <a:lumMod val="75000"/>
                            </a:schemeClr>
                          </a:solidFill>
                          <a:latin typeface="Arial"/>
                          <a:cs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66FF"/>
                          </a:solidFill>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44546A"/>
                          </a:solidFill>
                          <a:latin typeface="Arial"/>
                          <a:cs typeface="Arial"/>
                        </a:rPr>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9BC13C"/>
                          </a:solidFill>
                          <a:latin typeface="Arial"/>
                          <a:cs typeface="Arial"/>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70C0"/>
                          </a:solidFill>
                          <a:latin typeface="Arial"/>
                          <a:cs typeface="Arial"/>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chemeClr val="accent6">
                              <a:lumMod val="75000"/>
                            </a:schemeClr>
                          </a:solidFill>
                          <a:latin typeface="Arial"/>
                          <a:cs typeface="Arial"/>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66FF"/>
                          </a:solidFill>
                          <a:latin typeface="Arial" panose="020B0604020202020204" pitchFamily="34" charset="0"/>
                          <a:cs typeface="Arial" panose="020B0604020202020204" pitchFamily="34" charset="0"/>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44546A"/>
                          </a:solidFill>
                          <a:latin typeface="Arial"/>
                          <a:cs typeface="Arial"/>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9BC13C"/>
                          </a:solidFill>
                          <a:latin typeface="Arial"/>
                          <a:cs typeface="Arial"/>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70C0"/>
                          </a:solidFill>
                          <a:latin typeface="Arial"/>
                          <a:cs typeface="Arial"/>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chemeClr val="accent6">
                              <a:lumMod val="75000"/>
                            </a:schemeClr>
                          </a:solidFill>
                          <a:latin typeface="Arial"/>
                          <a:cs typeface="Aria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1">
                          <a:solidFill>
                            <a:srgbClr val="0066FF"/>
                          </a:solidFill>
                          <a:latin typeface="Arial" panose="020B0604020202020204" pitchFamily="34" charset="0"/>
                          <a:cs typeface="Arial" panose="020B0604020202020204" pitchFamily="34" charset="0"/>
                        </a:rPr>
                        <a:t>23%</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206638"/>
                  </a:ext>
                </a:extLst>
              </a:tr>
              <a:tr h="375899">
                <a:tc>
                  <a:txBody>
                    <a:bodyPr/>
                    <a:lstStyle/>
                    <a:p>
                      <a:pPr algn="r"/>
                      <a:r>
                        <a:rPr lang="en-US" sz="800" b="1" kern="1200">
                          <a:solidFill>
                            <a:schemeClr val="tx1"/>
                          </a:solidFill>
                          <a:latin typeface="Arial"/>
                          <a:ea typeface="+mn-ea"/>
                          <a:cs typeface="Arial"/>
                        </a:rPr>
                        <a:t>Salmon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solidFill>
                            <a:srgbClr val="11ACD1"/>
                          </a:solidFill>
                          <a:latin typeface="Arial"/>
                          <a:cs typeface="Arial"/>
                        </a:rPr>
                        <a:t>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tx1"/>
                          </a:solidFill>
                          <a:latin typeface="Arial"/>
                          <a:cs typeface="Arial"/>
                        </a:rPr>
                        <a:t>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26%</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7102378"/>
                  </a:ext>
                </a:extLst>
              </a:tr>
              <a:tr h="375899">
                <a:tc>
                  <a:txBody>
                    <a:bodyPr/>
                    <a:lstStyle/>
                    <a:p>
                      <a:pPr algn="r"/>
                      <a:r>
                        <a:rPr lang="en-US" sz="800" b="1" kern="1200">
                          <a:solidFill>
                            <a:schemeClr val="tx1"/>
                          </a:solidFill>
                          <a:latin typeface="Arial"/>
                          <a:ea typeface="+mn-ea"/>
                          <a:cs typeface="Arial"/>
                        </a:rPr>
                        <a:t>Cod</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solidFill>
                            <a:srgbClr val="11ACD1"/>
                          </a:solidFill>
                          <a:latin typeface="Arial"/>
                          <a:cs typeface="Arial"/>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tx1"/>
                          </a:solidFill>
                          <a:latin typeface="Arial"/>
                          <a:cs typeface="Arial"/>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16%</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8661043"/>
                  </a:ext>
                </a:extLst>
              </a:tr>
              <a:tr h="375899">
                <a:tc>
                  <a:txBody>
                    <a:bodyPr/>
                    <a:lstStyle/>
                    <a:p>
                      <a:pPr algn="r"/>
                      <a:r>
                        <a:rPr lang="en-US" sz="800" b="1" kern="1200">
                          <a:solidFill>
                            <a:schemeClr val="tx1"/>
                          </a:solidFill>
                          <a:latin typeface="Arial"/>
                          <a:ea typeface="+mn-ea"/>
                          <a:cs typeface="Arial"/>
                        </a:rPr>
                        <a:t>Tilapia</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solidFill>
                            <a:srgbClr val="11ACD1"/>
                          </a:solidFill>
                          <a:latin typeface="Arial"/>
                          <a:cs typeface="Arial"/>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tx1"/>
                          </a:solidFill>
                          <a:latin typeface="Arial"/>
                          <a:cs typeface="Arial"/>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20%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311153"/>
                  </a:ext>
                </a:extLst>
              </a:tr>
              <a:tr h="375899">
                <a:tc>
                  <a:txBody>
                    <a:bodyPr/>
                    <a:lstStyle/>
                    <a:p>
                      <a:pPr algn="r"/>
                      <a:r>
                        <a:rPr lang="en-US" sz="800" b="1" kern="1200">
                          <a:solidFill>
                            <a:schemeClr val="tx1"/>
                          </a:solidFill>
                          <a:latin typeface="Arial"/>
                          <a:ea typeface="+mn-ea"/>
                          <a:cs typeface="Arial"/>
                        </a:rPr>
                        <a:t>Haddock</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solidFill>
                            <a:srgbClr val="11ACD1"/>
                          </a:solidFill>
                          <a:latin typeface="Arial"/>
                          <a:cs typeface="Arial"/>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tx1"/>
                          </a:solidFill>
                          <a:latin typeface="Arial"/>
                          <a:cs typeface="Arial"/>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22%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550890"/>
                  </a:ext>
                </a:extLst>
              </a:tr>
              <a:tr h="375899">
                <a:tc>
                  <a:txBody>
                    <a:bodyPr/>
                    <a:lstStyle/>
                    <a:p>
                      <a:pPr algn="r"/>
                      <a:r>
                        <a:rPr lang="en-US" sz="800" b="1" kern="1200">
                          <a:solidFill>
                            <a:schemeClr val="tx1"/>
                          </a:solidFill>
                          <a:latin typeface="Arial"/>
                          <a:ea typeface="+mn-ea"/>
                          <a:cs typeface="Arial"/>
                        </a:rPr>
                        <a:t>Sole/</a:t>
                      </a:r>
                    </a:p>
                    <a:p>
                      <a:pPr algn="r"/>
                      <a:r>
                        <a:rPr lang="en-US" sz="800" b="1" kern="1200">
                          <a:solidFill>
                            <a:schemeClr val="tx1"/>
                          </a:solidFill>
                          <a:latin typeface="Arial"/>
                          <a:ea typeface="+mn-ea"/>
                          <a:cs typeface="Arial"/>
                        </a:rPr>
                        <a:t>Flounder</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a:solidFill>
                            <a:srgbClr val="11ACD1"/>
                          </a:solidFill>
                          <a:latin typeface="Arial"/>
                          <a:cs typeface="Arial"/>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tx1"/>
                          </a:solidFill>
                          <a:latin typeface="Arial"/>
                          <a:cs typeface="Arial"/>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44546A"/>
                          </a:solidFill>
                          <a:latin typeface="Arial"/>
                          <a:cs typeface="Arial"/>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9BC13C"/>
                          </a:solidFill>
                          <a:latin typeface="Arial"/>
                          <a:cs typeface="Arial"/>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70C0"/>
                          </a:solidFill>
                          <a:latin typeface="Arial"/>
                          <a:cs typeface="Arial"/>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chemeClr val="accent6">
                              <a:lumMod val="75000"/>
                            </a:schemeClr>
                          </a:solidFill>
                          <a:latin typeface="Arial"/>
                          <a:cs typeface="Arial"/>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b="0">
                          <a:solidFill>
                            <a:srgbClr val="0066FF"/>
                          </a:solidFill>
                          <a:latin typeface="Arial"/>
                          <a:cs typeface="Arial"/>
                        </a:rPr>
                        <a:t>15%</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168202"/>
                  </a:ext>
                </a:extLst>
              </a:tr>
            </a:tbl>
          </a:graphicData>
        </a:graphic>
      </p:graphicFrame>
      <p:sp>
        <p:nvSpPr>
          <p:cNvPr id="14" name="Rectangle 13">
            <a:extLst>
              <a:ext uri="{FF2B5EF4-FFF2-40B4-BE49-F238E27FC236}">
                <a16:creationId xmlns:a16="http://schemas.microsoft.com/office/drawing/2014/main" id="{A170EF0E-DACA-408A-854B-175C377D8181}"/>
              </a:ext>
            </a:extLst>
          </p:cNvPr>
          <p:cNvSpPr/>
          <p:nvPr/>
        </p:nvSpPr>
        <p:spPr>
          <a:xfrm>
            <a:off x="0" y="5903893"/>
            <a:ext cx="10993821" cy="954107"/>
          </a:xfrm>
          <a:prstGeom prst="rect">
            <a:avLst/>
          </a:prstGeom>
        </p:spPr>
        <p:txBody>
          <a:bodyPr wrap="square" lIns="91440" tIns="45720" rIns="91440" bIns="45720" anchor="t">
            <a:spAutoFit/>
          </a:bodyPr>
          <a:lstStyle/>
          <a:p>
            <a:pPr>
              <a:defRPr/>
            </a:pPr>
            <a:r>
              <a:rPr kumimoji="0" lang="en-US" sz="800" b="0" i="0" u="none" strike="noStrike" kern="1200" cap="none" spc="0" normalizeH="0" baseline="0" noProof="0">
                <a:ln>
                  <a:noFill/>
                </a:ln>
                <a:solidFill>
                  <a:srgbClr val="AEABAB"/>
                </a:solidFill>
                <a:effectLst/>
                <a:uLnTx/>
                <a:uFillTx/>
                <a:latin typeface="Arial"/>
                <a:cs typeface="Arial"/>
              </a:rPr>
              <a:t>Q1.</a:t>
            </a:r>
            <a:r>
              <a:rPr lang="en-US" sz="800">
                <a:solidFill>
                  <a:srgbClr val="AEABAB"/>
                </a:solidFill>
                <a:latin typeface="Arial"/>
                <a:cs typeface="Arial"/>
              </a:rPr>
              <a:t> How much would you say you know about the following fish? Base: Total (n=1031) Total 2023 (n=1032), Total 2022 (n=1023), Total 2021 (n=1066), Total 2020 (n=1244), Total 2019 (n=1026)</a:t>
            </a:r>
          </a:p>
          <a:p>
            <a:pPr>
              <a:defRPr/>
            </a:pPr>
            <a:r>
              <a:rPr lang="en-US" sz="800">
                <a:solidFill>
                  <a:srgbClr val="AEABAB"/>
                </a:solidFill>
                <a:latin typeface="Arial"/>
                <a:cs typeface="Arial"/>
              </a:rPr>
              <a:t>N6. Based on everything you know about [FISH AWARE], what is your overall opinion of it? Base: Those aware of fish: Base: Those aware of Wild Alaska Pollock (n=594); Haddock (n=573); Tilapia (n=867); Cod (n=868); Salmon (n=956); Sole/flounder (n=712)</a:t>
            </a:r>
          </a:p>
          <a:p>
            <a:pPr>
              <a:defRPr/>
            </a:pPr>
            <a:r>
              <a:rPr lang="en-US" sz="800" b="0" i="0" u="none" strike="noStrike" kern="1200" cap="none" spc="0" normalizeH="0" baseline="0" noProof="0">
                <a:ln>
                  <a:noFill/>
                </a:ln>
                <a:solidFill>
                  <a:srgbClr val="AEABAB"/>
                </a:solidFill>
                <a:effectLst/>
                <a:uLnTx/>
                <a:uFillTx/>
                <a:latin typeface="Arial"/>
                <a:cs typeface="Arial"/>
              </a:rPr>
              <a:t>N7. Overall, what is your favorite type of fish to eat</a:t>
            </a:r>
            <a:r>
              <a:rPr lang="en-US" sz="800">
                <a:solidFill>
                  <a:srgbClr val="AEABAB"/>
                </a:solidFill>
                <a:latin typeface="Arial"/>
                <a:cs typeface="Arial"/>
              </a:rPr>
              <a:t>? Base: Those aware of fish: Base: Those aware of Wild Alaska Pollock (n=594); Haddock (n=573); Tilapia (n=867); Cod (n=868); Salmon (n=956); Sole/flounder (n=712)</a:t>
            </a:r>
          </a:p>
          <a:p>
            <a:pPr>
              <a:defRPr/>
            </a:pPr>
            <a:r>
              <a:rPr lang="en-US" sz="800" b="0" i="0" u="none" strike="noStrike" kern="1200" cap="none" spc="0" normalizeH="0" baseline="0" noProof="0">
                <a:ln>
                  <a:noFill/>
                </a:ln>
                <a:solidFill>
                  <a:srgbClr val="AEABAB"/>
                </a:solidFill>
                <a:effectLst/>
                <a:uLnTx/>
                <a:uFillTx/>
                <a:latin typeface="Arial" panose="020B0604020202020204" pitchFamily="34" charset="0"/>
                <a:cs typeface="Arial" panose="020B0604020202020204" pitchFamily="34" charset="0"/>
              </a:rPr>
              <a:t>N8. How likely are you to eat [FISH AWARE] in the coming month</a:t>
            </a:r>
            <a:r>
              <a:rPr lang="en-US" sz="800">
                <a:solidFill>
                  <a:srgbClr val="AEABAB"/>
                </a:solidFill>
                <a:latin typeface="Arial"/>
                <a:cs typeface="Arial"/>
              </a:rPr>
              <a:t>? Base: Those aware of fish: Base: Those aware of Wild Alaska Pollock (n=594); Haddock (n=573); Tilapia (n=867); Cod (n=868); Salmon (n=956); Sole/flounder (n=712)</a:t>
            </a:r>
          </a:p>
          <a:p>
            <a:pPr>
              <a:defRPr/>
            </a:pPr>
            <a:r>
              <a:rPr lang="en-US" sz="800">
                <a:solidFill>
                  <a:srgbClr val="AEABAB"/>
                </a:solidFill>
                <a:latin typeface="Arial" panose="020B0604020202020204" pitchFamily="34" charset="0"/>
                <a:cs typeface="Arial" panose="020B0604020202020204" pitchFamily="34" charset="0"/>
              </a:rPr>
              <a:t>S9. How often do you eat [FISH AWARE] in the following settings? I purchase it at a grocery store or market, frozen. </a:t>
            </a:r>
            <a:r>
              <a:rPr lang="en-US" sz="800">
                <a:solidFill>
                  <a:srgbClr val="AEABAB"/>
                </a:solidFill>
                <a:latin typeface="Arial"/>
                <a:cs typeface="Arial"/>
              </a:rPr>
              <a:t>Base: Those aware of Wild Alaska Pollock (n=594); Haddock (n=573); Tilapia (n=867); Cod (n=868); Salmon (n=956); Sole/flounder (n=712)</a:t>
            </a:r>
          </a:p>
        </p:txBody>
      </p:sp>
      <p:grpSp>
        <p:nvGrpSpPr>
          <p:cNvPr id="22" name="Group 21">
            <a:extLst>
              <a:ext uri="{FF2B5EF4-FFF2-40B4-BE49-F238E27FC236}">
                <a16:creationId xmlns:a16="http://schemas.microsoft.com/office/drawing/2014/main" id="{1EE7DC57-7968-43EC-B68F-8817BB79A97E}"/>
              </a:ext>
            </a:extLst>
          </p:cNvPr>
          <p:cNvGrpSpPr/>
          <p:nvPr/>
        </p:nvGrpSpPr>
        <p:grpSpPr>
          <a:xfrm>
            <a:off x="832703" y="1866265"/>
            <a:ext cx="767380" cy="712267"/>
            <a:chOff x="1595178" y="1385526"/>
            <a:chExt cx="992333" cy="914400"/>
          </a:xfrm>
        </p:grpSpPr>
        <p:sp>
          <p:nvSpPr>
            <p:cNvPr id="23" name="Oval 22">
              <a:extLst>
                <a:ext uri="{FF2B5EF4-FFF2-40B4-BE49-F238E27FC236}">
                  <a16:creationId xmlns:a16="http://schemas.microsoft.com/office/drawing/2014/main" id="{0BC79C9C-576A-4EBD-B266-0843F79EDECE}"/>
                </a:ext>
              </a:extLst>
            </p:cNvPr>
            <p:cNvSpPr/>
            <p:nvPr/>
          </p:nvSpPr>
          <p:spPr>
            <a:xfrm>
              <a:off x="1634144" y="1385526"/>
              <a:ext cx="914400" cy="914400"/>
            </a:xfrm>
            <a:prstGeom prst="ellipse">
              <a:avLst/>
            </a:prstGeom>
            <a:solidFill>
              <a:srgbClr val="005BA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a:extLst>
                <a:ext uri="{FF2B5EF4-FFF2-40B4-BE49-F238E27FC236}">
                  <a16:creationId xmlns:a16="http://schemas.microsoft.com/office/drawing/2014/main" id="{F2AF8E31-37FD-4B42-B648-BBE81FF33403}"/>
                </a:ext>
              </a:extLst>
            </p:cNvPr>
            <p:cNvSpPr txBox="1"/>
            <p:nvPr/>
          </p:nvSpPr>
          <p:spPr>
            <a:xfrm>
              <a:off x="1595178" y="1514159"/>
              <a:ext cx="992333" cy="592680"/>
            </a:xfrm>
            <a:prstGeom prst="rect">
              <a:avLst/>
            </a:prstGeom>
            <a:noFill/>
          </p:spPr>
          <p:txBody>
            <a:bodyPr wrap="square" rtlCol="0">
              <a:spAutoFit/>
            </a:bodyPr>
            <a:lstStyle/>
            <a:p>
              <a:pPr algn="ctr"/>
              <a:r>
                <a:rPr lang="en-US" sz="1200">
                  <a:solidFill>
                    <a:schemeClr val="bg1"/>
                  </a:solidFill>
                </a:rPr>
                <a:t>6-year trend</a:t>
              </a:r>
            </a:p>
          </p:txBody>
        </p:sp>
      </p:grpSp>
      <p:sp>
        <p:nvSpPr>
          <p:cNvPr id="25" name="Title 1">
            <a:extLst>
              <a:ext uri="{FF2B5EF4-FFF2-40B4-BE49-F238E27FC236}">
                <a16:creationId xmlns:a16="http://schemas.microsoft.com/office/drawing/2014/main" id="{CEE96189-E181-48C1-98E0-F4B6CA73A28E}"/>
              </a:ext>
            </a:extLst>
          </p:cNvPr>
          <p:cNvSpPr>
            <a:spLocks noGrp="1"/>
          </p:cNvSpPr>
          <p:nvPr>
            <p:ph type="title"/>
          </p:nvPr>
        </p:nvSpPr>
        <p:spPr>
          <a:xfrm>
            <a:off x="330199" y="869642"/>
            <a:ext cx="11366499" cy="1325563"/>
          </a:xfrm>
        </p:spPr>
        <p:txBody>
          <a:bodyPr>
            <a:normAutofit/>
          </a:bodyPr>
          <a:lstStyle/>
          <a:p>
            <a:r>
              <a:rPr lang="en-US" sz="2900"/>
              <a:t>Tracking Wild Alaska Pollock’s performance on core KPIs</a:t>
            </a:r>
          </a:p>
        </p:txBody>
      </p:sp>
      <p:grpSp>
        <p:nvGrpSpPr>
          <p:cNvPr id="3" name="Group 2">
            <a:extLst>
              <a:ext uri="{FF2B5EF4-FFF2-40B4-BE49-F238E27FC236}">
                <a16:creationId xmlns:a16="http://schemas.microsoft.com/office/drawing/2014/main" id="{08E211BC-6C66-6988-3244-FF6DDDCF7B56}"/>
              </a:ext>
            </a:extLst>
          </p:cNvPr>
          <p:cNvGrpSpPr/>
          <p:nvPr/>
        </p:nvGrpSpPr>
        <p:grpSpPr>
          <a:xfrm>
            <a:off x="3161044" y="1866265"/>
            <a:ext cx="767380" cy="712267"/>
            <a:chOff x="1595178" y="1385526"/>
            <a:chExt cx="992333" cy="914400"/>
          </a:xfrm>
        </p:grpSpPr>
        <p:sp>
          <p:nvSpPr>
            <p:cNvPr id="4" name="Oval 3">
              <a:extLst>
                <a:ext uri="{FF2B5EF4-FFF2-40B4-BE49-F238E27FC236}">
                  <a16:creationId xmlns:a16="http://schemas.microsoft.com/office/drawing/2014/main" id="{2BD352E0-C2FC-B035-CBB8-9D7681578D48}"/>
                </a:ext>
              </a:extLst>
            </p:cNvPr>
            <p:cNvSpPr/>
            <p:nvPr/>
          </p:nvSpPr>
          <p:spPr>
            <a:xfrm>
              <a:off x="1634144" y="1385526"/>
              <a:ext cx="914400" cy="914400"/>
            </a:xfrm>
            <a:prstGeom prst="ellipse">
              <a:avLst/>
            </a:prstGeom>
            <a:solidFill>
              <a:srgbClr val="005BA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5365F083-0F4A-3446-D87D-76843BBB5AA7}"/>
                </a:ext>
              </a:extLst>
            </p:cNvPr>
            <p:cNvSpPr txBox="1"/>
            <p:nvPr/>
          </p:nvSpPr>
          <p:spPr>
            <a:xfrm>
              <a:off x="1595178" y="1514159"/>
              <a:ext cx="992333" cy="592680"/>
            </a:xfrm>
            <a:prstGeom prst="rect">
              <a:avLst/>
            </a:prstGeom>
            <a:noFill/>
          </p:spPr>
          <p:txBody>
            <a:bodyPr wrap="square" rtlCol="0">
              <a:spAutoFit/>
            </a:bodyPr>
            <a:lstStyle/>
            <a:p>
              <a:pPr algn="ctr"/>
              <a:r>
                <a:rPr lang="en-US" sz="1200">
                  <a:solidFill>
                    <a:schemeClr val="bg1"/>
                  </a:solidFill>
                </a:rPr>
                <a:t>5-year trends</a:t>
              </a:r>
            </a:p>
          </p:txBody>
        </p:sp>
      </p:grpSp>
    </p:spTree>
    <p:extLst>
      <p:ext uri="{BB962C8B-B14F-4D97-AF65-F5344CB8AC3E}">
        <p14:creationId xmlns:p14="http://schemas.microsoft.com/office/powerpoint/2010/main" val="27798585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30201" y="844091"/>
            <a:ext cx="11366499" cy="1325563"/>
          </a:xfrm>
        </p:spPr>
        <p:txBody>
          <a:bodyPr>
            <a:normAutofit/>
          </a:bodyPr>
          <a:lstStyle/>
          <a:p>
            <a:r>
              <a:rPr lang="en-US"/>
              <a:t>Taste continues to drive importance among Fish Eaters, alongside quality</a:t>
            </a:r>
          </a:p>
        </p:txBody>
      </p:sp>
      <p:graphicFrame>
        <p:nvGraphicFramePr>
          <p:cNvPr id="3" name="Table 2">
            <a:extLst>
              <a:ext uri="{FF2B5EF4-FFF2-40B4-BE49-F238E27FC236}">
                <a16:creationId xmlns:a16="http://schemas.microsoft.com/office/drawing/2014/main" id="{32D296D6-412D-4CFD-9735-EFF916C07D5D}"/>
              </a:ext>
            </a:extLst>
          </p:cNvPr>
          <p:cNvGraphicFramePr>
            <a:graphicFrameLocks noGrp="1"/>
          </p:cNvGraphicFramePr>
          <p:nvPr>
            <p:extLst>
              <p:ext uri="{D42A27DB-BD31-4B8C-83A1-F6EECF244321}">
                <p14:modId xmlns:p14="http://schemas.microsoft.com/office/powerpoint/2010/main" val="2120257639"/>
              </p:ext>
            </p:extLst>
          </p:nvPr>
        </p:nvGraphicFramePr>
        <p:xfrm>
          <a:off x="-4354" y="2180971"/>
          <a:ext cx="5958839" cy="3889535"/>
        </p:xfrm>
        <a:graphic>
          <a:graphicData uri="http://schemas.openxmlformats.org/drawingml/2006/table">
            <a:tbl>
              <a:tblPr>
                <a:tableStyleId>{5C22544A-7EE6-4342-B048-85BDC9FD1C3A}</a:tableStyleId>
              </a:tblPr>
              <a:tblGrid>
                <a:gridCol w="793591">
                  <a:extLst>
                    <a:ext uri="{9D8B030D-6E8A-4147-A177-3AD203B41FA5}">
                      <a16:colId xmlns:a16="http://schemas.microsoft.com/office/drawing/2014/main" val="285821957"/>
                    </a:ext>
                  </a:extLst>
                </a:gridCol>
                <a:gridCol w="1326065">
                  <a:extLst>
                    <a:ext uri="{9D8B030D-6E8A-4147-A177-3AD203B41FA5}">
                      <a16:colId xmlns:a16="http://schemas.microsoft.com/office/drawing/2014/main" val="740588640"/>
                    </a:ext>
                  </a:extLst>
                </a:gridCol>
                <a:gridCol w="1993239">
                  <a:extLst>
                    <a:ext uri="{9D8B030D-6E8A-4147-A177-3AD203B41FA5}">
                      <a16:colId xmlns:a16="http://schemas.microsoft.com/office/drawing/2014/main" val="2931127226"/>
                    </a:ext>
                  </a:extLst>
                </a:gridCol>
                <a:gridCol w="1845944">
                  <a:extLst>
                    <a:ext uri="{9D8B030D-6E8A-4147-A177-3AD203B41FA5}">
                      <a16:colId xmlns:a16="http://schemas.microsoft.com/office/drawing/2014/main" val="347545504"/>
                    </a:ext>
                  </a:extLst>
                </a:gridCol>
              </a:tblGrid>
              <a:tr h="731293">
                <a:tc gridSpan="2">
                  <a:txBody>
                    <a:bodyPr/>
                    <a:lstStyle/>
                    <a:p>
                      <a:pPr algn="ctr"/>
                      <a:r>
                        <a:rPr lang="en-US" sz="1400" b="0">
                          <a:solidFill>
                            <a:schemeClr val="tx1"/>
                          </a:solidFill>
                          <a:latin typeface="Arial Black" panose="020B0A04020102020204" pitchFamily="34" charset="0"/>
                        </a:rPr>
                        <a:t>Important fish attributes</a:t>
                      </a:r>
                    </a:p>
                    <a:p>
                      <a:pPr algn="ctr"/>
                      <a:endParaRPr lang="en-US" sz="1100" b="0">
                        <a:solidFill>
                          <a:schemeClr val="tx1"/>
                        </a:solidFill>
                      </a:endParaRPr>
                    </a:p>
                  </a:txBody>
                  <a:tcPr anchor="ctr">
                    <a:lnL w="381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100" b="0">
                        <a:solidFill>
                          <a:schemeClr val="accent1"/>
                        </a:solidFill>
                      </a:endParaRP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Arial Black" panose="020B0A04020102020204" pitchFamily="34" charset="0"/>
                        </a:rPr>
                        <a:t>Overall fish importance score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rPr>
                        <a:t>(among Fish Eaters; T3B Summary)</a:t>
                      </a:r>
                      <a:endParaRPr kumimoji="0" lang="en-US" sz="1100" b="0" i="1"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1"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anchor="ctr">
                    <a:lnL w="9525"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4516176"/>
                  </a:ext>
                </a:extLst>
              </a:tr>
              <a:tr h="780802">
                <a:tc>
                  <a:txBody>
                    <a:bodyPr/>
                    <a:lstStyle/>
                    <a:p>
                      <a:pPr algn="l"/>
                      <a:r>
                        <a:rPr lang="en-US" sz="2400" b="1">
                          <a:solidFill>
                            <a:srgbClr val="125DAA"/>
                          </a:solidFill>
                        </a:rPr>
                        <a:t>#1</a:t>
                      </a:r>
                    </a:p>
                  </a:txBody>
                  <a:tcPr anchor="ctr">
                    <a:lnL w="381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1">
                          <a:solidFill>
                            <a:srgbClr val="125DAA"/>
                          </a:solidFill>
                        </a:rPr>
                        <a:t>Taste</a:t>
                      </a:r>
                    </a:p>
                  </a:txBody>
                  <a:tcPr anchor="ctr">
                    <a:lnL w="381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Great tasting</a:t>
                      </a:r>
                      <a:r>
                        <a:rPr kumimoji="0" lang="en-US" sz="1000" b="1"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(84% vs. 83% in 2023 vs. 85% in 2022 vs. 79% in 2021)</a:t>
                      </a:r>
                    </a:p>
                  </a:txBody>
                  <a:tcPr anchor="ctr">
                    <a:lnL w="9525" cap="flat" cmpd="sng" algn="ctr">
                      <a:solidFill>
                        <a:schemeClr val="bg1">
                          <a:lumMod val="75000"/>
                        </a:schemeClr>
                      </a:solidFill>
                      <a:prstDash val="solid"/>
                      <a:round/>
                      <a:headEnd type="none" w="med" len="med"/>
                      <a:tailEnd type="none" w="med" len="med"/>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Fresh tasting</a:t>
                      </a:r>
                      <a:endParaRPr kumimoji="0" lang="en-US" sz="1000" b="1"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(78% vs. 79% in 2023 vs. 79% in 2022 vs. 75% in 2021)</a:t>
                      </a:r>
                    </a:p>
                  </a:txBody>
                  <a:tcPr anchor="ctr">
                    <a:lnL w="12700" cmpd="sng">
                      <a:noFill/>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2705501"/>
                  </a:ext>
                </a:extLst>
              </a:tr>
              <a:tr h="780802">
                <a:tc>
                  <a:txBody>
                    <a:bodyPr/>
                    <a:lstStyle/>
                    <a:p>
                      <a:pPr algn="l"/>
                      <a:r>
                        <a:rPr lang="en-US" sz="2400" b="1">
                          <a:solidFill>
                            <a:srgbClr val="125DAA"/>
                          </a:solidFill>
                        </a:rPr>
                        <a:t>#2</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US" sz="1600" b="1" kern="1200">
                          <a:solidFill>
                            <a:srgbClr val="125DAA"/>
                          </a:solidFill>
                          <a:latin typeface="+mn-lt"/>
                          <a:ea typeface="+mn-ea"/>
                          <a:cs typeface="+mn-cs"/>
                        </a:rPr>
                        <a:t>Quality</a:t>
                      </a:r>
                    </a:p>
                  </a:txBody>
                  <a:tcPr anchor="ctr">
                    <a:lnL w="381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High quality</a:t>
                      </a:r>
                      <a:endParaRPr kumimoji="0" lang="en-US" sz="1000" b="1"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(78% vs. 75% in 2023 vs. 81% in 2022 vs. 73% in 2021)</a:t>
                      </a:r>
                    </a:p>
                  </a:txBody>
                  <a:tcPr anchor="ctr">
                    <a:lnL w="12700" cap="flat" cmpd="sng" algn="ctr">
                      <a:solidFill>
                        <a:schemeClr val="bg2"/>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Food safety </a:t>
                      </a:r>
                      <a:endParaRPr kumimoji="0" lang="en-US" sz="1000" b="1"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(71% vs. 72% in 2023 vs. 77% in 2022 vs. 69% in 2021)</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3576219"/>
                  </a:ext>
                </a:extLst>
              </a:tr>
              <a:tr h="780802">
                <a:tc>
                  <a:txBody>
                    <a:bodyPr/>
                    <a:lstStyle/>
                    <a:p>
                      <a:pPr algn="l"/>
                      <a:r>
                        <a:rPr lang="en-US" sz="2400" b="1">
                          <a:solidFill>
                            <a:srgbClr val="125DAA"/>
                          </a:solidFill>
                        </a:rPr>
                        <a:t>#3</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US" sz="1600" b="1" kern="1200">
                          <a:solidFill>
                            <a:srgbClr val="125DAA"/>
                          </a:solidFill>
                          <a:latin typeface="+mn-lt"/>
                          <a:ea typeface="+mn-ea"/>
                          <a:cs typeface="+mn-cs"/>
                        </a:rPr>
                        <a:t>Cost</a:t>
                      </a:r>
                    </a:p>
                  </a:txBody>
                  <a:tcPr anchor="ctr">
                    <a:lnL w="381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Good value</a:t>
                      </a:r>
                      <a:endParaRPr kumimoji="0" lang="en-US" sz="1000" b="1"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(65% vs. 68% in 2023 vs. 73% in 2022 vs. 67% in 2021)</a:t>
                      </a:r>
                    </a:p>
                  </a:txBody>
                  <a:tcPr anchor="ctr">
                    <a:lnL w="12700" cap="flat" cmpd="sng" algn="ctr">
                      <a:solidFill>
                        <a:schemeClr val="bg2"/>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Affordable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(66% vs. 68% in 2023 vs. 72% in 2022 vs. 63% in 2021)</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7055747"/>
                  </a:ext>
                </a:extLst>
              </a:tr>
              <a:tr h="780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125DAA"/>
                          </a:solidFill>
                        </a:rPr>
                        <a:t>#4</a:t>
                      </a:r>
                    </a:p>
                  </a:txBody>
                  <a:tcPr anchor="ctr">
                    <a:lnL w="381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125DAA"/>
                          </a:solidFill>
                        </a:rPr>
                        <a:t>Health</a:t>
                      </a:r>
                    </a:p>
                  </a:txBody>
                  <a:tcPr anchor="ctr">
                    <a:lnL w="381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Heart healthy</a:t>
                      </a:r>
                      <a:endParaRPr kumimoji="0" lang="en-US" sz="1000" b="1"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(63% vs. 65% in 2023 vs. 68% in 2022 vs. 63% in 2021)</a:t>
                      </a:r>
                    </a:p>
                  </a:txBody>
                  <a:tcPr anchor="ctr">
                    <a:lnL w="9525"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High in protein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(63% vs. 66% in 2023 vs. 69% in 2022 vs.61% in 2021)</a:t>
                      </a:r>
                    </a:p>
                  </a:txBody>
                  <a:tcPr anchor="ctr">
                    <a:lnL w="12700" cmpd="sng">
                      <a:noFill/>
                    </a:lnL>
                    <a:lnR w="12700" cmpd="sng">
                      <a:noFill/>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0398032"/>
                  </a:ext>
                </a:extLst>
              </a:tr>
            </a:tbl>
          </a:graphicData>
        </a:graphic>
      </p:graphicFrame>
      <p:graphicFrame>
        <p:nvGraphicFramePr>
          <p:cNvPr id="4" name="Table 2">
            <a:extLst>
              <a:ext uri="{FF2B5EF4-FFF2-40B4-BE49-F238E27FC236}">
                <a16:creationId xmlns:a16="http://schemas.microsoft.com/office/drawing/2014/main" id="{E52294EE-A7AF-4CBE-8F5D-D331EF8EE762}"/>
              </a:ext>
            </a:extLst>
          </p:cNvPr>
          <p:cNvGraphicFramePr>
            <a:graphicFrameLocks noGrp="1"/>
          </p:cNvGraphicFramePr>
          <p:nvPr>
            <p:extLst>
              <p:ext uri="{D42A27DB-BD31-4B8C-83A1-F6EECF244321}">
                <p14:modId xmlns:p14="http://schemas.microsoft.com/office/powerpoint/2010/main" val="142978826"/>
              </p:ext>
            </p:extLst>
          </p:nvPr>
        </p:nvGraphicFramePr>
        <p:xfrm>
          <a:off x="5828390" y="1692203"/>
          <a:ext cx="5916167" cy="4701540"/>
        </p:xfrm>
        <a:graphic>
          <a:graphicData uri="http://schemas.openxmlformats.org/drawingml/2006/table">
            <a:tbl>
              <a:tblPr>
                <a:tableStyleId>{5C22544A-7EE6-4342-B048-85BDC9FD1C3A}</a:tableStyleId>
              </a:tblPr>
              <a:tblGrid>
                <a:gridCol w="786743">
                  <a:extLst>
                    <a:ext uri="{9D8B030D-6E8A-4147-A177-3AD203B41FA5}">
                      <a16:colId xmlns:a16="http://schemas.microsoft.com/office/drawing/2014/main" val="285821957"/>
                    </a:ext>
                  </a:extLst>
                </a:gridCol>
                <a:gridCol w="1396753">
                  <a:extLst>
                    <a:ext uri="{9D8B030D-6E8A-4147-A177-3AD203B41FA5}">
                      <a16:colId xmlns:a16="http://schemas.microsoft.com/office/drawing/2014/main" val="740588640"/>
                    </a:ext>
                  </a:extLst>
                </a:gridCol>
                <a:gridCol w="2237130">
                  <a:extLst>
                    <a:ext uri="{9D8B030D-6E8A-4147-A177-3AD203B41FA5}">
                      <a16:colId xmlns:a16="http://schemas.microsoft.com/office/drawing/2014/main" val="2931127226"/>
                    </a:ext>
                  </a:extLst>
                </a:gridCol>
                <a:gridCol w="1495541">
                  <a:extLst>
                    <a:ext uri="{9D8B030D-6E8A-4147-A177-3AD203B41FA5}">
                      <a16:colId xmlns:a16="http://schemas.microsoft.com/office/drawing/2014/main" val="347545504"/>
                    </a:ext>
                  </a:extLst>
                </a:gridCol>
              </a:tblGrid>
              <a:tr h="440007">
                <a:tc gridSpan="2">
                  <a:txBody>
                    <a:bodyPr/>
                    <a:lstStyle/>
                    <a:p>
                      <a:pPr algn="ctr"/>
                      <a:r>
                        <a:rPr lang="en-US" sz="1400" b="0">
                          <a:solidFill>
                            <a:schemeClr val="tx1"/>
                          </a:solidFill>
                          <a:latin typeface="Arial Black" panose="020B0A04020102020204" pitchFamily="34" charset="0"/>
                        </a:rPr>
                        <a:t>Important fish attributes</a:t>
                      </a:r>
                    </a:p>
                    <a:p>
                      <a:pPr algn="ctr"/>
                      <a:endParaRPr lang="en-US" sz="1100" b="0">
                        <a:solidFill>
                          <a:schemeClr val="tx1"/>
                        </a:solidFill>
                      </a:endParaRPr>
                    </a:p>
                  </a:txBody>
                  <a:tcPr anchor="ctr">
                    <a:lnL w="381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b="0">
                        <a:solidFill>
                          <a:schemeClr val="accent1"/>
                        </a:solidFill>
                      </a:endParaRPr>
                    </a:p>
                  </a:txBody>
                  <a:tcPr anchor="ctr">
                    <a:lnL w="381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Arial Black" panose="020B0A04020102020204" pitchFamily="34" charset="0"/>
                        </a:rPr>
                        <a:t>Overall fish importance score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chemeClr val="tx1"/>
                          </a:solidFill>
                          <a:effectLst/>
                          <a:uLnTx/>
                          <a:uFillTx/>
                          <a:latin typeface="Arial Black" panose="020B0A04020102020204" pitchFamily="34" charset="0"/>
                          <a:ea typeface="+mn-ea"/>
                          <a:cs typeface="Arial" panose="020B0604020202020204" pitchFamily="34" charset="0"/>
                        </a:rPr>
                        <a:t>(among Fish Eaters; T3B Summary)</a:t>
                      </a:r>
                      <a:endParaRPr kumimoji="0" lang="en-US" sz="1100" b="0" i="1"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4516176"/>
                  </a:ext>
                </a:extLst>
              </a:tr>
              <a:tr h="486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125DAA"/>
                          </a:solidFill>
                        </a:rPr>
                        <a:t>#5</a:t>
                      </a:r>
                    </a:p>
                  </a:txBody>
                  <a:tcPr anchor="ctr">
                    <a:lnL w="381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125DAA"/>
                          </a:solidFill>
                        </a:rPr>
                        <a:t>Ease</a:t>
                      </a:r>
                    </a:p>
                  </a:txBody>
                  <a:tcPr anchor="ctr">
                    <a:lnL w="381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Easy to prepare</a:t>
                      </a:r>
                      <a:endParaRPr kumimoji="0" lang="en-US" sz="1000" b="1"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(61% vs. 59% in 2023 vs. 64% in 2022 vs.60% in 2021)</a:t>
                      </a:r>
                    </a:p>
                  </a:txBody>
                  <a:tcPr anchor="ctr">
                    <a:lnL w="9525" cap="flat" cmpd="sng" algn="ctr">
                      <a:solidFill>
                        <a:schemeClr val="bg1">
                          <a:lumMod val="75000"/>
                        </a:schemeClr>
                      </a:solidFill>
                      <a:prstDash val="solid"/>
                      <a:round/>
                      <a:headEnd type="none" w="med" len="med"/>
                      <a:tailEnd type="none" w="med" len="med"/>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Freezer-friendly</a:t>
                      </a:r>
                      <a:r>
                        <a:rPr kumimoji="0" lang="en-US" sz="1050" b="1"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 </a:t>
                      </a:r>
                      <a:r>
                        <a:rPr kumimoji="0" lang="en-US" sz="105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(50% vs. 56% in 2023 vs. 57% in 2022 vs.51% in 2021)</a:t>
                      </a:r>
                      <a:endParaRPr lang="en-US" sz="1800"/>
                    </a:p>
                  </a:txBody>
                  <a:tcPr anchor="ctr">
                    <a:lnL w="12700" cmpd="sng">
                      <a:noFill/>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158631"/>
                  </a:ext>
                </a:extLst>
              </a:tr>
              <a:tr h="745540">
                <a:tc>
                  <a:txBody>
                    <a:bodyPr/>
                    <a:lstStyle/>
                    <a:p>
                      <a:pPr algn="l"/>
                      <a:r>
                        <a:rPr lang="en-US" sz="2400" b="1">
                          <a:solidFill>
                            <a:srgbClr val="125DAA"/>
                          </a:solidFill>
                        </a:rPr>
                        <a:t>#6</a:t>
                      </a:r>
                    </a:p>
                  </a:txBody>
                  <a:tcPr anchor="ctr">
                    <a:lnL w="381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600" b="1">
                          <a:solidFill>
                            <a:srgbClr val="125DAA"/>
                          </a:solidFill>
                        </a:rPr>
                        <a:t>Versatile</a:t>
                      </a:r>
                    </a:p>
                  </a:txBody>
                  <a:tcPr anchor="ctr">
                    <a:lnL w="381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Versatile (e.g., can be cooked and prepared in many ways)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(54% vs. 55% in 2023 vs. 60% in 2022 vs. 51% in 2021)</a:t>
                      </a:r>
                    </a:p>
                  </a:txBody>
                  <a:tcPr anchor="ctr">
                    <a:lnL w="9525" cap="flat" cmpd="sng" algn="ctr">
                      <a:solidFill>
                        <a:schemeClr val="bg1">
                          <a:lumMod val="75000"/>
                        </a:schemeClr>
                      </a:solidFill>
                      <a:prstDash val="solid"/>
                      <a:round/>
                      <a:headEnd type="none" w="med" len="med"/>
                      <a:tailEnd type="none" w="med" len="med"/>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Good as center of plate </a:t>
                      </a:r>
                      <a:r>
                        <a:rPr kumimoji="0" lang="en-US" sz="10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(55% vs. 56% in 2023 vs. 63% in 2022 vs. 55% in 2021)</a:t>
                      </a:r>
                    </a:p>
                  </a:txBody>
                  <a:tcPr anchor="ctr">
                    <a:lnL w="12700" cmpd="sng">
                      <a:noFill/>
                    </a:lnL>
                    <a:lnR w="12700" cmpd="sng">
                      <a:noFill/>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2705501"/>
                  </a:ext>
                </a:extLst>
              </a:tr>
              <a:tr h="7455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125DAA"/>
                          </a:solidFill>
                        </a:rPr>
                        <a:t>#7</a:t>
                      </a:r>
                    </a:p>
                  </a:txBody>
                  <a:tcPr anchor="ctr">
                    <a:lnL w="381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125DAA"/>
                          </a:solidFill>
                        </a:rPr>
                        <a:t>Sustainable</a:t>
                      </a:r>
                    </a:p>
                  </a:txBody>
                  <a:tcPr anchor="ctr">
                    <a:lnL w="381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Sustainable</a:t>
                      </a:r>
                      <a:endParaRPr kumimoji="0" lang="en-US" sz="1000" b="1"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(49% vs. 48% in 2023 vs. 52% in 2022 vs. 47% in 2021)</a:t>
                      </a:r>
                    </a:p>
                  </a:txBody>
                  <a:tcPr anchor="ctr">
                    <a:lnL w="9525"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Wild-caught</a:t>
                      </a:r>
                      <a:endParaRPr kumimoji="0" lang="en-US" sz="1000" b="1"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(49% vs. 49% in 2023 vs. 49% in 2022 vs. 45% in 2021)</a:t>
                      </a:r>
                    </a:p>
                  </a:txBody>
                  <a:tcPr anchor="ctr">
                    <a:lnL w="12700" cmpd="sng">
                      <a:noFill/>
                    </a:lnL>
                    <a:lnR w="12700" cmpd="sng">
                      <a:noFill/>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0398032"/>
                  </a:ext>
                </a:extLst>
              </a:tr>
              <a:tr h="745540">
                <a:tc>
                  <a:txBody>
                    <a:bodyPr/>
                    <a:lstStyle/>
                    <a:p>
                      <a:pPr algn="l"/>
                      <a:r>
                        <a:rPr lang="en-US" sz="2400" b="1">
                          <a:solidFill>
                            <a:srgbClr val="125DAA"/>
                          </a:solidFill>
                        </a:rPr>
                        <a:t>#8</a:t>
                      </a:r>
                    </a:p>
                  </a:txBody>
                  <a:tcPr anchor="ctr">
                    <a:lnL w="381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600" b="1" kern="1200">
                          <a:solidFill>
                            <a:srgbClr val="125DAA"/>
                          </a:solidFill>
                          <a:latin typeface="+mn-lt"/>
                          <a:ea typeface="+mn-ea"/>
                          <a:cs typeface="+mn-cs"/>
                        </a:rPr>
                        <a:t>Provenance</a:t>
                      </a:r>
                    </a:p>
                  </a:txBody>
                  <a:tcPr anchor="ctr">
                    <a:lnL w="381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Product of U.S</a:t>
                      </a:r>
                      <a:r>
                        <a:rPr kumimoji="0" lang="en-US" sz="1600" b="1"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 </a:t>
                      </a:r>
                      <a:r>
                        <a:rPr kumimoji="0" lang="en-US" sz="10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(56% vs. 54% in 2023 vs. 58% in 2022 vs. 55% in 2021)</a:t>
                      </a:r>
                    </a:p>
                  </a:txBody>
                  <a:tcPr anchor="ctr">
                    <a:lnL w="9525" cap="flat" cmpd="sng" algn="ctr">
                      <a:solidFill>
                        <a:schemeClr val="bg1">
                          <a:lumMod val="7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Product of Alaska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(35% vs. 35% in 2023 vs. 39% in 2022 vs.35% in 2021)</a:t>
                      </a:r>
                    </a:p>
                  </a:txBody>
                  <a:tcPr anchor="ctr">
                    <a:lnL w="12700" cmpd="sng">
                      <a:noFill/>
                    </a:lnL>
                    <a:lnR w="12700" cmpd="sng">
                      <a:noFill/>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1027246"/>
                  </a:ext>
                </a:extLst>
              </a:tr>
            </a:tbl>
          </a:graphicData>
        </a:graphic>
      </p:graphicFrame>
      <p:sp>
        <p:nvSpPr>
          <p:cNvPr id="5" name="Rectangle 4">
            <a:extLst>
              <a:ext uri="{FF2B5EF4-FFF2-40B4-BE49-F238E27FC236}">
                <a16:creationId xmlns:a16="http://schemas.microsoft.com/office/drawing/2014/main" id="{0A831128-60BD-46E3-94D0-79D13F8D4364}"/>
              </a:ext>
            </a:extLst>
          </p:cNvPr>
          <p:cNvSpPr/>
          <p:nvPr/>
        </p:nvSpPr>
        <p:spPr>
          <a:xfrm>
            <a:off x="1" y="6540965"/>
            <a:ext cx="8599470" cy="338554"/>
          </a:xfrm>
          <a:prstGeom prst="rect">
            <a:avLst/>
          </a:prstGeom>
        </p:spPr>
        <p:txBody>
          <a:bodyPr wrap="square" lIns="91440" tIns="45720" rIns="91440" bIns="45720" anchor="t">
            <a:spAutoFit/>
          </a:bodyPr>
          <a:lstStyle/>
          <a:p>
            <a:pPr>
              <a:defRPr/>
            </a:pPr>
            <a:r>
              <a:rPr lang="en-US" sz="800">
                <a:solidFill>
                  <a:schemeClr val="accent3"/>
                </a:solidFill>
                <a:latin typeface="Arial"/>
                <a:cs typeface="Arial"/>
              </a:rPr>
              <a:t>Q8. Below is a list of attributes that people may use to describe fish. For each, please rate how important that attribute is to you when purchasing and/or ordering fish? </a:t>
            </a:r>
            <a:r>
              <a:rPr lang="en-US" sz="800">
                <a:solidFill>
                  <a:schemeClr val="accent3"/>
                </a:solidFill>
                <a:latin typeface="Arial" panose="020B0604020202020204" pitchFamily="34" charset="0"/>
                <a:cs typeface="Arial" panose="020B0604020202020204" pitchFamily="34" charset="0"/>
              </a:rPr>
              <a:t>T3B Summary (8-10) </a:t>
            </a:r>
            <a:r>
              <a:rPr lang="en-US" sz="800">
                <a:solidFill>
                  <a:schemeClr val="accent3"/>
                </a:solidFill>
                <a:latin typeface="Arial"/>
                <a:cs typeface="Arial"/>
              </a:rPr>
              <a:t>Base: Fish Eaters 2024 (n=704); 2023 (n=598); 2022 (n=640); 2021 (n=669)</a:t>
            </a:r>
          </a:p>
        </p:txBody>
      </p:sp>
      <p:grpSp>
        <p:nvGrpSpPr>
          <p:cNvPr id="2" name="Group 1">
            <a:extLst>
              <a:ext uri="{FF2B5EF4-FFF2-40B4-BE49-F238E27FC236}">
                <a16:creationId xmlns:a16="http://schemas.microsoft.com/office/drawing/2014/main" id="{07A45AC5-94C7-F828-5DA8-47DA273C2DFC}"/>
              </a:ext>
            </a:extLst>
          </p:cNvPr>
          <p:cNvGrpSpPr/>
          <p:nvPr/>
        </p:nvGrpSpPr>
        <p:grpSpPr>
          <a:xfrm>
            <a:off x="11528225" y="264779"/>
            <a:ext cx="356433" cy="356433"/>
            <a:chOff x="11358084" y="75366"/>
            <a:chExt cx="534194" cy="534194"/>
          </a:xfrm>
        </p:grpSpPr>
        <p:sp>
          <p:nvSpPr>
            <p:cNvPr id="6" name="Oval 5">
              <a:extLst>
                <a:ext uri="{FF2B5EF4-FFF2-40B4-BE49-F238E27FC236}">
                  <a16:creationId xmlns:a16="http://schemas.microsoft.com/office/drawing/2014/main" id="{E16716ED-B742-B4F2-6E87-C96BC31FD671}"/>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ompetition with solid fill">
              <a:extLst>
                <a:ext uri="{FF2B5EF4-FFF2-40B4-BE49-F238E27FC236}">
                  <a16:creationId xmlns:a16="http://schemas.microsoft.com/office/drawing/2014/main" id="{B021B5DF-C8C3-7199-6DA4-AA89670B6C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34596026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E26904-2E7B-2807-40EE-BC178A3440CB}"/>
              </a:ext>
            </a:extLst>
          </p:cNvPr>
          <p:cNvSpPr txBox="1"/>
          <p:nvPr/>
        </p:nvSpPr>
        <p:spPr>
          <a:xfrm>
            <a:off x="265511" y="2918530"/>
            <a:ext cx="7659149" cy="769441"/>
          </a:xfrm>
          <a:prstGeom prst="rect">
            <a:avLst/>
          </a:prstGeom>
          <a:noFill/>
        </p:spPr>
        <p:txBody>
          <a:bodyPr wrap="square" rtlCol="0">
            <a:spAutoFit/>
          </a:bodyPr>
          <a:lstStyle/>
          <a:p>
            <a:r>
              <a:rPr lang="en-US" sz="4400">
                <a:solidFill>
                  <a:schemeClr val="bg1"/>
                </a:solidFill>
                <a:latin typeface="+mj-lt"/>
              </a:rPr>
              <a:t>Thank you</a:t>
            </a:r>
          </a:p>
        </p:txBody>
      </p:sp>
    </p:spTree>
    <p:extLst>
      <p:ext uri="{BB962C8B-B14F-4D97-AF65-F5344CB8AC3E}">
        <p14:creationId xmlns:p14="http://schemas.microsoft.com/office/powerpoint/2010/main" val="181482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18409C-E93C-9F58-E1F3-3869F65AFA80}"/>
              </a:ext>
            </a:extLst>
          </p:cNvPr>
          <p:cNvSpPr txBox="1"/>
          <p:nvPr/>
        </p:nvSpPr>
        <p:spPr>
          <a:xfrm>
            <a:off x="274938" y="2167882"/>
            <a:ext cx="7659149"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err="1">
                <a:ln>
                  <a:noFill/>
                </a:ln>
                <a:solidFill>
                  <a:prstClr val="white"/>
                </a:solidFill>
                <a:effectLst/>
                <a:uLnTx/>
                <a:uFillTx/>
                <a:latin typeface="Arial Black"/>
                <a:ea typeface="+mn-ea"/>
                <a:cs typeface="+mn-cs"/>
              </a:rPr>
              <a:t>GAPP</a:t>
            </a:r>
            <a:r>
              <a:rPr kumimoji="0" lang="en-US" sz="4400" b="0" i="0" u="none" strike="noStrike" kern="1200" cap="none" spc="0" normalizeH="0" baseline="0" noProof="0">
                <a:ln>
                  <a:noFill/>
                </a:ln>
                <a:solidFill>
                  <a:prstClr val="white"/>
                </a:solidFill>
                <a:effectLst/>
                <a:uLnTx/>
                <a:uFillTx/>
                <a:latin typeface="Arial Black"/>
                <a:ea typeface="+mn-ea"/>
                <a:cs typeface="+mn-cs"/>
              </a:rPr>
              <a:t> communications priorities are aligned with what’s top of mind for consumers </a:t>
            </a:r>
          </a:p>
        </p:txBody>
      </p:sp>
    </p:spTree>
    <p:extLst>
      <p:ext uri="{BB962C8B-B14F-4D97-AF65-F5344CB8AC3E}">
        <p14:creationId xmlns:p14="http://schemas.microsoft.com/office/powerpoint/2010/main" val="186416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EE96189-E181-48C1-98E0-F4B6CA73A28E}"/>
              </a:ext>
            </a:extLst>
          </p:cNvPr>
          <p:cNvSpPr>
            <a:spLocks noGrp="1"/>
          </p:cNvSpPr>
          <p:nvPr>
            <p:ph type="title"/>
          </p:nvPr>
        </p:nvSpPr>
        <p:spPr>
          <a:xfrm>
            <a:off x="335920" y="1033699"/>
            <a:ext cx="11684629" cy="1325563"/>
          </a:xfrm>
        </p:spPr>
        <p:txBody>
          <a:bodyPr>
            <a:normAutofit/>
          </a:bodyPr>
          <a:lstStyle/>
          <a:p>
            <a:r>
              <a:rPr lang="en-US" b="1"/>
              <a:t>Origin of fish remains a consumer priority and demand driver </a:t>
            </a:r>
          </a:p>
        </p:txBody>
      </p:sp>
      <p:cxnSp>
        <p:nvCxnSpPr>
          <p:cNvPr id="12" name="Straight Connector 11">
            <a:extLst>
              <a:ext uri="{FF2B5EF4-FFF2-40B4-BE49-F238E27FC236}">
                <a16:creationId xmlns:a16="http://schemas.microsoft.com/office/drawing/2014/main" id="{0145C7F5-B5C3-0D41-E434-F3D7B60EBA72}"/>
              </a:ext>
            </a:extLst>
          </p:cNvPr>
          <p:cNvCxnSpPr>
            <a:cxnSpLocks/>
          </p:cNvCxnSpPr>
          <p:nvPr/>
        </p:nvCxnSpPr>
        <p:spPr>
          <a:xfrm>
            <a:off x="6611552" y="2546668"/>
            <a:ext cx="0" cy="3492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BD161C44-D170-0424-D0C2-A67DC34EF6CF}"/>
              </a:ext>
            </a:extLst>
          </p:cNvPr>
          <p:cNvGraphicFramePr/>
          <p:nvPr/>
        </p:nvGraphicFramePr>
        <p:xfrm>
          <a:off x="7870130" y="2596556"/>
          <a:ext cx="1963358" cy="1498299"/>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8E3423C4-9F52-8554-B27D-4F02FB416965}"/>
              </a:ext>
            </a:extLst>
          </p:cNvPr>
          <p:cNvSpPr txBox="1"/>
          <p:nvPr/>
        </p:nvSpPr>
        <p:spPr>
          <a:xfrm>
            <a:off x="8728580" y="3042143"/>
            <a:ext cx="2459858" cy="123110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56%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Product of the U.S.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(vs. 54% in 2023,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58% in 2022)</a:t>
            </a:r>
            <a:endParaRPr kumimoji="0" lang="en-US" sz="1100" b="0"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2A5299AC-FAD9-39F1-F3D7-FA5AF62A4887}"/>
              </a:ext>
            </a:extLst>
          </p:cNvPr>
          <p:cNvSpPr txBox="1"/>
          <p:nvPr/>
        </p:nvSpPr>
        <p:spPr>
          <a:xfrm>
            <a:off x="0" y="6396335"/>
            <a:ext cx="71308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EABAB"/>
                </a:solidFill>
                <a:effectLst/>
                <a:uLnTx/>
                <a:uFillTx/>
                <a:latin typeface="Arial"/>
                <a:ea typeface="+mn-ea"/>
                <a:cs typeface="Arial"/>
              </a:rPr>
              <a:t>F10. When purchasing fish, how likely would you be to purchase fish from the following countries? Base: Fish Eaters (n=704)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Arial"/>
              </a:rPr>
              <a:t>Q8. Below is a list of attributes that people may use to describe fish. For each, please rate how important that attribute is to you when purchasing and/or ordering fish? </a:t>
            </a:r>
            <a:r>
              <a:rPr kumimoji="0" lang="en-US" sz="800" b="0" i="0" u="none" strike="noStrike" kern="1200" cap="none" spc="0" normalizeH="0" baseline="0" noProof="0">
                <a:ln>
                  <a:noFill/>
                </a:ln>
                <a:solidFill>
                  <a:srgbClr val="A5A5A5"/>
                </a:solidFill>
                <a:effectLst/>
                <a:uLnTx/>
                <a:uFillTx/>
                <a:latin typeface="Arial" panose="020B0604020202020204" pitchFamily="34" charset="0"/>
                <a:ea typeface="+mn-ea"/>
                <a:cs typeface="Arial" panose="020B0604020202020204" pitchFamily="34" charset="0"/>
              </a:rPr>
              <a:t>T3B Summary (8-10) </a:t>
            </a:r>
            <a:r>
              <a:rPr kumimoji="0" lang="en-US" sz="800" b="0" i="0" u="none" strike="noStrike" kern="1200" cap="none" spc="0" normalizeH="0" baseline="0" noProof="0">
                <a:ln>
                  <a:noFill/>
                </a:ln>
                <a:solidFill>
                  <a:srgbClr val="A5A5A5"/>
                </a:solidFill>
                <a:effectLst/>
                <a:uLnTx/>
                <a:uFillTx/>
                <a:latin typeface="Arial"/>
                <a:ea typeface="+mn-ea"/>
                <a:cs typeface="Arial"/>
              </a:rPr>
              <a:t>Base: 2024 Fish Eaters (n=704); 2023 Fish Eaters (n=598); 2022 Fish Eaters (n=640)</a:t>
            </a:r>
          </a:p>
        </p:txBody>
      </p:sp>
      <p:sp>
        <p:nvSpPr>
          <p:cNvPr id="20" name="TextBox 19">
            <a:extLst>
              <a:ext uri="{FF2B5EF4-FFF2-40B4-BE49-F238E27FC236}">
                <a16:creationId xmlns:a16="http://schemas.microsoft.com/office/drawing/2014/main" id="{816DD32B-905D-E080-F2B1-005AE749C7DF}"/>
              </a:ext>
            </a:extLst>
          </p:cNvPr>
          <p:cNvSpPr txBox="1"/>
          <p:nvPr/>
        </p:nvSpPr>
        <p:spPr>
          <a:xfrm>
            <a:off x="6783539" y="2410317"/>
            <a:ext cx="5101119"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546A"/>
                </a:solidFill>
                <a:effectLst/>
                <a:uLnTx/>
                <a:uFillTx/>
                <a:latin typeface="Arial Black" panose="020B0A04020102020204" pitchFamily="34" charset="0"/>
                <a:ea typeface="+mn-ea"/>
                <a:cs typeface="+mn-cs"/>
              </a:rPr>
              <a:t>Overall fish importance score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44546A"/>
                </a:solidFill>
                <a:effectLst/>
                <a:uLnTx/>
                <a:uFillTx/>
                <a:latin typeface="Arial Black" panose="020B0A04020102020204" pitchFamily="34" charset="0"/>
                <a:ea typeface="+mn-ea"/>
                <a:cs typeface="Arial" panose="020B0604020202020204" pitchFamily="34" charset="0"/>
              </a:rPr>
              <a:t>(among Fish Eaters; T3B Summary)</a:t>
            </a:r>
            <a:endParaRPr kumimoji="0" lang="en-US" sz="1000" b="0" i="1"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p:txBody>
      </p:sp>
      <p:grpSp>
        <p:nvGrpSpPr>
          <p:cNvPr id="23" name="Group 22">
            <a:extLst>
              <a:ext uri="{FF2B5EF4-FFF2-40B4-BE49-F238E27FC236}">
                <a16:creationId xmlns:a16="http://schemas.microsoft.com/office/drawing/2014/main" id="{8F41EB62-D6CF-81DE-B2A2-4A1A28629F46}"/>
              </a:ext>
            </a:extLst>
          </p:cNvPr>
          <p:cNvGrpSpPr/>
          <p:nvPr/>
        </p:nvGrpSpPr>
        <p:grpSpPr>
          <a:xfrm>
            <a:off x="11528225" y="264779"/>
            <a:ext cx="356433" cy="356433"/>
            <a:chOff x="11358084" y="75366"/>
            <a:chExt cx="534194" cy="534194"/>
          </a:xfrm>
        </p:grpSpPr>
        <p:sp>
          <p:nvSpPr>
            <p:cNvPr id="24" name="Oval 23">
              <a:extLst>
                <a:ext uri="{FF2B5EF4-FFF2-40B4-BE49-F238E27FC236}">
                  <a16:creationId xmlns:a16="http://schemas.microsoft.com/office/drawing/2014/main" id="{A617EB35-A4E9-6F6A-7498-D434F286102B}"/>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6" name="Graphic 25" descr="Competition with solid fill">
              <a:extLst>
                <a:ext uri="{FF2B5EF4-FFF2-40B4-BE49-F238E27FC236}">
                  <a16:creationId xmlns:a16="http://schemas.microsoft.com/office/drawing/2014/main" id="{99D92D1C-6D02-F7C5-46C3-0F371992BA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3887" y="151169"/>
              <a:ext cx="427912" cy="427912"/>
            </a:xfrm>
            <a:prstGeom prst="rect">
              <a:avLst/>
            </a:prstGeom>
          </p:spPr>
        </p:pic>
      </p:grpSp>
      <p:graphicFrame>
        <p:nvGraphicFramePr>
          <p:cNvPr id="27" name="Chart 26">
            <a:extLst>
              <a:ext uri="{FF2B5EF4-FFF2-40B4-BE49-F238E27FC236}">
                <a16:creationId xmlns:a16="http://schemas.microsoft.com/office/drawing/2014/main" id="{27D9B8E7-A271-F175-A038-7182552E74AA}"/>
              </a:ext>
            </a:extLst>
          </p:cNvPr>
          <p:cNvGraphicFramePr>
            <a:graphicFrameLocks/>
          </p:cNvGraphicFramePr>
          <p:nvPr/>
        </p:nvGraphicFramePr>
        <p:xfrm>
          <a:off x="183290" y="2504626"/>
          <a:ext cx="5857856" cy="3196074"/>
        </p:xfrm>
        <a:graphic>
          <a:graphicData uri="http://schemas.openxmlformats.org/drawingml/2006/chart">
            <c:chart xmlns:c="http://schemas.openxmlformats.org/drawingml/2006/chart" xmlns:r="http://schemas.openxmlformats.org/officeDocument/2006/relationships" r:id="rId6"/>
          </a:graphicData>
        </a:graphic>
      </p:graphicFrame>
      <p:sp>
        <p:nvSpPr>
          <p:cNvPr id="28" name="TextBox 27">
            <a:extLst>
              <a:ext uri="{FF2B5EF4-FFF2-40B4-BE49-F238E27FC236}">
                <a16:creationId xmlns:a16="http://schemas.microsoft.com/office/drawing/2014/main" id="{14EA62AA-A2CA-F0D5-FCAE-00777AD02DCD}"/>
              </a:ext>
            </a:extLst>
          </p:cNvPr>
          <p:cNvSpPr txBox="1"/>
          <p:nvPr/>
        </p:nvSpPr>
        <p:spPr>
          <a:xfrm>
            <a:off x="1393057" y="2394378"/>
            <a:ext cx="420871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546A"/>
                </a:solidFill>
                <a:effectLst/>
                <a:uLnTx/>
                <a:uFillTx/>
                <a:latin typeface="Arial Black" panose="020B0A04020102020204" pitchFamily="34" charset="0"/>
                <a:ea typeface="+mn-ea"/>
                <a:cs typeface="+mn-cs"/>
              </a:rPr>
              <a:t>Likelihood to purchase fish from</a:t>
            </a:r>
          </a:p>
        </p:txBody>
      </p:sp>
      <p:sp>
        <p:nvSpPr>
          <p:cNvPr id="29" name="TextBox 28">
            <a:extLst>
              <a:ext uri="{FF2B5EF4-FFF2-40B4-BE49-F238E27FC236}">
                <a16:creationId xmlns:a16="http://schemas.microsoft.com/office/drawing/2014/main" id="{08E26B2A-826B-D214-FAD4-FA00CCE53890}"/>
              </a:ext>
            </a:extLst>
          </p:cNvPr>
          <p:cNvSpPr txBox="1"/>
          <p:nvPr/>
        </p:nvSpPr>
        <p:spPr>
          <a:xfrm>
            <a:off x="335920" y="1912310"/>
            <a:ext cx="10531712" cy="307777"/>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4546A"/>
                </a:solidFill>
                <a:effectLst/>
                <a:uLnTx/>
                <a:uFillTx/>
                <a:latin typeface="Arial"/>
                <a:ea typeface="+mn-ea"/>
                <a:cs typeface="+mn-cs"/>
              </a:rPr>
              <a:t>Advanced analysis shows “product of the United States” is a driver of purchase consideration.  </a:t>
            </a:r>
            <a:endParaRPr kumimoji="0" lang="en-US" sz="1100" b="0" i="0" u="none" strike="noStrike" kern="0" cap="none" spc="0" normalizeH="0" baseline="0" noProof="0">
              <a:ln>
                <a:noFill/>
              </a:ln>
              <a:solidFill>
                <a:srgbClr val="44546A"/>
              </a:solidFill>
              <a:effectLst/>
              <a:uLnTx/>
              <a:uFillTx/>
              <a:latin typeface="Arial"/>
              <a:ea typeface="+mn-ea"/>
              <a:cs typeface="+mn-cs"/>
            </a:endParaRPr>
          </a:p>
        </p:txBody>
      </p:sp>
      <p:sp>
        <p:nvSpPr>
          <p:cNvPr id="31" name="TextBox 30">
            <a:extLst>
              <a:ext uri="{FF2B5EF4-FFF2-40B4-BE49-F238E27FC236}">
                <a16:creationId xmlns:a16="http://schemas.microsoft.com/office/drawing/2014/main" id="{36F8C497-04A6-B760-1D49-7B64446AED77}"/>
              </a:ext>
            </a:extLst>
          </p:cNvPr>
          <p:cNvSpPr txBox="1"/>
          <p:nvPr/>
        </p:nvSpPr>
        <p:spPr>
          <a:xfrm>
            <a:off x="8998100" y="4638894"/>
            <a:ext cx="2173246" cy="123110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35%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Product of Alaska</a:t>
            </a:r>
            <a:r>
              <a:rPr kumimoji="0" lang="en-US" sz="1400" b="0"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(vs. 35% in 2023,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39% in 2022)</a:t>
            </a:r>
          </a:p>
        </p:txBody>
      </p:sp>
      <p:sp>
        <p:nvSpPr>
          <p:cNvPr id="32" name="Rectangle 31">
            <a:extLst>
              <a:ext uri="{FF2B5EF4-FFF2-40B4-BE49-F238E27FC236}">
                <a16:creationId xmlns:a16="http://schemas.microsoft.com/office/drawing/2014/main" id="{07B57C8D-27CE-E9E2-3FC8-04F2919E1D4B}"/>
              </a:ext>
            </a:extLst>
          </p:cNvPr>
          <p:cNvSpPr/>
          <p:nvPr/>
        </p:nvSpPr>
        <p:spPr>
          <a:xfrm>
            <a:off x="7130902" y="3013719"/>
            <a:ext cx="4040444" cy="133967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16B54458-61A5-76EF-CE37-C0E0E84BA3C1}"/>
              </a:ext>
            </a:extLst>
          </p:cNvPr>
          <p:cNvSpPr/>
          <p:nvPr/>
        </p:nvSpPr>
        <p:spPr>
          <a:xfrm>
            <a:off x="7137723" y="4552303"/>
            <a:ext cx="4040444" cy="133967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5" name="Picture 34">
            <a:extLst>
              <a:ext uri="{FF2B5EF4-FFF2-40B4-BE49-F238E27FC236}">
                <a16:creationId xmlns:a16="http://schemas.microsoft.com/office/drawing/2014/main" id="{C1CEE5E2-8C75-7320-4D0E-7DB7759386DB}"/>
              </a:ext>
            </a:extLst>
          </p:cNvPr>
          <p:cNvPicPr>
            <a:picLocks noChangeAspect="1"/>
          </p:cNvPicPr>
          <p:nvPr/>
        </p:nvPicPr>
        <p:blipFill rotWithShape="1">
          <a:blip r:embed="rId7">
            <a:duotone>
              <a:schemeClr val="accent1">
                <a:shade val="45000"/>
                <a:satMod val="135000"/>
              </a:schemeClr>
              <a:prstClr val="white"/>
            </a:duotone>
          </a:blip>
          <a:srcRect b="15692"/>
          <a:stretch/>
        </p:blipFill>
        <p:spPr>
          <a:xfrm>
            <a:off x="7379003" y="3105164"/>
            <a:ext cx="1528097" cy="1288305"/>
          </a:xfrm>
          <a:prstGeom prst="rect">
            <a:avLst/>
          </a:prstGeom>
        </p:spPr>
      </p:pic>
      <p:pic>
        <p:nvPicPr>
          <p:cNvPr id="39" name="Picture 38">
            <a:extLst>
              <a:ext uri="{FF2B5EF4-FFF2-40B4-BE49-F238E27FC236}">
                <a16:creationId xmlns:a16="http://schemas.microsoft.com/office/drawing/2014/main" id="{66554B1B-2CF9-709A-E951-AE14013A910A}"/>
              </a:ext>
            </a:extLst>
          </p:cNvPr>
          <p:cNvPicPr>
            <a:picLocks noChangeAspect="1"/>
          </p:cNvPicPr>
          <p:nvPr/>
        </p:nvPicPr>
        <p:blipFill rotWithShape="1">
          <a:blip r:embed="rId8">
            <a:duotone>
              <a:schemeClr val="accent1">
                <a:shade val="45000"/>
                <a:satMod val="135000"/>
              </a:schemeClr>
              <a:prstClr val="white"/>
            </a:duotone>
          </a:blip>
          <a:srcRect b="16258"/>
          <a:stretch/>
        </p:blipFill>
        <p:spPr>
          <a:xfrm>
            <a:off x="7463880" y="4652998"/>
            <a:ext cx="1351390" cy="1131676"/>
          </a:xfrm>
          <a:prstGeom prst="rect">
            <a:avLst/>
          </a:prstGeom>
        </p:spPr>
      </p:pic>
    </p:spTree>
    <p:extLst>
      <p:ext uri="{BB962C8B-B14F-4D97-AF65-F5344CB8AC3E}">
        <p14:creationId xmlns:p14="http://schemas.microsoft.com/office/powerpoint/2010/main" val="4101358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E2E056-A58E-4A48-8E2D-FDE4239D23EE}"/>
              </a:ext>
            </a:extLst>
          </p:cNvPr>
          <p:cNvSpPr>
            <a:spLocks noGrp="1"/>
          </p:cNvSpPr>
          <p:nvPr>
            <p:ph type="title"/>
          </p:nvPr>
        </p:nvSpPr>
        <p:spPr>
          <a:xfrm>
            <a:off x="394462" y="1038932"/>
            <a:ext cx="11366499" cy="1325563"/>
          </a:xfrm>
        </p:spPr>
        <p:txBody>
          <a:bodyPr>
            <a:normAutofit/>
          </a:bodyPr>
          <a:lstStyle/>
          <a:p>
            <a:r>
              <a:rPr lang="en-US" b="1"/>
              <a:t>Sustainability remains important to consumers</a:t>
            </a:r>
          </a:p>
        </p:txBody>
      </p:sp>
      <p:sp>
        <p:nvSpPr>
          <p:cNvPr id="16" name="TextBox 15">
            <a:extLst>
              <a:ext uri="{FF2B5EF4-FFF2-40B4-BE49-F238E27FC236}">
                <a16:creationId xmlns:a16="http://schemas.microsoft.com/office/drawing/2014/main" id="{05CE1C54-9A19-47F3-8949-9770B4040B22}"/>
              </a:ext>
            </a:extLst>
          </p:cNvPr>
          <p:cNvSpPr txBox="1"/>
          <p:nvPr/>
        </p:nvSpPr>
        <p:spPr>
          <a:xfrm>
            <a:off x="0" y="6396335"/>
            <a:ext cx="6389773"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Arial"/>
              </a:rPr>
              <a:t>N37: How important is sustainability to you when purchasing/ordering fish? Base: Fish Eaters 2024 (n=704); 2023 (n=598); 2022 (n=640)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A5A5A5"/>
                </a:solidFill>
                <a:effectLst/>
                <a:uLnTx/>
                <a:uFillTx/>
                <a:latin typeface="Arial"/>
                <a:ea typeface="+mn-ea"/>
                <a:cs typeface="+mn-cs"/>
              </a:rPr>
              <a:t>N38. When it comes to purchasing/ordering fish, how important are the following aspects of sustainability to you? Base: </a:t>
            </a:r>
            <a:r>
              <a:rPr kumimoji="0" lang="en-US" sz="800" b="0" i="0" u="none" strike="noStrike" kern="1200" cap="none" spc="0" normalizeH="0" baseline="0" noProof="0">
                <a:ln>
                  <a:noFill/>
                </a:ln>
                <a:solidFill>
                  <a:srgbClr val="A5A5A5"/>
                </a:solidFill>
                <a:effectLst/>
                <a:uLnTx/>
                <a:uFillTx/>
                <a:latin typeface="Arial"/>
                <a:ea typeface="+mn-ea"/>
                <a:cs typeface="Arial"/>
              </a:rPr>
              <a:t>Fish Eaters 2024 (n=704)</a:t>
            </a:r>
          </a:p>
        </p:txBody>
      </p:sp>
      <p:graphicFrame>
        <p:nvGraphicFramePr>
          <p:cNvPr id="22" name="Chart 21">
            <a:extLst>
              <a:ext uri="{FF2B5EF4-FFF2-40B4-BE49-F238E27FC236}">
                <a16:creationId xmlns:a16="http://schemas.microsoft.com/office/drawing/2014/main" id="{A5411788-2B75-4380-BA34-445B7145F03B}"/>
              </a:ext>
            </a:extLst>
          </p:cNvPr>
          <p:cNvGraphicFramePr/>
          <p:nvPr/>
        </p:nvGraphicFramePr>
        <p:xfrm>
          <a:off x="712605" y="2318864"/>
          <a:ext cx="3958020" cy="3535680"/>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44B3241C-97B7-4F72-9FC2-8B3F93B19F0B}"/>
              </a:ext>
            </a:extLst>
          </p:cNvPr>
          <p:cNvSpPr txBox="1"/>
          <p:nvPr/>
        </p:nvSpPr>
        <p:spPr>
          <a:xfrm>
            <a:off x="1676583" y="3057393"/>
            <a:ext cx="2137337"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66%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of </a:t>
            </a:r>
            <a:r>
              <a:rPr kumimoji="0" lang="en-US" sz="1400" b="1"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Fish Eaters </a:t>
            </a:r>
            <a:r>
              <a:rPr kumimoji="0" lang="en-US" sz="1400" b="0"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say sustainability is important when purchasing/ordering fish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(vs. 69% in 2023,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69% in 2022)</a:t>
            </a:r>
            <a:endParaRPr kumimoji="0" lang="en-US" sz="1600" b="0"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99BDD68A-8067-420F-AC16-E6DC567DDE41}"/>
              </a:ext>
            </a:extLst>
          </p:cNvPr>
          <p:cNvSpPr txBox="1"/>
          <p:nvPr/>
        </p:nvSpPr>
        <p:spPr>
          <a:xfrm>
            <a:off x="900120" y="1862526"/>
            <a:ext cx="3582990" cy="492443"/>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solidFill>
                <a:effectLst/>
                <a:uLnTx/>
                <a:uFillTx/>
                <a:latin typeface="Arial Black" panose="020B0A04020102020204" pitchFamily="34" charset="0"/>
                <a:ea typeface="+mn-ea"/>
                <a:cs typeface="+mn-cs"/>
              </a:rPr>
              <a:t>Sustainability importance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44546A"/>
                </a:solidFill>
                <a:effectLst/>
                <a:uLnTx/>
                <a:uFillTx/>
                <a:latin typeface="Arial Black" panose="020B0A04020102020204" pitchFamily="34" charset="0"/>
                <a:ea typeface="+mn-ea"/>
                <a:cs typeface="+mn-cs"/>
              </a:rPr>
              <a:t>(somewhat / very important)</a:t>
            </a:r>
          </a:p>
        </p:txBody>
      </p:sp>
      <p:pic>
        <p:nvPicPr>
          <p:cNvPr id="27" name="Graphic 26" descr="Competition with solid fill">
            <a:extLst>
              <a:ext uri="{FF2B5EF4-FFF2-40B4-BE49-F238E27FC236}">
                <a16:creationId xmlns:a16="http://schemas.microsoft.com/office/drawing/2014/main" id="{A3D3A12F-F755-4D18-AAEC-A9E792DCC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8065" y="4008990"/>
            <a:ext cx="285518" cy="285518"/>
          </a:xfrm>
          <a:prstGeom prst="rect">
            <a:avLst/>
          </a:prstGeom>
        </p:spPr>
      </p:pic>
      <p:cxnSp>
        <p:nvCxnSpPr>
          <p:cNvPr id="9" name="Straight Connector 8">
            <a:extLst>
              <a:ext uri="{FF2B5EF4-FFF2-40B4-BE49-F238E27FC236}">
                <a16:creationId xmlns:a16="http://schemas.microsoft.com/office/drawing/2014/main" id="{EA807F51-BF72-A9EF-35F8-54B062D878B9}"/>
              </a:ext>
            </a:extLst>
          </p:cNvPr>
          <p:cNvCxnSpPr>
            <a:cxnSpLocks/>
          </p:cNvCxnSpPr>
          <p:nvPr/>
        </p:nvCxnSpPr>
        <p:spPr>
          <a:xfrm>
            <a:off x="5346284" y="2165024"/>
            <a:ext cx="0" cy="3492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0001BA7-602D-B74F-ECAA-86523B5BF691}"/>
              </a:ext>
            </a:extLst>
          </p:cNvPr>
          <p:cNvSpPr txBox="1"/>
          <p:nvPr/>
        </p:nvSpPr>
        <p:spPr>
          <a:xfrm>
            <a:off x="5621140" y="1787442"/>
            <a:ext cx="5682477" cy="477054"/>
          </a:xfrm>
          <a:prstGeom prst="rect">
            <a:avLst/>
          </a:prstGeom>
        </p:spPr>
        <p:txBody>
          <a:bodyPr wrap="square">
            <a:spAutoFit/>
          </a:bodyPr>
          <a:lstStyle>
            <a:defPPr>
              <a:defRPr lang="en-US"/>
            </a:defPPr>
            <a:lvl1pPr algn="ctr">
              <a:defRPr sz="1200">
                <a:solidFill>
                  <a:schemeClr val="accent1"/>
                </a:solidFill>
                <a:latin typeface="Arial Black" panose="020B0A040201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44546A"/>
                </a:solidFill>
                <a:effectLst/>
                <a:uLnTx/>
                <a:uFillTx/>
                <a:latin typeface="Arial Black" panose="020B0A04020102020204" pitchFamily="34" charset="0"/>
                <a:ea typeface="+mn-ea"/>
                <a:cs typeface="+mn-cs"/>
              </a:rPr>
              <a:t>Attributes that are important when eating sustainably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44546A"/>
                </a:solidFill>
                <a:effectLst/>
                <a:uLnTx/>
                <a:uFillTx/>
                <a:latin typeface="Arial Black" panose="020B0A04020102020204" pitchFamily="34" charset="0"/>
                <a:ea typeface="+mn-ea"/>
                <a:cs typeface="+mn-cs"/>
              </a:rPr>
              <a:t>(somewhat / very important, Top 4)</a:t>
            </a:r>
          </a:p>
        </p:txBody>
      </p:sp>
      <p:grpSp>
        <p:nvGrpSpPr>
          <p:cNvPr id="43" name="Group 42">
            <a:extLst>
              <a:ext uri="{FF2B5EF4-FFF2-40B4-BE49-F238E27FC236}">
                <a16:creationId xmlns:a16="http://schemas.microsoft.com/office/drawing/2014/main" id="{6C48F15F-FDC7-571D-4539-E6956024ADEA}"/>
              </a:ext>
            </a:extLst>
          </p:cNvPr>
          <p:cNvGrpSpPr/>
          <p:nvPr/>
        </p:nvGrpSpPr>
        <p:grpSpPr>
          <a:xfrm>
            <a:off x="5797619" y="2155210"/>
            <a:ext cx="2663573" cy="1689933"/>
            <a:chOff x="5899471" y="1918068"/>
            <a:chExt cx="2663573" cy="1689933"/>
          </a:xfrm>
        </p:grpSpPr>
        <p:sp>
          <p:nvSpPr>
            <p:cNvPr id="31" name="TextBox 30">
              <a:extLst>
                <a:ext uri="{FF2B5EF4-FFF2-40B4-BE49-F238E27FC236}">
                  <a16:creationId xmlns:a16="http://schemas.microsoft.com/office/drawing/2014/main" id="{9E81AB4B-BDCA-8F03-AD65-C3910C29DAD9}"/>
                </a:ext>
              </a:extLst>
            </p:cNvPr>
            <p:cNvSpPr txBox="1"/>
            <p:nvPr/>
          </p:nvSpPr>
          <p:spPr>
            <a:xfrm>
              <a:off x="5899471" y="2930893"/>
              <a:ext cx="2663573"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78%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Safe for the ocean</a:t>
              </a:r>
            </a:p>
          </p:txBody>
        </p:sp>
        <p:pic>
          <p:nvPicPr>
            <p:cNvPr id="36" name="Picture 35" descr="A black background with a black square&#10;&#10;Description automatically generated with medium confidence">
              <a:extLst>
                <a:ext uri="{FF2B5EF4-FFF2-40B4-BE49-F238E27FC236}">
                  <a16:creationId xmlns:a16="http://schemas.microsoft.com/office/drawing/2014/main" id="{C937CFEF-80BE-ED6D-8AB5-54786FE69A0C}"/>
                </a:ext>
              </a:extLst>
            </p:cNvPr>
            <p:cNvPicPr>
              <a:picLocks noChangeAspect="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b="24450"/>
            <a:stretch/>
          </p:blipFill>
          <p:spPr>
            <a:xfrm>
              <a:off x="6491628" y="1918068"/>
              <a:ext cx="1479258" cy="1117589"/>
            </a:xfrm>
            <a:prstGeom prst="rect">
              <a:avLst/>
            </a:prstGeom>
          </p:spPr>
        </p:pic>
      </p:grpSp>
      <p:grpSp>
        <p:nvGrpSpPr>
          <p:cNvPr id="44" name="Group 43">
            <a:extLst>
              <a:ext uri="{FF2B5EF4-FFF2-40B4-BE49-F238E27FC236}">
                <a16:creationId xmlns:a16="http://schemas.microsoft.com/office/drawing/2014/main" id="{523B1BF0-540E-9613-924E-3DF662DB96D5}"/>
              </a:ext>
            </a:extLst>
          </p:cNvPr>
          <p:cNvGrpSpPr/>
          <p:nvPr/>
        </p:nvGrpSpPr>
        <p:grpSpPr>
          <a:xfrm>
            <a:off x="5797619" y="4132405"/>
            <a:ext cx="2663573" cy="1539786"/>
            <a:chOff x="5899471" y="3860715"/>
            <a:chExt cx="2663573" cy="1539786"/>
          </a:xfrm>
        </p:grpSpPr>
        <p:sp>
          <p:nvSpPr>
            <p:cNvPr id="33" name="TextBox 32">
              <a:extLst>
                <a:ext uri="{FF2B5EF4-FFF2-40B4-BE49-F238E27FC236}">
                  <a16:creationId xmlns:a16="http://schemas.microsoft.com/office/drawing/2014/main" id="{58BB3937-BAE1-579A-A22D-F130086814BF}"/>
                </a:ext>
              </a:extLst>
            </p:cNvPr>
            <p:cNvSpPr txBox="1"/>
            <p:nvPr/>
          </p:nvSpPr>
          <p:spPr>
            <a:xfrm>
              <a:off x="5899471" y="4723393"/>
              <a:ext cx="2663573"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Wild-caught</a:t>
              </a:r>
            </a:p>
          </p:txBody>
        </p:sp>
        <p:pic>
          <p:nvPicPr>
            <p:cNvPr id="38" name="Picture 37" descr="A black background with a black square&#10;&#10;Description automatically generated with medium confidence">
              <a:extLst>
                <a:ext uri="{FF2B5EF4-FFF2-40B4-BE49-F238E27FC236}">
                  <a16:creationId xmlns:a16="http://schemas.microsoft.com/office/drawing/2014/main" id="{5C560094-DB39-9D22-73A0-39058A7F070D}"/>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84215" y="3860715"/>
              <a:ext cx="894085" cy="894085"/>
            </a:xfrm>
            <a:prstGeom prst="rect">
              <a:avLst/>
            </a:prstGeom>
          </p:spPr>
        </p:pic>
      </p:grpSp>
      <p:grpSp>
        <p:nvGrpSpPr>
          <p:cNvPr id="46" name="Group 45">
            <a:extLst>
              <a:ext uri="{FF2B5EF4-FFF2-40B4-BE49-F238E27FC236}">
                <a16:creationId xmlns:a16="http://schemas.microsoft.com/office/drawing/2014/main" id="{B10A6D8A-E209-85BA-9DC0-C32DE389867B}"/>
              </a:ext>
            </a:extLst>
          </p:cNvPr>
          <p:cNvGrpSpPr/>
          <p:nvPr/>
        </p:nvGrpSpPr>
        <p:grpSpPr>
          <a:xfrm>
            <a:off x="8462378" y="4160539"/>
            <a:ext cx="2663573" cy="1486776"/>
            <a:chOff x="8727246" y="3841045"/>
            <a:chExt cx="2663573" cy="1486776"/>
          </a:xfrm>
        </p:grpSpPr>
        <p:sp>
          <p:nvSpPr>
            <p:cNvPr id="34" name="TextBox 33">
              <a:extLst>
                <a:ext uri="{FF2B5EF4-FFF2-40B4-BE49-F238E27FC236}">
                  <a16:creationId xmlns:a16="http://schemas.microsoft.com/office/drawing/2014/main" id="{2A314AAE-4083-F748-EE7E-50B8B3F8C63F}"/>
                </a:ext>
              </a:extLst>
            </p:cNvPr>
            <p:cNvSpPr txBox="1"/>
            <p:nvPr/>
          </p:nvSpPr>
          <p:spPr>
            <a:xfrm>
              <a:off x="8727246" y="4650713"/>
              <a:ext cx="2663573"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69%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Fishery management</a:t>
              </a:r>
            </a:p>
          </p:txBody>
        </p:sp>
        <p:pic>
          <p:nvPicPr>
            <p:cNvPr id="40" name="Picture 39">
              <a:extLst>
                <a:ext uri="{FF2B5EF4-FFF2-40B4-BE49-F238E27FC236}">
                  <a16:creationId xmlns:a16="http://schemas.microsoft.com/office/drawing/2014/main" id="{5904DE02-2032-3E02-300C-AD6123505648}"/>
                </a:ext>
              </a:extLst>
            </p:cNvPr>
            <p:cNvPicPr>
              <a:picLocks noChangeAspect="1"/>
            </p:cNvPicPr>
            <p:nvPr/>
          </p:nvPicPr>
          <p:blipFill rotWithShape="1">
            <a:blip r:embed="rId8">
              <a:duotone>
                <a:schemeClr val="accent1">
                  <a:shade val="45000"/>
                  <a:satMod val="135000"/>
                </a:schemeClr>
                <a:prstClr val="white"/>
              </a:duotone>
            </a:blip>
            <a:srcRect b="16815"/>
            <a:stretch/>
          </p:blipFill>
          <p:spPr>
            <a:xfrm>
              <a:off x="9544575" y="3841045"/>
              <a:ext cx="1028914" cy="855902"/>
            </a:xfrm>
            <a:prstGeom prst="rect">
              <a:avLst/>
            </a:prstGeom>
          </p:spPr>
        </p:pic>
      </p:grpSp>
      <p:grpSp>
        <p:nvGrpSpPr>
          <p:cNvPr id="45" name="Group 44">
            <a:extLst>
              <a:ext uri="{FF2B5EF4-FFF2-40B4-BE49-F238E27FC236}">
                <a16:creationId xmlns:a16="http://schemas.microsoft.com/office/drawing/2014/main" id="{6330D610-6E8E-B49D-C016-0683BD4A7187}"/>
              </a:ext>
            </a:extLst>
          </p:cNvPr>
          <p:cNvGrpSpPr/>
          <p:nvPr/>
        </p:nvGrpSpPr>
        <p:grpSpPr>
          <a:xfrm>
            <a:off x="8612582" y="2406122"/>
            <a:ext cx="2363164" cy="1603582"/>
            <a:chOff x="8877450" y="2199302"/>
            <a:chExt cx="2363164" cy="1603582"/>
          </a:xfrm>
        </p:grpSpPr>
        <p:sp>
          <p:nvSpPr>
            <p:cNvPr id="32" name="TextBox 31">
              <a:extLst>
                <a:ext uri="{FF2B5EF4-FFF2-40B4-BE49-F238E27FC236}">
                  <a16:creationId xmlns:a16="http://schemas.microsoft.com/office/drawing/2014/main" id="{026AC36C-65AE-B359-E17D-7E8F54EA3725}"/>
                </a:ext>
              </a:extLst>
            </p:cNvPr>
            <p:cNvSpPr txBox="1"/>
            <p:nvPr/>
          </p:nvSpPr>
          <p:spPr>
            <a:xfrm>
              <a:off x="8877450" y="2910332"/>
              <a:ext cx="2363164"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57070"/>
                  </a:solidFill>
                  <a:effectLst/>
                  <a:uLnTx/>
                  <a:uFillTx/>
                  <a:latin typeface="Arial" panose="020B0604020202020204" pitchFamily="34" charset="0"/>
                  <a:ea typeface="+mn-ea"/>
                  <a:cs typeface="Arial" panose="020B0604020202020204" pitchFamily="34" charset="0"/>
                </a:rPr>
                <a:t>Ensuring supply for future generations</a:t>
              </a:r>
            </a:p>
          </p:txBody>
        </p:sp>
        <p:pic>
          <p:nvPicPr>
            <p:cNvPr id="42" name="Picture 41">
              <a:extLst>
                <a:ext uri="{FF2B5EF4-FFF2-40B4-BE49-F238E27FC236}">
                  <a16:creationId xmlns:a16="http://schemas.microsoft.com/office/drawing/2014/main" id="{0F7A0C93-A9F2-DF76-8989-ECF2197CC6E7}"/>
                </a:ext>
              </a:extLst>
            </p:cNvPr>
            <p:cNvPicPr>
              <a:picLocks noChangeAspect="1"/>
            </p:cNvPicPr>
            <p:nvPr/>
          </p:nvPicPr>
          <p:blipFill rotWithShape="1">
            <a:blip r:embed="rId9">
              <a:duotone>
                <a:schemeClr val="accent1">
                  <a:shade val="45000"/>
                  <a:satMod val="135000"/>
                </a:schemeClr>
                <a:prstClr val="white"/>
              </a:duotone>
            </a:blip>
            <a:srcRect b="14828"/>
            <a:stretch/>
          </p:blipFill>
          <p:spPr>
            <a:xfrm>
              <a:off x="9613926" y="2199302"/>
              <a:ext cx="890213" cy="758210"/>
            </a:xfrm>
            <a:prstGeom prst="rect">
              <a:avLst/>
            </a:prstGeom>
          </p:spPr>
        </p:pic>
      </p:grpSp>
      <p:sp>
        <p:nvSpPr>
          <p:cNvPr id="2" name="TextBox 1">
            <a:extLst>
              <a:ext uri="{FF2B5EF4-FFF2-40B4-BE49-F238E27FC236}">
                <a16:creationId xmlns:a16="http://schemas.microsoft.com/office/drawing/2014/main" id="{C975FAE0-A7D1-AC9B-15A0-93F011480C1E}"/>
              </a:ext>
            </a:extLst>
          </p:cNvPr>
          <p:cNvSpPr txBox="1"/>
          <p:nvPr/>
        </p:nvSpPr>
        <p:spPr>
          <a:xfrm>
            <a:off x="5919730" y="5702142"/>
            <a:ext cx="241935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solidFill>
                <a:effectLst/>
                <a:uLnTx/>
                <a:uFillTx/>
                <a:latin typeface="Arial"/>
                <a:ea typeface="+mn-ea"/>
                <a:cs typeface="+mn-cs"/>
              </a:rPr>
              <a:t>Advanced analysis shows “wild-caught” is a driver of purchase intent. </a:t>
            </a:r>
          </a:p>
        </p:txBody>
      </p:sp>
      <p:grpSp>
        <p:nvGrpSpPr>
          <p:cNvPr id="6" name="Group 5">
            <a:extLst>
              <a:ext uri="{FF2B5EF4-FFF2-40B4-BE49-F238E27FC236}">
                <a16:creationId xmlns:a16="http://schemas.microsoft.com/office/drawing/2014/main" id="{C0A7488D-D18E-939A-CA91-C886AE51559F}"/>
              </a:ext>
            </a:extLst>
          </p:cNvPr>
          <p:cNvGrpSpPr/>
          <p:nvPr/>
        </p:nvGrpSpPr>
        <p:grpSpPr>
          <a:xfrm>
            <a:off x="11528225" y="264779"/>
            <a:ext cx="356433" cy="356433"/>
            <a:chOff x="11358084" y="75366"/>
            <a:chExt cx="534194" cy="534194"/>
          </a:xfrm>
        </p:grpSpPr>
        <p:sp>
          <p:nvSpPr>
            <p:cNvPr id="7" name="Oval 6">
              <a:extLst>
                <a:ext uri="{FF2B5EF4-FFF2-40B4-BE49-F238E27FC236}">
                  <a16:creationId xmlns:a16="http://schemas.microsoft.com/office/drawing/2014/main" id="{5C1788CC-43B4-E2E8-9180-2AFBA9A627AC}"/>
                </a:ext>
              </a:extLst>
            </p:cNvPr>
            <p:cNvSpPr/>
            <p:nvPr/>
          </p:nvSpPr>
          <p:spPr>
            <a:xfrm>
              <a:off x="11358084" y="75366"/>
              <a:ext cx="534194" cy="534194"/>
            </a:xfrm>
            <a:prstGeom prst="ellipse">
              <a:avLst/>
            </a:prstGeom>
            <a:solidFill>
              <a:srgbClr val="22B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Graphic 9" descr="Competition with solid fill">
              <a:extLst>
                <a:ext uri="{FF2B5EF4-FFF2-40B4-BE49-F238E27FC236}">
                  <a16:creationId xmlns:a16="http://schemas.microsoft.com/office/drawing/2014/main" id="{BB6EF92F-6AF1-F939-CC30-54FF87D129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3887" y="151169"/>
              <a:ext cx="427912" cy="427912"/>
            </a:xfrm>
            <a:prstGeom prst="rect">
              <a:avLst/>
            </a:prstGeom>
          </p:spPr>
        </p:pic>
      </p:grpSp>
    </p:spTree>
    <p:extLst>
      <p:ext uri="{BB962C8B-B14F-4D97-AF65-F5344CB8AC3E}">
        <p14:creationId xmlns:p14="http://schemas.microsoft.com/office/powerpoint/2010/main" val="604765827"/>
      </p:ext>
    </p:extLst>
  </p:cSld>
  <p:clrMapOvr>
    <a:masterClrMapping/>
  </p:clrMapOvr>
</p:sld>
</file>

<file path=ppt/theme/theme1.xml><?xml version="1.0" encoding="utf-8"?>
<a:theme xmlns:a="http://schemas.openxmlformats.org/drawingml/2006/main" name="Office Theme">
  <a:themeElements>
    <a:clrScheme name="Custom 26">
      <a:dk1>
        <a:srgbClr val="44546A"/>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rgbClr val="22BDD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68F2D978380C409246D36357BF2366" ma:contentTypeVersion="18" ma:contentTypeDescription="Create a new document." ma:contentTypeScope="" ma:versionID="acc9d5a193156f3c23f7de0bcea64d44">
  <xsd:schema xmlns:xsd="http://www.w3.org/2001/XMLSchema" xmlns:xs="http://www.w3.org/2001/XMLSchema" xmlns:p="http://schemas.microsoft.com/office/2006/metadata/properties" xmlns:ns2="0b4b0c65-4184-40cb-b084-34bf2d7e98b9" xmlns:ns3="aa251347-2b99-4163-a239-510b4bfbb04e" xmlns:ns4="02d12187-754c-41a9-9e93-c3e1cfacc155" targetNamespace="http://schemas.microsoft.com/office/2006/metadata/properties" ma:root="true" ma:fieldsID="ccc34d2139d6764969b0db79f3511e33" ns2:_="" ns3:_="" ns4:_="">
    <xsd:import namespace="0b4b0c65-4184-40cb-b084-34bf2d7e98b9"/>
    <xsd:import namespace="aa251347-2b99-4163-a239-510b4bfbb04e"/>
    <xsd:import namespace="02d12187-754c-41a9-9e93-c3e1cfacc15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b0c65-4184-40cb-b084-34bf2d7e98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6a257fb-28f5-49c4-92c3-d49665e8e1d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251347-2b99-4163-a239-510b4bfbb04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d12187-754c-41a9-9e93-c3e1cfacc15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b3363dc-eac0-48cc-959e-78ede15c5bd8}" ma:internalName="TaxCatchAll" ma:showField="CatchAllData" ma:web="aa251347-2b99-4163-a239-510b4bfbb0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4b0c65-4184-40cb-b084-34bf2d7e98b9">
      <Terms xmlns="http://schemas.microsoft.com/office/infopath/2007/PartnerControls"/>
    </lcf76f155ced4ddcb4097134ff3c332f>
    <TaxCatchAll xmlns="02d12187-754c-41a9-9e93-c3e1cfacc155" xsi:nil="true"/>
    <SharedWithUsers xmlns="aa251347-2b99-4163-a239-510b4bfbb04e">
      <UserInfo>
        <DisplayName>Hayley Sinclair (Ketchum)</DisplayName>
        <AccountId>28</AccountId>
        <AccountType/>
      </UserInfo>
      <UserInfo>
        <DisplayName>Audrey Goodrick (Ketchum)</DisplayName>
        <AccountId>128</AccountId>
        <AccountType/>
      </UserInfo>
      <UserInfo>
        <DisplayName>Julia Mellen (Ketchum)</DisplayName>
        <AccountId>350</AccountId>
        <AccountType/>
      </UserInfo>
      <UserInfo>
        <DisplayName>Mary Elizabeth Germaine (Ketchum)</DisplayName>
        <AccountId>84</AccountId>
        <AccountType/>
      </UserInfo>
      <UserInfo>
        <DisplayName>Deborah Henderson (Ketchum)</DisplayName>
        <AccountId>26</AccountId>
        <AccountType/>
      </UserInfo>
      <UserInfo>
        <DisplayName>Stacey Jaffe (Ketchum)</DisplayName>
        <AccountId>72</AccountId>
        <AccountType/>
      </UserInfo>
    </SharedWithUsers>
  </documentManagement>
</p:properties>
</file>

<file path=customXml/itemProps1.xml><?xml version="1.0" encoding="utf-8"?>
<ds:datastoreItem xmlns:ds="http://schemas.openxmlformats.org/officeDocument/2006/customXml" ds:itemID="{A342BB66-E2A2-4A4B-88C4-A6E60B3A57BC}">
  <ds:schemaRefs>
    <ds:schemaRef ds:uri="02d12187-754c-41a9-9e93-c3e1cfacc155"/>
    <ds:schemaRef ds:uri="0b4b0c65-4184-40cb-b084-34bf2d7e98b9"/>
    <ds:schemaRef ds:uri="aa251347-2b99-4163-a239-510b4bfbb0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EA86E18-6224-46E7-A521-C5844A0EF7AB}">
  <ds:schemaRefs>
    <ds:schemaRef ds:uri="http://schemas.microsoft.com/sharepoint/v3/contenttype/forms"/>
  </ds:schemaRefs>
</ds:datastoreItem>
</file>

<file path=customXml/itemProps3.xml><?xml version="1.0" encoding="utf-8"?>
<ds:datastoreItem xmlns:ds="http://schemas.openxmlformats.org/officeDocument/2006/customXml" ds:itemID="{5D83BDD9-14F1-4B3F-AE8B-F7E088B3A234}">
  <ds:schemaRefs>
    <ds:schemaRef ds:uri="http://purl.org/dc/dcmitype/"/>
    <ds:schemaRef ds:uri="http://www.w3.org/XML/1998/namespace"/>
    <ds:schemaRef ds:uri="http://schemas.openxmlformats.org/package/2006/metadata/core-properties"/>
    <ds:schemaRef ds:uri="0b4b0c65-4184-40cb-b084-34bf2d7e98b9"/>
    <ds:schemaRef ds:uri="http://schemas.microsoft.com/office/infopath/2007/PartnerControls"/>
    <ds:schemaRef ds:uri="http://purl.org/dc/elements/1.1/"/>
    <ds:schemaRef ds:uri="http://purl.org/dc/terms/"/>
    <ds:schemaRef ds:uri="http://schemas.microsoft.com/office/2006/documentManagement/types"/>
    <ds:schemaRef ds:uri="02d12187-754c-41a9-9e93-c3e1cfacc155"/>
    <ds:schemaRef ds:uri="aa251347-2b99-4163-a239-510b4bfbb04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Annual Meeting 2024 Slide Template</Template>
  <TotalTime>0</TotalTime>
  <Words>12102</Words>
  <Application>Microsoft Office PowerPoint</Application>
  <PresentationFormat>Widescreen</PresentationFormat>
  <Paragraphs>1226</Paragraphs>
  <Slides>67</Slides>
  <Notes>42</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67</vt:i4>
      </vt:variant>
    </vt:vector>
  </HeadingPairs>
  <TitlesOfParts>
    <vt:vector size="78" baseType="lpstr">
      <vt:lpstr>Aptos</vt:lpstr>
      <vt:lpstr>Arial</vt:lpstr>
      <vt:lpstr>Arial Black</vt:lpstr>
      <vt:lpstr>Calibri</vt:lpstr>
      <vt:lpstr>Courier New</vt:lpstr>
      <vt:lpstr>Helvetica</vt:lpstr>
      <vt:lpstr>Helvetica Neue</vt:lpstr>
      <vt:lpstr>Larsseit Alt</vt:lpstr>
      <vt:lpstr>Segoe UI</vt:lpstr>
      <vt:lpstr>Verdana</vt:lpstr>
      <vt:lpstr>Office Theme</vt:lpstr>
      <vt:lpstr>PowerPoint Presentation</vt:lpstr>
      <vt:lpstr>PowerPoint Presentation</vt:lpstr>
      <vt:lpstr>Build awareness &amp; demand for Wild Alaska Pollock and protect the industry’s reputation </vt:lpstr>
      <vt:lpstr>PowerPoint Presentation</vt:lpstr>
      <vt:lpstr>Total familiarity of Wild Alaska Pollock is the highest recorded since tracking began in 2019</vt:lpstr>
      <vt:lpstr>Wild Alaska Pollock continues to outpace Haddock on familiarity, positive opinion and intent to eat</vt:lpstr>
      <vt:lpstr>PowerPoint Presentation</vt:lpstr>
      <vt:lpstr>Origin of fish remains a consumer priority and demand driver </vt:lpstr>
      <vt:lpstr>Sustainability remains important to consumers</vt:lpstr>
      <vt:lpstr>PowerPoint Presentation</vt:lpstr>
      <vt:lpstr>PowerPoint Presentation</vt:lpstr>
      <vt:lpstr>PowerPoint Presentation</vt:lpstr>
      <vt:lpstr>Consumers are becoming more price sensitive, and fish has an inherent connotation as expensive. </vt:lpstr>
      <vt:lpstr>Embrace the “frozen-ness” of Wild Alaska Pollock</vt:lpstr>
      <vt:lpstr>Emphasize ease in messaging and recipe content</vt:lpstr>
      <vt:lpstr>Increase visibility in grocery stores to drive education </vt:lpstr>
      <vt:lpstr>Create documentary style content and media to boost awareness and build trust </vt:lpstr>
      <vt:lpstr>Continue engaging Millennial Fish Eaters to drive them down the purchase funnel </vt:lpstr>
      <vt:lpstr>To engage Millennial Fish Eaters, focus on:</vt:lpstr>
      <vt:lpstr>What this means for the Wild Alaska Pollock industry</vt:lpstr>
      <vt:lpstr>PowerPoint Presentation</vt:lpstr>
      <vt:lpstr>Surimi Seafood leads in positive opinion ahead of Imitation Crab, despite lower familiarity</vt:lpstr>
      <vt:lpstr>Fish Eaters view Surimi Seafood as convenient, affordable and versatile </vt:lpstr>
      <vt:lpstr>Deliberate storytelling around the real-ness of Surimi Seafood is critical to moving the needle</vt:lpstr>
      <vt:lpstr>What this means for the Wild Alaska Pollock industry</vt:lpstr>
      <vt:lpstr>PowerPoint Presentation</vt:lpstr>
      <vt:lpstr>PowerPoint Presentation</vt:lpstr>
      <vt:lpstr>Total familiarity among the general population is highest since tracking began  </vt:lpstr>
      <vt:lpstr>Wild Alaska Pollock continues to outpace Haddock on familiarity, positive opinion and intent to eat</vt:lpstr>
      <vt:lpstr>Limited visibility in stores and restaurants, alongside cost, are primary factors preventing purchase and consumption of Wild Alaska Pollock</vt:lpstr>
      <vt:lpstr>Taste remains highest ranked attribute, while quality and all-natural grows in importance </vt:lpstr>
      <vt:lpstr>PowerPoint Presentation</vt:lpstr>
      <vt:lpstr>Grocery stores remain primary way Fish Eaters learn about Wild Alaska Pollock</vt:lpstr>
      <vt:lpstr>Fish Eaters, especially Millennial Fish Eaters, remain open to introducing Wild Alaska Pollock into their eating routine</vt:lpstr>
      <vt:lpstr>Media emerges as a trusted fish information source, while consumers shift away from food blogs and recipe websites</vt:lpstr>
      <vt:lpstr>Affordability and quick preparation continue to motivate Fish Eaters to try new recipes </vt:lpstr>
      <vt:lpstr>PowerPoint Presentation</vt:lpstr>
      <vt:lpstr>Sustainability remains important for Fish Eaters, with specific attributes falling in importance</vt:lpstr>
      <vt:lpstr>Salmon saw an increase in awareness of sustainability YoY, while Wild Alaska Pollock and other fish species remained stable</vt:lpstr>
      <vt:lpstr>PowerPoint Presentation</vt:lpstr>
      <vt:lpstr>Drivers Analysis Process</vt:lpstr>
      <vt:lpstr>Value/quality, health considerations, and provenance post strong potential for driving purchase consideration</vt:lpstr>
      <vt:lpstr>PowerPoint Presentation</vt:lpstr>
      <vt:lpstr>Surimi Seafood continues to lead in positive association ahead of Imitation Crab, though familiarity remains low </vt:lpstr>
      <vt:lpstr>Fish Eaters view Surimi Seafood as convenient, affordable and versatile </vt:lpstr>
      <vt:lpstr>Knowing Surimi Seafood is made from Wild Alaska Pollock emerges as growing reason to purchase</vt:lpstr>
      <vt:lpstr>Perception and taste grow as barriers to purchase Surimi Seafood</vt:lpstr>
      <vt:lpstr>Surimi Drivers Analysis Process</vt:lpstr>
      <vt:lpstr>Value/quality and sensory aspects along with health considerations predict surimi consumption</vt:lpstr>
      <vt:lpstr>PowerPoint Presentation</vt:lpstr>
      <vt:lpstr>Fish eaters have noticed price increases across several foods, with one-fourth noticing a bigger price increase in fish vs other animal proteins</vt:lpstr>
      <vt:lpstr>Over one-fourth of fish eaters are turning towards frozen options due to inflation</vt:lpstr>
      <vt:lpstr>PowerPoint Presentation</vt:lpstr>
      <vt:lpstr>Fish Eaters continue to have strong preferences for fish from the United States and Canada</vt:lpstr>
      <vt:lpstr>Like last year, learning local grocery store fish was from Russia or China would result in Fish Eaters feeling annoyed, misled, and confused</vt:lpstr>
      <vt:lpstr>PowerPoint Presentation</vt:lpstr>
      <vt:lpstr>Providence Statements</vt:lpstr>
      <vt:lpstr>Emphasizing sustainable management positively impacts perception of Wild Alaska Pollock fishermen, while highlighting economic benefits to Alaskan communities drives consumers to choose Wild Alaska Pollock</vt:lpstr>
      <vt:lpstr>Statements about sustainable management and benefits to Alaskan communities performed the best overall, being the most believable and having the strongest impact on purchase and consumption intent </vt:lpstr>
      <vt:lpstr>PowerPoint Presentation</vt:lpstr>
      <vt:lpstr>Half of Fish Eaters are familiar with declining fish populations, being the most familiar with salmon and tuna </vt:lpstr>
      <vt:lpstr>Those knowledgeable about the decline of salmon populations point to overfishing and environmental concerns</vt:lpstr>
      <vt:lpstr>PowerPoint Presentation</vt:lpstr>
      <vt:lpstr>Fish Eaters continued to be the focus of this year’s research– Wild Alaska Pollock’s more immediate, target audience</vt:lpstr>
      <vt:lpstr>Tracking Wild Alaska Pollock’s performance on core KPIs</vt:lpstr>
      <vt:lpstr>Taste continues to drive importance among Fish Eaters, alongside quality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Lydia Moore</dc:creator>
  <cp:lastModifiedBy>Lauren Hasse (Ketchum)</cp:lastModifiedBy>
  <cp:revision>1</cp:revision>
  <dcterms:created xsi:type="dcterms:W3CDTF">2022-06-16T21:07:49Z</dcterms:created>
  <dcterms:modified xsi:type="dcterms:W3CDTF">2024-10-11T19:43:24Z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0x0101002E68F2D978380C409246D36357BF2366</vt:lpwstr>
  </property>
  <property fmtid="{D5CDD505-2E9C-101B-9397-08002B2CF9AE}" pid="3" name="MediaServiceImageTags">
    <vt:lpwstr/>
  </property>
  <property fmtid="{D5CDD505-2E9C-101B-9397-08002B2CF9AE}" pid="4" name="MSIP_Label_8e19d756-792e-42a1-bcad-4cb9051ddd2d_Enabled">
    <vt:lpwstr>true</vt:lpwstr>
  </property>
  <property fmtid="{D5CDD505-2E9C-101B-9397-08002B2CF9AE}" pid="5" name="MSIP_Label_8e19d756-792e-42a1-bcad-4cb9051ddd2d_SetDate">
    <vt:lpwstr>2024-07-24T19:43:00Z</vt:lpwstr>
  </property>
  <property fmtid="{D5CDD505-2E9C-101B-9397-08002B2CF9AE}" pid="6" name="MSIP_Label_8e19d756-792e-42a1-bcad-4cb9051ddd2d_Method">
    <vt:lpwstr>Standard</vt:lpwstr>
  </property>
  <property fmtid="{D5CDD505-2E9C-101B-9397-08002B2CF9AE}" pid="7" name="MSIP_Label_8e19d756-792e-42a1-bcad-4cb9051ddd2d_Name">
    <vt:lpwstr>Confidential</vt:lpwstr>
  </property>
  <property fmtid="{D5CDD505-2E9C-101B-9397-08002B2CF9AE}" pid="8" name="MSIP_Label_8e19d756-792e-42a1-bcad-4cb9051ddd2d_SiteId">
    <vt:lpwstr>41eb501a-f671-4ce0-a5bf-b64168c3705f</vt:lpwstr>
  </property>
  <property fmtid="{D5CDD505-2E9C-101B-9397-08002B2CF9AE}" pid="9" name="MSIP_Label_8e19d756-792e-42a1-bcad-4cb9051ddd2d_ActionId">
    <vt:lpwstr>23c149ff-be97-4576-af1d-cbf24ae7ae92</vt:lpwstr>
  </property>
  <property fmtid="{D5CDD505-2E9C-101B-9397-08002B2CF9AE}" pid="10" name="MSIP_Label_8e19d756-792e-42a1-bcad-4cb9051ddd2d_ContentBits">
    <vt:lpwstr>2</vt:lpwstr>
  </property>
  <property fmtid="{D5CDD505-2E9C-101B-9397-08002B2CF9AE}" pid="11" name="ClassificationContentMarkingFooterLocations">
    <vt:lpwstr>Office Theme:8</vt:lpwstr>
  </property>
  <property fmtid="{D5CDD505-2E9C-101B-9397-08002B2CF9AE}" pid="12" name="ClassificationContentMarkingFooterText">
    <vt:lpwstr>Confidential - Not for Public Consumption or Distribution</vt:lpwstr>
  </property>
</Properties>
</file>