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06" r:id="rId2"/>
    <p:sldId id="258" r:id="rId3"/>
    <p:sldId id="307" r:id="rId4"/>
    <p:sldId id="259" r:id="rId5"/>
    <p:sldId id="275" r:id="rId6"/>
    <p:sldId id="276" r:id="rId7"/>
    <p:sldId id="261" r:id="rId8"/>
    <p:sldId id="308" r:id="rId9"/>
    <p:sldId id="277" r:id="rId10"/>
    <p:sldId id="294" r:id="rId11"/>
    <p:sldId id="262" r:id="rId12"/>
    <p:sldId id="263" r:id="rId13"/>
    <p:sldId id="266" r:id="rId14"/>
    <p:sldId id="280" r:id="rId15"/>
    <p:sldId id="281" r:id="rId16"/>
    <p:sldId id="283" r:id="rId17"/>
    <p:sldId id="309" r:id="rId18"/>
    <p:sldId id="264" r:id="rId19"/>
    <p:sldId id="295" r:id="rId20"/>
    <p:sldId id="267" r:id="rId21"/>
    <p:sldId id="268" r:id="rId22"/>
    <p:sldId id="269" r:id="rId23"/>
    <p:sldId id="284" r:id="rId24"/>
    <p:sldId id="285" r:id="rId25"/>
    <p:sldId id="278" r:id="rId26"/>
    <p:sldId id="310" r:id="rId27"/>
    <p:sldId id="293" r:id="rId28"/>
    <p:sldId id="297" r:id="rId29"/>
    <p:sldId id="270" r:id="rId30"/>
    <p:sldId id="286" r:id="rId31"/>
    <p:sldId id="298" r:id="rId32"/>
    <p:sldId id="271" r:id="rId33"/>
    <p:sldId id="272" r:id="rId34"/>
    <p:sldId id="287" r:id="rId35"/>
    <p:sldId id="273" r:id="rId36"/>
    <p:sldId id="311" r:id="rId37"/>
    <p:sldId id="290" r:id="rId38"/>
    <p:sldId id="299" r:id="rId39"/>
    <p:sldId id="274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0097D0"/>
    <a:srgbClr val="919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45" y="4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11CE2-4B4D-4019-A63E-455055CBFEB3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67B55-7B68-4C39-AF83-BC7DF58D1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67B55-7B68-4C39-AF83-BC7DF58D11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1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67B55-7B68-4C39-AF83-BC7DF58D11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67B55-7B68-4C39-AF83-BC7DF58D11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2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48E64D-AD0A-476C-A82D-26F4B6404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64"/>
            <a:ext cx="12264758" cy="6898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0C407-4063-45AC-B722-DD8F878CA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71253"/>
            <a:ext cx="9317736" cy="2008426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005B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8261D-8143-4E15-9836-11B0BD1B3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17934"/>
            <a:ext cx="9317736" cy="6270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5DC85-F552-413B-B5F5-1787C5F9C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3" y="109693"/>
            <a:ext cx="2733964" cy="27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0504B-830D-44E7-BB03-CD6531D47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187701"/>
            <a:ext cx="6096000" cy="3168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D89BD0-29B7-4776-AA85-408F5E04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93" y="81936"/>
            <a:ext cx="5486400" cy="886599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0097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2666BA-89C1-4C27-A6C4-1AF93B414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993" y="968535"/>
            <a:ext cx="5486400" cy="211182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61647B8-EC77-43CA-B54E-43FA4F6973A9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096000" y="0"/>
            <a:ext cx="6096000" cy="3168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F95F52C-D5B1-4539-8C1F-94DDB6E1512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377668" y="4132650"/>
            <a:ext cx="5486400" cy="211182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E908871-988E-465D-95B8-29043AFC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F80572-AC08-4C09-AE15-7223DFE90A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6988" y="3298825"/>
            <a:ext cx="5486400" cy="833438"/>
          </a:xfrm>
        </p:spPr>
        <p:txBody>
          <a:bodyPr anchor="b"/>
          <a:lstStyle>
            <a:lvl1pPr marL="0" indent="0">
              <a:buNone/>
              <a:defRPr b="1">
                <a:solidFill>
                  <a:srgbClr val="009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8EA5014-1459-4E13-9EA0-E002F1E1C1F1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8200" y="6189642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933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E42BD-88BF-42AB-BE4B-9129A7EFDB3E}"/>
              </a:ext>
            </a:extLst>
          </p:cNvPr>
          <p:cNvSpPr/>
          <p:nvPr userDrawn="1"/>
        </p:nvSpPr>
        <p:spPr>
          <a:xfrm>
            <a:off x="0" y="0"/>
            <a:ext cx="12213772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0C407-4063-45AC-B722-DD8F878CA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1194" y="4228609"/>
            <a:ext cx="5624331" cy="1219280"/>
          </a:xfrm>
          <a:solidFill>
            <a:schemeClr val="tx1"/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8261D-8143-4E15-9836-11B0BD1B3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776" y="5458956"/>
            <a:ext cx="7641169" cy="6270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3B671B-077E-4EE2-B5EB-0F0E88BCBA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24" y="4784935"/>
            <a:ext cx="1875401" cy="18754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929F1-58F6-4E33-A939-8C1142AAEF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516">
            <a:off x="391083" y="516140"/>
            <a:ext cx="3192609" cy="319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3BCCE-EB7B-4037-AFB6-B1E7A5C676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859">
            <a:off x="3693165" y="726464"/>
            <a:ext cx="4920392" cy="328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8A2C0-0231-4A4C-BCC6-BC28093244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100">
            <a:off x="8666530" y="482856"/>
            <a:ext cx="3116215" cy="328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227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664C-D538-4997-A5B9-9BC2BF33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000" b="1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9607D-1854-4B73-8780-7C14B7D9F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B06CFE-51FD-4688-B62B-9835A0A68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222DF6-2FB6-4CB0-B959-BA19A63A7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3724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436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8D25-0834-47CC-AE3B-E0095E5E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ECD37-457E-419D-ABCE-19196D3D1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8C80E-C8CA-49F3-8872-6D2299982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74188B-B234-4F35-9BFF-BF6452BF5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180406"/>
            <a:ext cx="3909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64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DF22-D02A-41B3-BAB1-7AA55ECD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000" b="1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59420-6CAB-400A-9EBC-5D9B5235E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A727D-6F9F-4E62-91A4-C418798A9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3D2CFD-636D-452D-AD2F-7968977AE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30059CB-1A5C-46D9-9C97-59BA9D48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180406"/>
            <a:ext cx="3669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418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FD68-DB79-488B-9158-C646F534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5560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7E347-670C-47E1-95E1-B0CAE92C5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9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F8A6E-D743-4366-82A5-42E5A19CB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AE6CB-5B9E-443E-A110-795E7BFE6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9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5FDFF-E7AC-4878-8EA8-38F2FEB72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1D7B3D-1B22-4D84-963B-9EC335D8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24E8B66-982A-4F31-8DC3-02139F320D2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199" y="6189636"/>
            <a:ext cx="3761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35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67C5-BFFE-48F3-95FD-5AB43853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1FF9D4-9616-48B4-BFC2-E25B5DD18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5D3C1-3B03-4F65-9008-D7E1CFB58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1170"/>
            <a:ext cx="3743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066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D6E0C5-B62D-4C44-A405-F423B57AB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68EF-C467-4657-9254-9B8E323A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0504B-830D-44E7-BB03-CD6531D47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6A10-A53D-48DC-B0B3-645E894B5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4546DE2-022E-41F3-8FC6-044476C7C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7000" y="6414262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14076E-D315-4B0B-968A-445D2CE6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89635"/>
            <a:ext cx="3844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 / 28 /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19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13E5D-0B18-4599-A1BD-D4763926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3F653-D46E-416E-BE35-C40DBF414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07E04C-12EC-4D73-B29C-226BED82BF7D}"/>
              </a:ext>
            </a:extLst>
          </p:cNvPr>
          <p:cNvSpPr/>
          <p:nvPr userDrawn="1"/>
        </p:nvSpPr>
        <p:spPr>
          <a:xfrm>
            <a:off x="0" y="6160940"/>
            <a:ext cx="12192000" cy="384683"/>
          </a:xfrm>
          <a:prstGeom prst="rect">
            <a:avLst/>
          </a:prstGeom>
          <a:solidFill>
            <a:srgbClr val="005BAA"/>
          </a:solidFill>
          <a:ln>
            <a:solidFill>
              <a:srgbClr val="005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F51DDE-D9AA-46DA-B072-51C4D4F95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2579" y="6182877"/>
            <a:ext cx="97536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5BB9D4-DA47-4DCB-9110-082D989CD4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F2CEB-3154-4028-B283-D24615A7B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171170"/>
            <a:ext cx="4075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/ 28 / 2019 | 2019 WAP Annual Meeting</a:t>
            </a:r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44CD65-5CC7-4CD8-8D37-8077624188B9}"/>
              </a:ext>
            </a:extLst>
          </p:cNvPr>
          <p:cNvSpPr/>
          <p:nvPr userDrawn="1"/>
        </p:nvSpPr>
        <p:spPr>
          <a:xfrm>
            <a:off x="9882524" y="5266517"/>
            <a:ext cx="1703637" cy="1710512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C9C7D-9DDC-4AC1-8D31-FD8F989CCA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50" y="5288817"/>
            <a:ext cx="1569183" cy="15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4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B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14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80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17D0-6957-4CFB-B545-ACF1332C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social!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66CD-C6AA-4E73-9BA2-10D63B6F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D42B9-D5D8-43C4-869A-0152AEF4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170680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75C1B0F-85B5-4935-B370-2B50FABD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2384546"/>
            <a:ext cx="5711190" cy="2319089"/>
          </a:xfrm>
          <a:prstGeom prst="rect">
            <a:avLst/>
          </a:prstGeom>
        </p:spPr>
      </p:pic>
      <p:pic>
        <p:nvPicPr>
          <p:cNvPr id="9" name="Picture 8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342C62C6-522D-465F-84DB-0E705D49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1556"/>
          <a:stretch/>
        </p:blipFill>
        <p:spPr>
          <a:xfrm>
            <a:off x="5519963" y="91440"/>
            <a:ext cx="3712030" cy="600456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C4D04A-EC33-4CB8-A9C9-7823B5EA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93" y="295048"/>
            <a:ext cx="2730500" cy="4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824C-6367-4E33-913E-3A8E85DE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Fantastic Fishery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8003-506D-4B5E-9CDF-053C8E07C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Ron </a:t>
            </a:r>
            <a:r>
              <a:rPr lang="en-US" i="1" dirty="0" err="1"/>
              <a:t>Rogness</a:t>
            </a:r>
            <a:r>
              <a:rPr lang="en-US" i="1" dirty="0"/>
              <a:t>, GAPP Economic Consultant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F437D-6766-444A-8DE0-901E81571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5E0EB-8EE6-4667-8ECD-6B3C51EA1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180406"/>
            <a:ext cx="4326148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2FD6C-6573-4813-AF9E-29B7024B6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-139" b="35897"/>
          <a:stretch/>
        </p:blipFill>
        <p:spPr>
          <a:xfrm>
            <a:off x="8989400" y="240340"/>
            <a:ext cx="2867574" cy="27572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0784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91F-2BDF-4EA9-B7C1-5FF587E5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Brand for </a:t>
            </a:r>
            <a:br>
              <a:rPr lang="en-US" dirty="0"/>
            </a:br>
            <a:r>
              <a:rPr lang="en-US" dirty="0"/>
              <a:t>Wild Alaska Pollock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64D67-FF2A-4F81-A0E3-7CE3D0202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Mary Elizabeth Germaine, Ketchum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A689C-5F1B-4511-8A09-C6F35C59C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69DB6-4EDB-4D3B-B533-78EF40ACF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180406"/>
            <a:ext cx="429739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150A3-300C-48FA-A95D-806F706F1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8291"/>
          <a:stretch/>
        </p:blipFill>
        <p:spPr>
          <a:xfrm>
            <a:off x="8936074" y="372353"/>
            <a:ext cx="2850013" cy="2775293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3161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85EE-D315-4EB3-B350-98B5975D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82788" cy="2852737"/>
          </a:xfrm>
        </p:spPr>
        <p:txBody>
          <a:bodyPr>
            <a:normAutofit/>
          </a:bodyPr>
          <a:lstStyle/>
          <a:p>
            <a:r>
              <a:rPr lang="en-US" sz="5400" dirty="0"/>
              <a:t>GAPP </a:t>
            </a:r>
            <a:br>
              <a:rPr lang="en-US" sz="5400" dirty="0"/>
            </a:br>
            <a:r>
              <a:rPr lang="en-US" sz="5400" dirty="0"/>
              <a:t>Top Hand Award </a:t>
            </a:r>
            <a:br>
              <a:rPr lang="en-US" sz="5400" dirty="0"/>
            </a:br>
            <a:r>
              <a:rPr lang="en-US" sz="5400" dirty="0"/>
              <a:t>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64400-DC96-46F2-8D09-5A02DE06F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Doug Christensen, GAPP Treasurer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CF338-5E02-4C2B-82A4-D31E71F48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36F68-3BB3-4B47-84A1-B1D79AA812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39335-7C05-4948-9A56-6993D8FA3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6511" b="9064"/>
          <a:stretch/>
        </p:blipFill>
        <p:spPr>
          <a:xfrm>
            <a:off x="8014558" y="768350"/>
            <a:ext cx="2760122" cy="276012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0850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B09D7-1D2B-4824-86E2-83976010B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 descr="A person wearing a suit and tie smiling and looking at the camera&#10;&#10;Description generated with very high confidence">
            <a:extLst>
              <a:ext uri="{FF2B5EF4-FFF2-40B4-BE49-F238E27FC236}">
                <a16:creationId xmlns:a16="http://schemas.microsoft.com/office/drawing/2014/main" id="{978A2D4F-8958-47FB-B78A-9A681FED2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1"/>
          <a:stretch/>
        </p:blipFill>
        <p:spPr>
          <a:xfrm>
            <a:off x="5881895" y="462842"/>
            <a:ext cx="3871705" cy="4361056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6B3A4-35CD-48FA-B3B7-FF6BE1BFC006}"/>
              </a:ext>
            </a:extLst>
          </p:cNvPr>
          <p:cNvSpPr txBox="1"/>
          <p:nvPr/>
        </p:nvSpPr>
        <p:spPr>
          <a:xfrm>
            <a:off x="367862" y="648243"/>
            <a:ext cx="510623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GAPP </a:t>
            </a:r>
          </a:p>
          <a:p>
            <a:pPr algn="ctr"/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Hand Award Winner: </a:t>
            </a:r>
          </a:p>
          <a:p>
            <a:pPr algn="ctr"/>
            <a:endParaRPr lang="en-US" sz="4400" b="1" dirty="0"/>
          </a:p>
          <a:p>
            <a:pPr algn="ctr"/>
            <a:r>
              <a:rPr lang="en-US" sz="6600" b="1" dirty="0"/>
              <a:t>Bob Desautel </a:t>
            </a:r>
          </a:p>
          <a:p>
            <a:pPr algn="ctr"/>
            <a:r>
              <a:rPr lang="en-US" sz="4400" b="1" i="1" dirty="0"/>
              <a:t>Global Seas</a:t>
            </a:r>
            <a:r>
              <a:rPr lang="en-US" sz="44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120B0-644C-4D5E-AFCE-F2B61A544345}"/>
              </a:ext>
            </a:extLst>
          </p:cNvPr>
          <p:cNvSpPr/>
          <p:nvPr/>
        </p:nvSpPr>
        <p:spPr>
          <a:xfrm>
            <a:off x="840684" y="6209757"/>
            <a:ext cx="4160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29, 2019 | 2019 WAP Annual Meeting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4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A271-576B-4823-9FF9-7985EA856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Wonderful World of Wild Alaska Pollock </a:t>
            </a:r>
            <a:br>
              <a:rPr lang="en-US" dirty="0"/>
            </a:br>
            <a:r>
              <a:rPr lang="en-US" i="1" dirty="0"/>
              <a:t>Lunch Menu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71E5D-E262-41A5-9B43-9AAFEE64A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Cabbage Jicama Slaw with Lime Cilantro Crema and Surimi </a:t>
            </a:r>
          </a:p>
          <a:p>
            <a:pPr marL="0" indent="0" algn="ctr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Perfect Pollock Portion™ Fillets with Salsa </a:t>
            </a:r>
            <a:r>
              <a:rPr lang="en-US" b="1" dirty="0" err="1">
                <a:solidFill>
                  <a:srgbClr val="00B0F0"/>
                </a:solidFill>
              </a:rPr>
              <a:t>Rojo</a:t>
            </a:r>
            <a:r>
              <a:rPr lang="en-US" b="1" dirty="0">
                <a:solidFill>
                  <a:srgbClr val="00B0F0"/>
                </a:solidFill>
              </a:rPr>
              <a:t> </a:t>
            </a:r>
          </a:p>
          <a:p>
            <a:pPr marL="0" indent="0" algn="ctr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Crispy Crunchy Fish Tacos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01633-C31B-43D0-A173-1DC12A6F3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7D97F-1951-48BE-8F6D-ECC0E2BD7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018280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070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5716-002F-46D3-9A2A-3E6C8A3B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Break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E32D6-5814-4FDE-B567-C7C8B8C27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Program will resume at 12:50pm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9948B-A9E3-473E-8FD6-C9C91D3A1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F6C6D-D1C8-4F43-90A0-560285C5A3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43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1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6ED1-06A2-4B65-BAE5-2FE6747C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From Our Sponsors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9D17-0A02-4E31-8BDD-3191EA8F5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E914F-95A3-4263-BA9E-FE686B8D1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20BA1-4C5A-4991-8745-3BFFA21AC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8913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17D0-6957-4CFB-B545-ACF1332C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social!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66CD-C6AA-4E73-9BA2-10D63B6F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D42B9-D5D8-43C4-869A-0152AEF4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170680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75C1B0F-85B5-4935-B370-2B50FABD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2384546"/>
            <a:ext cx="5711190" cy="2319089"/>
          </a:xfrm>
          <a:prstGeom prst="rect">
            <a:avLst/>
          </a:prstGeom>
        </p:spPr>
      </p:pic>
      <p:pic>
        <p:nvPicPr>
          <p:cNvPr id="9" name="Picture 8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342C62C6-522D-465F-84DB-0E705D49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1556"/>
          <a:stretch/>
        </p:blipFill>
        <p:spPr>
          <a:xfrm>
            <a:off x="5519963" y="91440"/>
            <a:ext cx="3712030" cy="600456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C4D04A-EC33-4CB8-A9C9-7823B5EA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93" y="295048"/>
            <a:ext cx="2730500" cy="4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9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4DAE-B933-4E8C-985B-8B8429E95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56953"/>
            <a:ext cx="9317736" cy="2008426"/>
          </a:xfrm>
        </p:spPr>
        <p:txBody>
          <a:bodyPr>
            <a:normAutofit fontScale="90000"/>
          </a:bodyPr>
          <a:lstStyle/>
          <a:p>
            <a:r>
              <a:rPr lang="en-US" dirty="0"/>
              <a:t>Celebrating Our Perfect Protein: Wild Alaska Pollock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305DC-BF7C-4176-9521-81C54DD38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89685"/>
            <a:ext cx="9317736" cy="1257534"/>
          </a:xfrm>
        </p:spPr>
        <p:txBody>
          <a:bodyPr/>
          <a:lstStyle/>
          <a:p>
            <a:r>
              <a:rPr lang="en-US" i="1" dirty="0"/>
              <a:t>Association of Genuine Alaska Pollock Producers Annual Meeting </a:t>
            </a:r>
          </a:p>
          <a:p>
            <a:r>
              <a:rPr lang="en-US" sz="1800" dirty="0"/>
              <a:t>October 29, 2019 | Seattle, WA</a:t>
            </a:r>
          </a:p>
        </p:txBody>
      </p:sp>
    </p:spTree>
    <p:extLst>
      <p:ext uri="{BB962C8B-B14F-4D97-AF65-F5344CB8AC3E}">
        <p14:creationId xmlns:p14="http://schemas.microsoft.com/office/powerpoint/2010/main" val="4053225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F3A5-0650-4AA6-A092-9A088597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Whole New GAPP:</a:t>
            </a:r>
            <a:br>
              <a:rPr lang="en-US" dirty="0"/>
            </a:br>
            <a:r>
              <a:rPr lang="en-US" dirty="0"/>
              <a:t>GAPP Website Reveal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C9D12-C7D1-475E-AC2C-7D9BA5042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Tim </a:t>
            </a:r>
            <a:r>
              <a:rPr lang="en-US" i="1" dirty="0" err="1"/>
              <a:t>Garrigan</a:t>
            </a:r>
            <a:r>
              <a:rPr lang="en-US" i="1" dirty="0"/>
              <a:t> &amp; the GLG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484FE-C5C2-41EA-B010-39F5A73F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B934D-B3B1-4E7C-B1D2-513469D9EB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746180-39CA-486C-B057-772DE8C4A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0" r="10799"/>
          <a:stretch/>
        </p:blipFill>
        <p:spPr>
          <a:xfrm>
            <a:off x="8073738" y="241564"/>
            <a:ext cx="2130578" cy="214171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31909-45EF-474B-AD46-310B895C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-102626" r="-150" b="-105180"/>
          <a:stretch/>
        </p:blipFill>
        <p:spPr>
          <a:xfrm>
            <a:off x="9773605" y="1758377"/>
            <a:ext cx="2145412" cy="2141711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4916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9EC6-9D67-4441-A55E-B7CE90FD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455150" cy="2852737"/>
          </a:xfrm>
        </p:spPr>
        <p:txBody>
          <a:bodyPr/>
          <a:lstStyle/>
          <a:p>
            <a:r>
              <a:rPr lang="en-US" dirty="0"/>
              <a:t>Making Our LCA Successful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5F6CC-D5D8-4840-9FAB-60CBEA9CB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Bryan Sheehan &amp; Melissa </a:t>
            </a:r>
            <a:r>
              <a:rPr lang="en-US" i="1" dirty="0" err="1"/>
              <a:t>Zgola</a:t>
            </a:r>
            <a:r>
              <a:rPr lang="en-US" i="1" dirty="0"/>
              <a:t>; </a:t>
            </a:r>
            <a:r>
              <a:rPr lang="en-US" i="1" dirty="0" err="1"/>
              <a:t>Quantis</a:t>
            </a:r>
            <a:r>
              <a:rPr lang="en-US" i="1" dirty="0"/>
              <a:t>,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9DE3F-E1C4-4E10-9835-29E2E164C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84E99-BA2E-4FB5-A977-DEE62B709F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2D3F9-2B17-44F4-89CF-9EC46FA3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98" y="345188"/>
            <a:ext cx="2340747" cy="2393348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F2412-5C20-42F0-9957-0C55A08A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9" y="2232061"/>
            <a:ext cx="2261618" cy="239387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0903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EE07-5A4C-446C-A518-311FDDC1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48" y="1684233"/>
            <a:ext cx="10515600" cy="2852737"/>
          </a:xfrm>
        </p:spPr>
        <p:txBody>
          <a:bodyPr/>
          <a:lstStyle/>
          <a:p>
            <a:r>
              <a:rPr lang="en-US" dirty="0"/>
              <a:t>WAP was Sustainable Before it was Sexy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5A835-410F-417A-BBB3-0B37952D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448" y="4544532"/>
            <a:ext cx="10515600" cy="1500187"/>
          </a:xfrm>
        </p:spPr>
        <p:txBody>
          <a:bodyPr>
            <a:noAutofit/>
          </a:bodyPr>
          <a:lstStyle/>
          <a:p>
            <a:r>
              <a:rPr lang="en-US" i="1" dirty="0"/>
              <a:t>Moderator: Matt Tinning, At-sea Processors Association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5365D-9095-4B04-A8F7-43090EE26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3C0C9-E739-4956-8D20-4D81D183D0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B0003-6C4E-449D-9C5F-C0B05FB2E39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-212" r="17940" b="212"/>
          <a:stretch/>
        </p:blipFill>
        <p:spPr>
          <a:xfrm>
            <a:off x="690665" y="312469"/>
            <a:ext cx="1964697" cy="1965531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3017C-3B4B-493D-9621-8B72C401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11348" r="-123" b="13493"/>
          <a:stretch/>
        </p:blipFill>
        <p:spPr>
          <a:xfrm>
            <a:off x="2519754" y="312469"/>
            <a:ext cx="1964697" cy="1968889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11E1E-2634-4512-B1D5-13FCF4AF3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r="18894"/>
          <a:stretch/>
        </p:blipFill>
        <p:spPr>
          <a:xfrm>
            <a:off x="4348843" y="312469"/>
            <a:ext cx="1964697" cy="197309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563471-FCDB-453E-8272-4669E64C28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20899"/>
          <a:stretch/>
        </p:blipFill>
        <p:spPr>
          <a:xfrm>
            <a:off x="6177932" y="312469"/>
            <a:ext cx="1964697" cy="197309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05C37C-0649-426D-A729-C1FBF75240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r="35603" b="7699"/>
          <a:stretch/>
        </p:blipFill>
        <p:spPr>
          <a:xfrm rot="5400000">
            <a:off x="8004848" y="307080"/>
            <a:ext cx="1973093" cy="196874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86C37B-12C3-4B09-894A-E2EF4CE89D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/>
        </p:blipFill>
        <p:spPr>
          <a:xfrm>
            <a:off x="9836110" y="342951"/>
            <a:ext cx="1964698" cy="1970517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69893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3CABB-1986-4365-8787-0285B948B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E8C87-F477-420F-8E3F-9F099B41F1F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-212" r="17940" b="212"/>
          <a:stretch/>
        </p:blipFill>
        <p:spPr>
          <a:xfrm>
            <a:off x="2010561" y="419973"/>
            <a:ext cx="1964697" cy="1965531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BDEC22-78AC-4BF4-B033-75C28D897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11348" r="-123" b="13493"/>
          <a:stretch/>
        </p:blipFill>
        <p:spPr>
          <a:xfrm>
            <a:off x="451568" y="3098457"/>
            <a:ext cx="1964697" cy="1968889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B668D9-E5F7-475A-BF62-92AD935F5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r="18894"/>
          <a:stretch/>
        </p:blipFill>
        <p:spPr>
          <a:xfrm>
            <a:off x="5657606" y="412411"/>
            <a:ext cx="1964697" cy="197309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16973-CB24-40B7-8997-AB2D0071F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20899"/>
          <a:stretch/>
        </p:blipFill>
        <p:spPr>
          <a:xfrm>
            <a:off x="7727082" y="3098457"/>
            <a:ext cx="1964697" cy="197309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D47D68-0E10-4F74-90D4-19FA84B63E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r="35603" b="7699"/>
          <a:stretch/>
        </p:blipFill>
        <p:spPr>
          <a:xfrm rot="5400000">
            <a:off x="4085127" y="3070247"/>
            <a:ext cx="1973093" cy="1968747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73902-315F-46DA-B7EE-A942E9CB3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/>
        </p:blipFill>
        <p:spPr>
          <a:xfrm>
            <a:off x="9304651" y="508586"/>
            <a:ext cx="1964698" cy="197051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09D5C-8D2F-4B13-8051-092482759059}"/>
              </a:ext>
            </a:extLst>
          </p:cNvPr>
          <p:cNvSpPr txBox="1"/>
          <p:nvPr/>
        </p:nvSpPr>
        <p:spPr>
          <a:xfrm>
            <a:off x="2010560" y="2479103"/>
            <a:ext cx="1964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Matt Tinning </a:t>
            </a:r>
          </a:p>
          <a:p>
            <a:pPr algn="ctr"/>
            <a:r>
              <a:rPr lang="en-US" dirty="0"/>
              <a:t>At-Sea Processors Association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4B51F5-23CB-43FE-BDE9-0138CE259698}"/>
              </a:ext>
            </a:extLst>
          </p:cNvPr>
          <p:cNvSpPr txBox="1"/>
          <p:nvPr/>
        </p:nvSpPr>
        <p:spPr>
          <a:xfrm>
            <a:off x="5657605" y="2479103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Sharon </a:t>
            </a:r>
            <a:r>
              <a:rPr lang="en-US" dirty="0" err="1"/>
              <a:t>Ripps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R3 Consulting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4C062A-8E2C-41A2-AC7D-F43822B84FA2}"/>
              </a:ext>
            </a:extLst>
          </p:cNvPr>
          <p:cNvSpPr txBox="1"/>
          <p:nvPr/>
        </p:nvSpPr>
        <p:spPr>
          <a:xfrm>
            <a:off x="3789915" y="5168473"/>
            <a:ext cx="2563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Dave </a:t>
            </a:r>
            <a:r>
              <a:rPr lang="en-US" dirty="0" err="1"/>
              <a:t>Witherell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North Pacific Fisheries Management Council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C81CAE-FF8C-4FBE-8316-AEAE6D1A3150}"/>
              </a:ext>
            </a:extLst>
          </p:cNvPr>
          <p:cNvSpPr/>
          <p:nvPr/>
        </p:nvSpPr>
        <p:spPr>
          <a:xfrm>
            <a:off x="347877" y="5210050"/>
            <a:ext cx="2172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Karl </a:t>
            </a:r>
            <a:r>
              <a:rPr lang="en-US" dirty="0" err="1"/>
              <a:t>Bratvold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Starboats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3C8F7A-4D0C-4979-8985-5BB8B0217C2E}"/>
              </a:ext>
            </a:extLst>
          </p:cNvPr>
          <p:cNvSpPr/>
          <p:nvPr/>
        </p:nvSpPr>
        <p:spPr>
          <a:xfrm>
            <a:off x="7623391" y="5210050"/>
            <a:ext cx="2172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George </a:t>
            </a:r>
            <a:r>
              <a:rPr lang="en-US" dirty="0" err="1"/>
              <a:t>Chamel</a:t>
            </a:r>
            <a:r>
              <a:rPr lang="en-US" dirty="0"/>
              <a:t> II, Council Fire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EC0B9-7B31-41E2-9C20-6AFE8DB40F2D}"/>
              </a:ext>
            </a:extLst>
          </p:cNvPr>
          <p:cNvSpPr/>
          <p:nvPr/>
        </p:nvSpPr>
        <p:spPr>
          <a:xfrm>
            <a:off x="9304651" y="2590625"/>
            <a:ext cx="206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Jason Driskell, H-E-B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E73DED-52C8-4EDC-981D-A62656A27102}"/>
              </a:ext>
            </a:extLst>
          </p:cNvPr>
          <p:cNvSpPr/>
          <p:nvPr/>
        </p:nvSpPr>
        <p:spPr>
          <a:xfrm>
            <a:off x="854878" y="6219109"/>
            <a:ext cx="3843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29, 2019 | 2019 WAP Annual Meeting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32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E0FE-54B7-40B6-A804-7C434AAE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Wonderful World of Wild Alaska Pollock </a:t>
            </a:r>
            <a:br>
              <a:rPr lang="en-US" dirty="0"/>
            </a:br>
            <a:r>
              <a:rPr lang="en-US" i="1" dirty="0">
                <a:solidFill>
                  <a:schemeClr val="accent6"/>
                </a:solidFill>
              </a:rPr>
              <a:t>Afternoon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679A-15EA-4CD2-AB8F-59F759D7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House-made Kettle Chips &amp; Smoked Wild Alaska Pollock Dip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66D8E-7BAB-4BFF-A058-2E81B7DD4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5B869-1330-4A58-AF14-2393A5D29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048760" cy="303233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78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39EB-80EC-4C17-968D-ADF64855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E4984-EBA3-4921-9BC2-00AC982B3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Program will resume at 2:50pm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D7812-C8F7-4D69-9B61-FAA6FE04C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15396-1E28-4493-A8B3-851CA1592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8724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1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6ED1-06A2-4B65-BAE5-2FE6747C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From Our Sponsors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9D17-0A02-4E31-8BDD-3191EA8F5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E914F-95A3-4263-BA9E-FE686B8D1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20BA1-4C5A-4991-8745-3BFFA21AC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5968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17D0-6957-4CFB-B545-ACF1332C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social!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66CD-C6AA-4E73-9BA2-10D63B6F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D42B9-D5D8-43C4-869A-0152AEF4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170680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75C1B0F-85B5-4935-B370-2B50FABD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2384546"/>
            <a:ext cx="5711190" cy="2319089"/>
          </a:xfrm>
          <a:prstGeom prst="rect">
            <a:avLst/>
          </a:prstGeom>
        </p:spPr>
      </p:pic>
      <p:pic>
        <p:nvPicPr>
          <p:cNvPr id="9" name="Picture 8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342C62C6-522D-465F-84DB-0E705D49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1556"/>
          <a:stretch/>
        </p:blipFill>
        <p:spPr>
          <a:xfrm>
            <a:off x="5519963" y="91440"/>
            <a:ext cx="3712030" cy="600456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C4D04A-EC33-4CB8-A9C9-7823B5EA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93" y="295048"/>
            <a:ext cx="2730500" cy="4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80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214DC3-EE81-4B4C-B6EA-B35AABE39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069" r="26697" b="3284"/>
          <a:stretch/>
        </p:blipFill>
        <p:spPr>
          <a:xfrm rot="5400000">
            <a:off x="2559055" y="330285"/>
            <a:ext cx="2261746" cy="2226114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66F0F-0337-4AFE-A2B6-13989D72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WAP Meet World!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18172-A70E-461B-ACA2-38E95A275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Moderator: Craig Morris, GAPP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C38DF-79E1-46C8-B5FA-6FE5464DE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18FB7-3D2B-452B-BF57-4404A3BB13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90AB5-D997-4094-91BA-465C2112E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6942" r="1761" b="13544"/>
          <a:stretch/>
        </p:blipFill>
        <p:spPr>
          <a:xfrm>
            <a:off x="7375694" y="254253"/>
            <a:ext cx="2260211" cy="2261745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901D71-5303-4C4C-92F2-AC16DEAD2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0295"/>
          <a:stretch/>
        </p:blipFill>
        <p:spPr>
          <a:xfrm>
            <a:off x="9819045" y="236328"/>
            <a:ext cx="2181414" cy="2261745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8BEC0-5DAD-4FD4-98EE-8D8E4B88B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9181" r="6403" b="33260"/>
          <a:stretch/>
        </p:blipFill>
        <p:spPr>
          <a:xfrm>
            <a:off x="244935" y="312469"/>
            <a:ext cx="2115319" cy="2109464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erson holding a fish&#10;&#10;Description generated with high confidence">
            <a:extLst>
              <a:ext uri="{FF2B5EF4-FFF2-40B4-BE49-F238E27FC236}">
                <a16:creationId xmlns:a16="http://schemas.microsoft.com/office/drawing/2014/main" id="{96E037CA-D34F-465B-85D0-68FD1A35AE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37388"/>
          <a:stretch/>
        </p:blipFill>
        <p:spPr>
          <a:xfrm>
            <a:off x="4986744" y="254253"/>
            <a:ext cx="2205811" cy="2261745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9481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26B04-EACB-4D1C-BA1B-C7E38D445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1B860-9F1A-4F40-82F3-7B8FE9315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069" r="26697" b="3284"/>
          <a:stretch/>
        </p:blipFill>
        <p:spPr>
          <a:xfrm rot="5400000">
            <a:off x="2244095" y="2915196"/>
            <a:ext cx="2261746" cy="2226114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F965B-8944-4822-9B4A-7D92D33BB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6942" r="1761" b="13544"/>
          <a:stretch/>
        </p:blipFill>
        <p:spPr>
          <a:xfrm>
            <a:off x="7025347" y="2897379"/>
            <a:ext cx="2260211" cy="2261745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6DAD-A37A-437E-B4CA-D0363049D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b="10295"/>
          <a:stretch/>
        </p:blipFill>
        <p:spPr>
          <a:xfrm>
            <a:off x="9080946" y="310526"/>
            <a:ext cx="2181414" cy="2261745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1A648-8011-44D4-B64E-9D735CCD02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9181" r="6403" b="33260"/>
          <a:stretch/>
        </p:blipFill>
        <p:spPr>
          <a:xfrm>
            <a:off x="244935" y="312469"/>
            <a:ext cx="2115319" cy="2109464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erson holding a fish&#10;&#10;Description generated with high confidence">
            <a:extLst>
              <a:ext uri="{FF2B5EF4-FFF2-40B4-BE49-F238E27FC236}">
                <a16:creationId xmlns:a16="http://schemas.microsoft.com/office/drawing/2014/main" id="{DFBC38DF-6BCD-41E0-9BA3-96E6219051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37388"/>
          <a:stretch/>
        </p:blipFill>
        <p:spPr>
          <a:xfrm>
            <a:off x="4655098" y="338551"/>
            <a:ext cx="2205811" cy="2261745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587C3-C9E9-4AC9-B110-1EBE106CD862}"/>
              </a:ext>
            </a:extLst>
          </p:cNvPr>
          <p:cNvSpPr txBox="1"/>
          <p:nvPr/>
        </p:nvSpPr>
        <p:spPr>
          <a:xfrm>
            <a:off x="395557" y="2574215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Craig Morris, </a:t>
            </a:r>
          </a:p>
          <a:p>
            <a:pPr algn="ctr"/>
            <a:r>
              <a:rPr lang="en-US" dirty="0"/>
              <a:t>GAPP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FEDE7-87B4-42F9-93FA-AF5374AB0A9B}"/>
              </a:ext>
            </a:extLst>
          </p:cNvPr>
          <p:cNvSpPr txBox="1"/>
          <p:nvPr/>
        </p:nvSpPr>
        <p:spPr>
          <a:xfrm>
            <a:off x="2417445" y="5311406"/>
            <a:ext cx="222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Takashi Matsumoto, </a:t>
            </a:r>
          </a:p>
          <a:p>
            <a:pPr algn="ctr"/>
            <a:r>
              <a:rPr lang="en-US" dirty="0" err="1"/>
              <a:t>UniSea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E2E69-3C2E-4BDC-89FF-B59E0EE3543E}"/>
              </a:ext>
            </a:extLst>
          </p:cNvPr>
          <p:cNvSpPr txBox="1"/>
          <p:nvPr/>
        </p:nvSpPr>
        <p:spPr>
          <a:xfrm>
            <a:off x="9297663" y="2649749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Torunn</a:t>
            </a:r>
            <a:r>
              <a:rPr lang="en-US" dirty="0"/>
              <a:t> </a:t>
            </a:r>
            <a:r>
              <a:rPr lang="en-US" dirty="0" err="1"/>
              <a:t>Halhjem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Trident Seafoods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2DDD4-4336-4A39-938F-789678986351}"/>
              </a:ext>
            </a:extLst>
          </p:cNvPr>
          <p:cNvSpPr txBox="1"/>
          <p:nvPr/>
        </p:nvSpPr>
        <p:spPr>
          <a:xfrm>
            <a:off x="4787388" y="2733648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Mike Cusack, </a:t>
            </a:r>
          </a:p>
          <a:p>
            <a:pPr algn="ctr"/>
            <a:r>
              <a:rPr lang="en-US" dirty="0"/>
              <a:t>American Seafoods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A6A366-B59B-4AF0-A720-2EE2CA6E6BCD}"/>
              </a:ext>
            </a:extLst>
          </p:cNvPr>
          <p:cNvSpPr txBox="1"/>
          <p:nvPr/>
        </p:nvSpPr>
        <p:spPr>
          <a:xfrm>
            <a:off x="7008508" y="5318558"/>
            <a:ext cx="230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Kenji Uchida </a:t>
            </a:r>
          </a:p>
          <a:p>
            <a:pPr algn="ctr"/>
            <a:r>
              <a:rPr lang="en-US" dirty="0"/>
              <a:t>Nippon Suisan Kaisha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CD6146-681F-46F1-95F6-5BEC862F5A5B}"/>
              </a:ext>
            </a:extLst>
          </p:cNvPr>
          <p:cNvSpPr/>
          <p:nvPr/>
        </p:nvSpPr>
        <p:spPr>
          <a:xfrm>
            <a:off x="858307" y="6211672"/>
            <a:ext cx="3843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29, 2019 | 2019 WAP Annual Meeting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43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17D0-6957-4CFB-B545-ACF1332C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329399"/>
            <a:ext cx="10515600" cy="1325563"/>
          </a:xfrm>
        </p:spPr>
        <p:txBody>
          <a:bodyPr/>
          <a:lstStyle/>
          <a:p>
            <a:r>
              <a:rPr lang="en-US" dirty="0"/>
              <a:t>Keep getting social!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66CD-C6AA-4E73-9BA2-10D63B6F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D42B9-D5D8-43C4-869A-0152AEF49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170680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75C1B0F-85B5-4935-B370-2B50FABD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2384546"/>
            <a:ext cx="5711190" cy="2319089"/>
          </a:xfrm>
          <a:prstGeom prst="rect">
            <a:avLst/>
          </a:prstGeom>
        </p:spPr>
      </p:pic>
      <p:pic>
        <p:nvPicPr>
          <p:cNvPr id="9" name="Picture 8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342C62C6-522D-465F-84DB-0E705D49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1556"/>
          <a:stretch/>
        </p:blipFill>
        <p:spPr>
          <a:xfrm>
            <a:off x="5519963" y="91440"/>
            <a:ext cx="3712030" cy="6004560"/>
          </a:xfrm>
          <a:prstGeom prst="rect">
            <a:avLst/>
          </a:prstGeom>
        </p:spPr>
      </p:pic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C4D04A-EC33-4CB8-A9C9-7823B5EA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93" y="295048"/>
            <a:ext cx="2730500" cy="4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B57C-27BD-4E64-BB88-E15FE7CE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22" y="1855923"/>
            <a:ext cx="8706785" cy="2852737"/>
          </a:xfrm>
        </p:spPr>
        <p:txBody>
          <a:bodyPr/>
          <a:lstStyle/>
          <a:p>
            <a:r>
              <a:rPr lang="en-US" dirty="0"/>
              <a:t>Emerging Food Trends &amp; Purpose-Driven Businesses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1B504-0B23-4E2E-92D8-92F149B48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222" y="4680219"/>
            <a:ext cx="10515600" cy="1500187"/>
          </a:xfrm>
        </p:spPr>
        <p:txBody>
          <a:bodyPr/>
          <a:lstStyle/>
          <a:p>
            <a:r>
              <a:rPr lang="en-US" i="1" dirty="0"/>
              <a:t>Jennifer Cawley, Crossroads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ACF64-5AD3-4923-8F8B-9B37ACCA7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C90A0-606D-43ED-81ED-5709178D57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B0E60-2BAD-4E27-A7B2-209B8A94E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81" y="221381"/>
            <a:ext cx="2566459" cy="2566459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381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DDC85-B0D2-40F9-BDBC-6981A879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2274551" cy="2852737"/>
          </a:xfrm>
        </p:spPr>
        <p:txBody>
          <a:bodyPr>
            <a:normAutofit/>
          </a:bodyPr>
          <a:lstStyle/>
          <a:p>
            <a:r>
              <a:rPr lang="en-US" sz="5500" dirty="0"/>
              <a:t>GAPP Brings WAP to New Channels, Forms &amp; Influencers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1A7D8-C16C-4209-BB5E-32FD45166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Moderator: Margery Schelling, American Seafoods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F91F9-02DB-4EB0-8A55-C4DA59A29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A016E-8F7F-410D-8F26-C284C7EFB3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20E9F-05EA-4454-BDC4-59884CC48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r="17002"/>
          <a:stretch/>
        </p:blipFill>
        <p:spPr>
          <a:xfrm>
            <a:off x="9815335" y="326974"/>
            <a:ext cx="2117788" cy="211630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41643-A4BF-4E37-A1BF-8A85551C9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b="16443"/>
          <a:stretch/>
        </p:blipFill>
        <p:spPr>
          <a:xfrm>
            <a:off x="7429432" y="345176"/>
            <a:ext cx="2117788" cy="21422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47F02-5FB4-491A-8215-0806FBF9C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1328"/>
          <a:stretch/>
        </p:blipFill>
        <p:spPr>
          <a:xfrm>
            <a:off x="5002370" y="396567"/>
            <a:ext cx="2117788" cy="2090892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F1D613-E017-4605-AE21-D3D9F24FB7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678"/>
          <a:stretch/>
        </p:blipFill>
        <p:spPr>
          <a:xfrm>
            <a:off x="2675171" y="389373"/>
            <a:ext cx="2117788" cy="2098086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A4C0B6-3702-4063-A4FC-C0C380585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553"/>
          <a:stretch/>
        </p:blipFill>
        <p:spPr>
          <a:xfrm>
            <a:off x="295618" y="396567"/>
            <a:ext cx="2111438" cy="210447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7483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E867E-02E3-44A5-945C-7A00D21BF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C8A14-AE93-4507-A4D1-83E82DBB8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r="17002"/>
          <a:stretch/>
        </p:blipFill>
        <p:spPr>
          <a:xfrm>
            <a:off x="9815335" y="326974"/>
            <a:ext cx="2117788" cy="211630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3A45E-6FCD-4FD1-8E54-46268F904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b="16443"/>
          <a:stretch/>
        </p:blipFill>
        <p:spPr>
          <a:xfrm>
            <a:off x="7541281" y="2665213"/>
            <a:ext cx="2117788" cy="21422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B92AD-43BD-4193-889F-1B1F3097C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1328"/>
          <a:stretch/>
        </p:blipFill>
        <p:spPr>
          <a:xfrm>
            <a:off x="5002370" y="396567"/>
            <a:ext cx="2117788" cy="2090892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2F7A-FC9E-4C80-89BC-F03560AF4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678"/>
          <a:stretch/>
        </p:blipFill>
        <p:spPr>
          <a:xfrm>
            <a:off x="2532931" y="2665213"/>
            <a:ext cx="2117788" cy="2098086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F7D0E-E9FF-409C-B353-BC6F62B5BF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553"/>
          <a:stretch/>
        </p:blipFill>
        <p:spPr>
          <a:xfrm>
            <a:off x="295618" y="396567"/>
            <a:ext cx="2111438" cy="2104473"/>
          </a:xfrm>
          <a:prstGeom prst="ellipse">
            <a:avLst/>
          </a:prstGeom>
          <a:ln w="635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35C3-AD11-472B-9198-6B64FD5EABD3}"/>
              </a:ext>
            </a:extLst>
          </p:cNvPr>
          <p:cNvSpPr txBox="1"/>
          <p:nvPr/>
        </p:nvSpPr>
        <p:spPr>
          <a:xfrm>
            <a:off x="395557" y="2574215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Margery Schelling, </a:t>
            </a:r>
          </a:p>
          <a:p>
            <a:pPr algn="ctr"/>
            <a:r>
              <a:rPr lang="en-US" dirty="0"/>
              <a:t>American Seafoods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BFEE1-08AC-4239-A58E-A1BD9760545D}"/>
              </a:ext>
            </a:extLst>
          </p:cNvPr>
          <p:cNvSpPr txBox="1"/>
          <p:nvPr/>
        </p:nvSpPr>
        <p:spPr>
          <a:xfrm>
            <a:off x="9891880" y="2581297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Craig Morris, </a:t>
            </a:r>
          </a:p>
          <a:p>
            <a:pPr algn="ctr"/>
            <a:r>
              <a:rPr lang="en-US" dirty="0"/>
              <a:t>GAPP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B6DB-DD68-460E-BE54-0E6EC9E7E168}"/>
              </a:ext>
            </a:extLst>
          </p:cNvPr>
          <p:cNvSpPr txBox="1"/>
          <p:nvPr/>
        </p:nvSpPr>
        <p:spPr>
          <a:xfrm>
            <a:off x="7617829" y="4989041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Gavin Kennedy, </a:t>
            </a:r>
          </a:p>
          <a:p>
            <a:pPr algn="ctr"/>
            <a:r>
              <a:rPr lang="en-US" dirty="0"/>
              <a:t>Gorton’s Seafood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9FD17-3F5F-414D-BAD7-2414097AA553}"/>
              </a:ext>
            </a:extLst>
          </p:cNvPr>
          <p:cNvSpPr txBox="1"/>
          <p:nvPr/>
        </p:nvSpPr>
        <p:spPr>
          <a:xfrm>
            <a:off x="5113651" y="2581297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Salle, </a:t>
            </a:r>
          </a:p>
          <a:p>
            <a:pPr algn="ctr"/>
            <a:r>
              <a:rPr lang="en-US" dirty="0"/>
              <a:t>Trident Seafoods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10929-F096-4573-B24E-10EB33309CF1}"/>
              </a:ext>
            </a:extLst>
          </p:cNvPr>
          <p:cNvSpPr txBox="1"/>
          <p:nvPr/>
        </p:nvSpPr>
        <p:spPr>
          <a:xfrm>
            <a:off x="2609476" y="4977101"/>
            <a:ext cx="196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Oberon Sinclair, </a:t>
            </a:r>
          </a:p>
          <a:p>
            <a:pPr algn="ctr"/>
            <a:r>
              <a:rPr lang="en-US" dirty="0"/>
              <a:t>My Young Auntie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2D3538-EFB4-4557-A3A8-F49D7ADD452E}"/>
              </a:ext>
            </a:extLst>
          </p:cNvPr>
          <p:cNvSpPr/>
          <p:nvPr/>
        </p:nvSpPr>
        <p:spPr>
          <a:xfrm>
            <a:off x="730428" y="6199664"/>
            <a:ext cx="3843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29, 2019 | 2019 WAP Annual Meeting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75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77CD-1810-4048-8220-884F0EE7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C7111-0DC2-462E-8E69-9DE983B35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Craig Morris, GAPP Chief Executive Officer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4126A-6712-4D40-8A85-022A7F5CF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AD2C-A5D3-486E-8509-6291496F5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1336" y="6174655"/>
            <a:ext cx="3909291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15168F-3A8C-4037-8AD3-E52A35711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 b="26222"/>
          <a:stretch/>
        </p:blipFill>
        <p:spPr>
          <a:xfrm>
            <a:off x="8616073" y="425917"/>
            <a:ext cx="2995201" cy="3003083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66972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58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E0FE-54B7-40B6-A804-7C434AAE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Wonderful World of Wild Alaska Pollock </a:t>
            </a:r>
            <a:br>
              <a:rPr lang="en-US" dirty="0"/>
            </a:br>
            <a:r>
              <a:rPr lang="en-US" i="1" dirty="0">
                <a:solidFill>
                  <a:schemeClr val="accent6"/>
                </a:solidFill>
              </a:rPr>
              <a:t>Reception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679A-15EA-4CD2-AB8F-59F759D78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183282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Alaska Wild Wings with Celery &amp; Blue Cheese Dressing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Wild Alaska Pollock Roe Sushi with Roe Mayo Drizzle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Southwest Style Wild Alaska Pollock Croquettes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Seared Black Cod on Crisp Taro Root with Avocado and Pineapple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Hot Wild Alaska Pollock “Crab” Dip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Raw Bar featuring: Smoked Salmon, King Crab Legs &amp; Claws, Oysters on the Half Shell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Wild Alaska Pollock Protein Noodles Stir Fry Bar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66D8E-7BAB-4BFF-A058-2E81B7DD4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5B869-1330-4A58-AF14-2393A5D29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89642"/>
            <a:ext cx="4048760" cy="303233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7985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44EFB-E691-4AD8-94DE-24F4E5F9D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 r="-1" b="24270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D8737-3292-452C-8C1B-F63131811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45BB9D4-DA47-4DCB-9110-082D989CD4AC}" type="slidenum">
              <a: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38</a:t>
            </a:fld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51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A9CD-CB81-4176-A9B6-9E909758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Meeting Reception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4E937-C300-4B2A-B1C7-95735ACAE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Eat, drink, and be merry!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7316-6918-426A-A6A8-B4C947A0A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3AC20-8EE0-4293-94C2-F6FA9027EB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901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E8BB2F-CFBB-4E9D-AF47-7DAD7EBD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&amp; Opening Remarks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0F1E5-6D38-4543-A80F-978B5400C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Mikel Durham, GAPP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A399B-432D-429A-9053-BE5F54A7B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38" r="12419" b="10775"/>
          <a:stretch/>
        </p:blipFill>
        <p:spPr>
          <a:xfrm>
            <a:off x="8780585" y="544899"/>
            <a:ext cx="2681653" cy="258817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93182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6193-5DC5-4509-9D0F-56D1063B9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76897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D726-F900-427E-8116-703ACA9B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dirty="0"/>
              <a:t>Celebrating Wild </a:t>
            </a:r>
            <a:br>
              <a:rPr lang="en-US" dirty="0"/>
            </a:br>
            <a:r>
              <a:rPr lang="en-US" dirty="0"/>
              <a:t>Alaska Pollock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E02A3-240C-4784-B86D-12865E04A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U.S. Senator Lisa Murkowski of Alaska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5A393-5EBE-43C0-ACE1-ABD7AE9EA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A5588-274B-427A-BFAB-7970896FA1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B59A4-8071-4B42-832C-1619465BA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18952"/>
          <a:stretch/>
        </p:blipFill>
        <p:spPr>
          <a:xfrm>
            <a:off x="8409623" y="768350"/>
            <a:ext cx="2852737" cy="285273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59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F623-9C48-4D21-8493-8F2FA96A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</a:t>
            </a:r>
            <a:br>
              <a:rPr lang="en-US" dirty="0"/>
            </a:br>
            <a:r>
              <a:rPr lang="en-US" dirty="0"/>
              <a:t>of Alaska Seafood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B6C71-2ABA-4C2A-8EF6-CD5E39D1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Alaska Senator Gary Stevens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C0860-7DBE-4102-A838-08BDA2EC3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E1AF-D71A-4422-B445-31C1FDB0B3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C8E7C-FFF2-4900-8DB5-B4428FFE4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21853"/>
          <a:stretch/>
        </p:blipFill>
        <p:spPr>
          <a:xfrm>
            <a:off x="8663572" y="576264"/>
            <a:ext cx="2878946" cy="2852736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7120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DA3A-B0E5-400B-85C5-BFA047A0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1601"/>
            <a:ext cx="10014490" cy="2852737"/>
          </a:xfrm>
        </p:spPr>
        <p:txBody>
          <a:bodyPr>
            <a:normAutofit/>
          </a:bodyPr>
          <a:lstStyle/>
          <a:p>
            <a:r>
              <a:rPr lang="en-US" dirty="0"/>
              <a:t>A New GAPP: </a:t>
            </a:r>
            <a:br>
              <a:rPr lang="en-US" dirty="0"/>
            </a:br>
            <a:r>
              <a:rPr lang="en-US" dirty="0"/>
              <a:t>Celebrating Our </a:t>
            </a:r>
            <a:br>
              <a:rPr lang="en-US" dirty="0"/>
            </a:br>
            <a:r>
              <a:rPr lang="en-US" dirty="0"/>
              <a:t>Perfect Protein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D75B4-53F7-498B-A878-1129BAB0F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2675"/>
            <a:ext cx="10515600" cy="1042852"/>
          </a:xfrm>
        </p:spPr>
        <p:txBody>
          <a:bodyPr/>
          <a:lstStyle/>
          <a:p>
            <a:r>
              <a:rPr lang="en-US" i="1" dirty="0"/>
              <a:t>Craig Morris, GAPP CEO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D4634-5E4A-4979-ABA8-2832DC37A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86581-7CC9-40A0-9689-EBF6FB4614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5364D-451C-43AF-87DD-02BB33428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7232" r="374" b="30175"/>
          <a:stretch/>
        </p:blipFill>
        <p:spPr>
          <a:xfrm>
            <a:off x="8494239" y="722157"/>
            <a:ext cx="2853211" cy="2678888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1154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8342-5F1C-41DC-A9C9-43CD898B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49" y="176022"/>
            <a:ext cx="10515600" cy="5689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Thank You to Our Sponsors!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78354-039F-43C3-95B8-0B05F0B3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9C12E-A385-40F2-B182-6E5F8CCD7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950" y="6182844"/>
            <a:ext cx="3866073" cy="365125"/>
          </a:xfrm>
        </p:spPr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3385AC-32D2-4F95-A21C-DE2B0667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4" b="39810"/>
          <a:stretch/>
        </p:blipFill>
        <p:spPr>
          <a:xfrm>
            <a:off x="6162153" y="3119307"/>
            <a:ext cx="5486400" cy="910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808ED3-4D80-4D09-9700-C70B49F5C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6" b="47648"/>
          <a:stretch/>
        </p:blipFill>
        <p:spPr>
          <a:xfrm>
            <a:off x="6207400" y="4217536"/>
            <a:ext cx="5486400" cy="910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0C0048-99DC-4783-9052-9D054F4E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2" b="55562"/>
          <a:stretch/>
        </p:blipFill>
        <p:spPr>
          <a:xfrm>
            <a:off x="543447" y="4894313"/>
            <a:ext cx="5486400" cy="11012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9DD965-4DD4-438B-923A-EEFEC23F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85677" r="44740" b="8336"/>
          <a:stretch/>
        </p:blipFill>
        <p:spPr>
          <a:xfrm>
            <a:off x="6029847" y="5112551"/>
            <a:ext cx="2632893" cy="8166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FB746B-8E41-4FCF-A4EC-F03AE59B9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7" b="14702"/>
          <a:stretch/>
        </p:blipFill>
        <p:spPr>
          <a:xfrm>
            <a:off x="6029847" y="827986"/>
            <a:ext cx="5486400" cy="9174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0D84EC-13D8-4085-8483-A37DC4C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2" b="22482"/>
          <a:stretch/>
        </p:blipFill>
        <p:spPr>
          <a:xfrm>
            <a:off x="6162153" y="2025551"/>
            <a:ext cx="5486400" cy="9103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EEE771-4535-4270-A55D-1380A080E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64842"/>
          <a:stretch/>
        </p:blipFill>
        <p:spPr>
          <a:xfrm>
            <a:off x="543447" y="2832409"/>
            <a:ext cx="5486400" cy="9103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8F5534-3647-41E4-9008-9768CE01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7" b="31164"/>
          <a:stretch/>
        </p:blipFill>
        <p:spPr>
          <a:xfrm>
            <a:off x="543447" y="3784412"/>
            <a:ext cx="5486400" cy="1069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651889-C92B-4164-8168-5B55C5E06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81812"/>
          <a:stretch/>
        </p:blipFill>
        <p:spPr>
          <a:xfrm>
            <a:off x="512253" y="768955"/>
            <a:ext cx="5486400" cy="9103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D4FD3E-A409-4B44-A86E-D6B4E34FF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b="72258"/>
          <a:stretch/>
        </p:blipFill>
        <p:spPr>
          <a:xfrm>
            <a:off x="543447" y="1720960"/>
            <a:ext cx="5486400" cy="1069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C7179B-60AB-4F19-8544-40C9770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06" y="5184139"/>
            <a:ext cx="1788723" cy="4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5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7CB5-2006-413B-BA6B-0E7D95A4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868576" cy="2852737"/>
          </a:xfrm>
        </p:spPr>
        <p:txBody>
          <a:bodyPr/>
          <a:lstStyle/>
          <a:p>
            <a:r>
              <a:rPr lang="en-US" dirty="0"/>
              <a:t>Setting Our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B9DE-B4AF-43ED-AF74-3BB2977A2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Captain Jack </a:t>
            </a:r>
            <a:r>
              <a:rPr lang="en-US" i="1" dirty="0" err="1"/>
              <a:t>Molan</a:t>
            </a:r>
            <a:r>
              <a:rPr lang="en-US" i="1" dirty="0"/>
              <a:t>, Master of Ceremonies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FCB15-7660-463A-B615-B2068BFFC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5BB9D4-DA47-4DCB-9110-082D989CD4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1ECF2-E163-4B12-8860-866BD79623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October 29, 2019 | 2019 WAP Annual Meeting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DFFCD-B018-4735-8944-DC7201C6B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95" y="891430"/>
            <a:ext cx="2871965" cy="275421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74717777"/>
      </p:ext>
    </p:extLst>
  </p:cSld>
  <p:clrMapOvr>
    <a:masterClrMapping/>
  </p:clrMapOvr>
</p:sld>
</file>

<file path=ppt/theme/theme1.xml><?xml version="1.0" encoding="utf-8"?>
<a:theme xmlns:a="http://schemas.openxmlformats.org/drawingml/2006/main" name="WAP">
  <a:themeElements>
    <a:clrScheme name="WAPP">
      <a:dk1>
        <a:srgbClr val="005BAA"/>
      </a:dk1>
      <a:lt1>
        <a:srgbClr val="FFFFFF"/>
      </a:lt1>
      <a:dk2>
        <a:srgbClr val="FFFFFF"/>
      </a:dk2>
      <a:lt2>
        <a:srgbClr val="E7E6E6"/>
      </a:lt2>
      <a:accent1>
        <a:srgbClr val="3A3838"/>
      </a:accent1>
      <a:accent2>
        <a:srgbClr val="3A3838"/>
      </a:accent2>
      <a:accent3>
        <a:srgbClr val="757070"/>
      </a:accent3>
      <a:accent4>
        <a:srgbClr val="AEABAB"/>
      </a:accent4>
      <a:accent5>
        <a:srgbClr val="3A3838"/>
      </a:accent5>
      <a:accent6>
        <a:srgbClr val="9BC13C"/>
      </a:accent6>
      <a:hlink>
        <a:srgbClr val="9BC13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852</Words>
  <Application>Microsoft Office PowerPoint</Application>
  <PresentationFormat>Widescreen</PresentationFormat>
  <Paragraphs>184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WAP</vt:lpstr>
      <vt:lpstr>Thank You to Our Sponsors!</vt:lpstr>
      <vt:lpstr>Celebrating Our Perfect Protein: Wild Alaska Pollock</vt:lpstr>
      <vt:lpstr>Thank You to Our Sponsors!</vt:lpstr>
      <vt:lpstr>Welcome &amp; Opening Remarks</vt:lpstr>
      <vt:lpstr>Celebrating Wild  Alaska Pollock</vt:lpstr>
      <vt:lpstr>The Importance  of Alaska Seafood</vt:lpstr>
      <vt:lpstr>A New GAPP:  Celebrating Our  Perfect Protein</vt:lpstr>
      <vt:lpstr>Thank You to Our Sponsors!</vt:lpstr>
      <vt:lpstr>Setting Our Course</vt:lpstr>
      <vt:lpstr>Let’s get social! </vt:lpstr>
      <vt:lpstr>Fantastic Fishery Update</vt:lpstr>
      <vt:lpstr>Building a Brand for  Wild Alaska Pollock</vt:lpstr>
      <vt:lpstr>GAPP  Top Hand Award  Presentation</vt:lpstr>
      <vt:lpstr>PowerPoint Presentation</vt:lpstr>
      <vt:lpstr>A Wonderful World of Wild Alaska Pollock  Lunch Menu </vt:lpstr>
      <vt:lpstr>Lunch Break </vt:lpstr>
      <vt:lpstr>Thank You to Our Sponsors!</vt:lpstr>
      <vt:lpstr>A Word From Our Sponsors</vt:lpstr>
      <vt:lpstr>Let’s get social! </vt:lpstr>
      <vt:lpstr>A Whole New GAPP: GAPP Website Reveal</vt:lpstr>
      <vt:lpstr>Making Our LCA Successful</vt:lpstr>
      <vt:lpstr>WAP was Sustainable Before it was Sexy</vt:lpstr>
      <vt:lpstr>PowerPoint Presentation</vt:lpstr>
      <vt:lpstr>The Wonderful World of Wild Alaska Pollock  Afternoon Break</vt:lpstr>
      <vt:lpstr>Afternoon Break</vt:lpstr>
      <vt:lpstr>Thank You to Our Sponsors!</vt:lpstr>
      <vt:lpstr>A Word From Our Sponsors</vt:lpstr>
      <vt:lpstr>Let’s get social! </vt:lpstr>
      <vt:lpstr>WAP Meet World!</vt:lpstr>
      <vt:lpstr>PowerPoint Presentation</vt:lpstr>
      <vt:lpstr>Keep getting social! </vt:lpstr>
      <vt:lpstr>Emerging Food Trends &amp; Purpose-Driven Businesses</vt:lpstr>
      <vt:lpstr>GAPP Brings WAP to New Channels, Forms &amp; Influencers</vt:lpstr>
      <vt:lpstr>PowerPoint Presentation</vt:lpstr>
      <vt:lpstr>Closing Remarks</vt:lpstr>
      <vt:lpstr>Thank You to Our Sponsors!</vt:lpstr>
      <vt:lpstr>The Wonderful World of Wild Alaska Pollock  Reception </vt:lpstr>
      <vt:lpstr>PowerPoint Presentation</vt:lpstr>
      <vt:lpstr>Annual Meeting Reception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Our Perfect Protein: Wild Alaska Pollock</dc:title>
  <dc:creator>Emily Metz</dc:creator>
  <cp:lastModifiedBy>Craig Morris</cp:lastModifiedBy>
  <cp:revision>5</cp:revision>
  <dcterms:created xsi:type="dcterms:W3CDTF">2019-10-28T16:41:47Z</dcterms:created>
  <dcterms:modified xsi:type="dcterms:W3CDTF">2019-10-28T17:57:51Z</dcterms:modified>
</cp:coreProperties>
</file>