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145707174" r:id="rId3"/>
    <p:sldId id="2145707160" r:id="rId4"/>
    <p:sldId id="2145707225" r:id="rId5"/>
    <p:sldId id="2145707218" r:id="rId6"/>
    <p:sldId id="2145707088" r:id="rId7"/>
    <p:sldId id="2145707220" r:id="rId8"/>
    <p:sldId id="260" r:id="rId9"/>
    <p:sldId id="2145707204" r:id="rId10"/>
    <p:sldId id="2145707097" r:id="rId11"/>
    <p:sldId id="2144445518" r:id="rId12"/>
    <p:sldId id="2145707221" r:id="rId13"/>
    <p:sldId id="262" r:id="rId14"/>
    <p:sldId id="2145707222" r:id="rId15"/>
    <p:sldId id="2145707197" r:id="rId16"/>
    <p:sldId id="2145707213" r:id="rId17"/>
    <p:sldId id="2145707214" r:id="rId18"/>
    <p:sldId id="2145707215" r:id="rId19"/>
    <p:sldId id="2145707216" r:id="rId20"/>
    <p:sldId id="2145707226" r:id="rId21"/>
    <p:sldId id="2145707223" r:id="rId22"/>
    <p:sldId id="265" r:id="rId23"/>
    <p:sldId id="2145707159" r:id="rId24"/>
    <p:sldId id="2145707224" r:id="rId25"/>
    <p:sldId id="275" r:id="rId26"/>
    <p:sldId id="2145707212" r:id="rId27"/>
    <p:sldId id="2671" r:id="rId28"/>
    <p:sldId id="13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884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3953" userDrawn="1">
          <p15:clr>
            <a:srgbClr val="A4A3A4"/>
          </p15:clr>
        </p15:guide>
        <p15:guide id="7" orient="horz" userDrawn="1">
          <p15:clr>
            <a:srgbClr val="A4A3A4"/>
          </p15:clr>
        </p15:guide>
        <p15:guide id="8" pos="3727" userDrawn="1">
          <p15:clr>
            <a:srgbClr val="A4A3A4"/>
          </p15:clr>
        </p15:guide>
        <p15:guide id="9" pos="2230" userDrawn="1">
          <p15:clr>
            <a:srgbClr val="A4A3A4"/>
          </p15:clr>
        </p15:guide>
        <p15:guide id="10" pos="54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5DAA"/>
    <a:srgbClr val="AEDBEF"/>
    <a:srgbClr val="9BC1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16" y="192"/>
      </p:cViewPr>
      <p:guideLst>
        <p:guide orient="horz" pos="1162"/>
        <p:guide pos="551"/>
        <p:guide pos="7129"/>
        <p:guide orient="horz" pos="3884"/>
        <p:guide pos="3840"/>
        <p:guide pos="3953"/>
        <p:guide orient="horz"/>
        <p:guide pos="3727"/>
        <p:guide pos="2230"/>
        <p:guide pos="54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C1FFD-96A8-8942-8D95-DCFC7C52D4FB}" type="datetimeFigureOut">
              <a:rPr lang="en-US" smtClean="0"/>
              <a:t>7/11/22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9D8C7-8342-9D41-B83B-2B794E78A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4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91388-50D1-4FA2-AF51-367479182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131" y="1546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D4636-94E1-4EB9-A1BE-FEED7A7EC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0131" y="4025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0C7C0-1DC0-40CD-AD05-46A52F3F4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9FCE-4FD4-6B4A-B2DB-6038973C12D2}" type="datetime1">
              <a:rPr lang="en-ZA" smtClean="0"/>
              <a:t>2022/07/11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09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BC096-8874-43ED-9F1A-11F4E9523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06F70-3A24-494B-A9F4-EC1174A9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BFCE-BC55-6F4D-8F7A-56E36A7E0370}" type="datetime1">
              <a:rPr lang="en-ZA" smtClean="0"/>
              <a:t>2022/07/11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C2190-0A12-42C3-B5AD-2222ABB0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99D8-2EA9-4945-9D56-07A3D82C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10DF-6F4D-488F-A868-3F43358C2CA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DE895B-21C2-0474-0E08-AE87D569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1"/>
            <a:ext cx="10091737" cy="1045028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419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E5B1-299D-4544-B68A-5BF493C4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7E68F-223A-4108-B27A-4FE8FD99D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86C0A-7712-40F4-B9D3-C1C4F065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0475-CC89-9F4D-A199-B2F5E0E1E094}" type="datetime1">
              <a:rPr lang="en-ZA" smtClean="0"/>
              <a:t>2022/07/11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5CE26-EF9F-4ECE-8421-B6B8BE19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96B37-45BA-4861-8441-7FF90AD9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10DF-6F4D-488F-A868-3F43358C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91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3A124-B2E8-4963-BAA3-20152F012B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8A69-5402-443A-8269-554853E59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20E20-4F51-4D7C-BB10-1B6DCF09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8F57-B25B-2C43-AF7C-46605C278BCF}" type="datetime1">
              <a:rPr lang="en-ZA" smtClean="0"/>
              <a:t>2022/07/11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23547-8397-4FD0-9BF3-BCBDE38C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8834C-DDBC-4406-A08D-C8025DBB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10DF-6F4D-488F-A868-3F43358C2CA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6FE113-4B45-0E6E-F4F4-77C82215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18256"/>
            <a:ext cx="10091738" cy="103909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720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2C165-1F8C-4B97-9A16-0BBA0A081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FE570-F267-44A9-81A1-9F6518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6D4BDC-1966-4CE7-A305-015546ABE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4C1B8-13CF-42FD-A0D5-28A5906AE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271C1-1A40-4BC9-83D0-77C15150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DE30-1DA7-A641-B9B5-0BD9CB06F7FE}" type="datetime1">
              <a:rPr lang="en-ZA" smtClean="0"/>
              <a:t>2022/07/11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7A80DB-A651-47CF-8FB7-76F994647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0AA85-4AA2-40F9-B383-9960FB11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10DF-6F4D-488F-A868-3F43358C2CA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0A26C9-38C6-3758-C7F7-5F020576B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1"/>
            <a:ext cx="10091737" cy="1045028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670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9CEE10-787C-4557-8385-386DEEF7A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FE2A-F78D-4B4E-9770-5E8DA9C16836}" type="datetime1">
              <a:rPr lang="en-ZA" smtClean="0"/>
              <a:t>2022/07/11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5A5A2-71AB-4338-9DB0-4FD98F349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1A550-FB32-437F-80A2-E90F01F3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10DF-6F4D-488F-A868-3F43358C2CA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5EFF97-6B07-9A46-14CC-B2E3D597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18256"/>
            <a:ext cx="10091738" cy="1039090"/>
          </a:xfrm>
        </p:spPr>
        <p:txBody>
          <a:bodyPr lIns="9000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71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9C6FA-1907-4BBB-B186-0CD00E74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E6AF-84C6-8C42-BDA9-3C50E95140B9}" type="datetime1">
              <a:rPr lang="en-ZA" smtClean="0"/>
              <a:t>2022/07/11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70ABAF-FEAB-462E-9560-14D6CAAA2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1095B-C3CC-4F89-89BF-A5E5E5E71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10DF-6F4D-488F-A868-3F43358C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9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BCBD-6B5A-4CFE-8876-424F875D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961802"/>
            <a:ext cx="3932237" cy="9809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0D639-69FC-430F-AF58-11243FD90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61802"/>
            <a:ext cx="6172200" cy="38992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89D69-D670-4A3E-B4D0-978FB0520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59330"/>
            <a:ext cx="3932237" cy="29096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C91DC-8194-46BB-9CB1-19B6CDD4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6D83-1C81-3D47-8759-8E4BE3AD9694}" type="datetime1">
              <a:rPr lang="en-ZA" smtClean="0"/>
              <a:t>2022/07/11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F10C3-E28C-48A6-B611-C96EB73C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33734-2D3E-4397-944A-9C09732F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10DF-6F4D-488F-A868-3F43358C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8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6F290-24B3-4869-B5A4-3E23B65C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62929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09AE43-470C-4992-9731-97DA79AE8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29295"/>
            <a:ext cx="6172200" cy="42317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BEBE7-A49B-4561-AEA2-CCDBEAEEA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341716"/>
            <a:ext cx="3932237" cy="2527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782E0-237E-4E8E-AA27-BD9DBC462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9223-C4B3-044D-9C7C-09ECAC13C126}" type="datetime1">
              <a:rPr lang="en-ZA" smtClean="0"/>
              <a:t>2022/07/11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4EBAD-E3E1-4AAF-BAB2-6F274FE5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CB792-B822-4F55-B6B4-C7385FA5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110DF-6F4D-488F-A868-3F43358C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2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CDDA20-E5A7-456C-B7A5-484B65B1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4659C-5AF3-4BCB-B34C-2CA9C7A5F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8A25C-6F1A-4A9D-87EF-9A279B3FD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2F6A9-8DD9-E749-A3FE-995AFEB3FABA}" type="datetime1">
              <a:rPr lang="en-ZA" smtClean="0"/>
              <a:t>2022/07/11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AEE58-63FF-4BBC-AF3D-F38AA8C29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F6FB9-A5A5-4DAF-9273-9166082E4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110DF-6F4D-488F-A868-3F43358C2C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B1D361-D9F8-40F0-B5F4-3BEA157427F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22.png"/><Relationship Id="rId21" Type="http://schemas.openxmlformats.org/officeDocument/2006/relationships/slideLayout" Target="../slideLayouts/slideLayout6.xml"/><Relationship Id="rId34" Type="http://schemas.openxmlformats.org/officeDocument/2006/relationships/image" Target="../media/image30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2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2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8" Type="http://schemas.openxmlformats.org/officeDocument/2006/relationships/tags" Target="../tags/tag8.xml"/><Relationship Id="rId3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askapollock.org/about-us/program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tine.durkin@alaskapollock.org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askapollock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D722-F68A-4DC8-A6D4-B6DE9E23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227" y="1844675"/>
            <a:ext cx="10446328" cy="3304163"/>
          </a:xfrm>
        </p:spPr>
        <p:txBody>
          <a:bodyPr anchor="ctr"/>
          <a:lstStyle/>
          <a:p>
            <a:r>
              <a:rPr lang="en-US" dirty="0"/>
              <a:t>GAPP Partnership Webinar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78A3C-DD81-4C7D-B72E-27D51A31E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227" y="5148838"/>
            <a:ext cx="10446328" cy="537614"/>
          </a:xfrm>
        </p:spPr>
        <p:txBody>
          <a:bodyPr anchor="ctr"/>
          <a:lstStyle/>
          <a:p>
            <a:r>
              <a:rPr lang="en-US" dirty="0"/>
              <a:t>July 11th, 2022</a:t>
            </a:r>
          </a:p>
        </p:txBody>
      </p:sp>
    </p:spTree>
    <p:extLst>
      <p:ext uri="{BB962C8B-B14F-4D97-AF65-F5344CB8AC3E}">
        <p14:creationId xmlns:p14="http://schemas.microsoft.com/office/powerpoint/2010/main" val="2408058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67EB7B-AEF6-49B5-B843-3DF19C107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90" y="1500265"/>
            <a:ext cx="9042212" cy="4732091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04D4383-937E-85EB-8D61-9CBFC7D5D856}"/>
              </a:ext>
            </a:extLst>
          </p:cNvPr>
          <p:cNvSpPr txBox="1">
            <a:spLocks/>
          </p:cNvSpPr>
          <p:nvPr/>
        </p:nvSpPr>
        <p:spPr>
          <a:xfrm>
            <a:off x="1787442" y="124477"/>
            <a:ext cx="9324975" cy="1039090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  <a:t>Among the Most Climate Friendly</a:t>
            </a:r>
            <a:b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  <a:t>Proteins on the Planet (Surimi)</a:t>
            </a:r>
          </a:p>
        </p:txBody>
      </p:sp>
    </p:spTree>
    <p:extLst>
      <p:ext uri="{BB962C8B-B14F-4D97-AF65-F5344CB8AC3E}">
        <p14:creationId xmlns:p14="http://schemas.microsoft.com/office/powerpoint/2010/main" val="2473979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ED7F303-3952-42D2-96D2-7B00AAEA18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716824" y="3660788"/>
            <a:ext cx="2223329" cy="10033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0158B9-E95C-2EC1-2F9E-A105197EE45F}"/>
              </a:ext>
            </a:extLst>
          </p:cNvPr>
          <p:cNvGrpSpPr/>
          <p:nvPr/>
        </p:nvGrpSpPr>
        <p:grpSpPr>
          <a:xfrm>
            <a:off x="6716824" y="1761607"/>
            <a:ext cx="2223329" cy="1822470"/>
            <a:chOff x="7020984" y="1868721"/>
            <a:chExt cx="2223329" cy="182247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D54BC15-CB13-41E8-BA7C-E5C2395842E2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 rotWithShape="1">
            <a:blip r:embed="rId23"/>
            <a:srcRect l="-1" t="2003" r="2498"/>
            <a:stretch/>
          </p:blipFill>
          <p:spPr>
            <a:xfrm>
              <a:off x="7020984" y="2207440"/>
              <a:ext cx="2223329" cy="148375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8DCD69D-AE74-44EE-A1E4-C751BB3E6CAF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 rotWithShape="1">
            <a:blip r:embed="rId24"/>
            <a:srcRect t="6121" b="1"/>
            <a:stretch/>
          </p:blipFill>
          <p:spPr>
            <a:xfrm>
              <a:off x="7629161" y="1868721"/>
              <a:ext cx="1006975" cy="33871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A224698-675C-42D7-93DE-4A8E83E16E3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716824" y="4838992"/>
            <a:ext cx="2223330" cy="1510110"/>
            <a:chOff x="7696200" y="1694604"/>
            <a:chExt cx="2743200" cy="1673094"/>
          </a:xfrm>
        </p:grpSpPr>
        <p:pic>
          <p:nvPicPr>
            <p:cNvPr id="32" name="Picture 10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id="{5B3A91B4-1A65-4337-A191-DFDAF887E5DD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7696200" y="1694604"/>
              <a:ext cx="1625600" cy="610995"/>
            </a:xfrm>
            <a:prstGeom prst="rect">
              <a:avLst/>
            </a:prstGeom>
          </p:spPr>
        </p:pic>
        <p:pic>
          <p:nvPicPr>
            <p:cNvPr id="33" name="Picture 11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E7879AEB-126C-4FFF-A35F-9C48D4C6787F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7696200" y="2280244"/>
              <a:ext cx="2743200" cy="439140"/>
            </a:xfrm>
            <a:prstGeom prst="rect">
              <a:avLst/>
            </a:prstGeom>
          </p:spPr>
        </p:pic>
        <p:pic>
          <p:nvPicPr>
            <p:cNvPr id="34" name="Picture 12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ACA0EF41-E417-4369-BD14-7CF8CEAE9036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7696200" y="2755482"/>
              <a:ext cx="2743200" cy="61221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D3442A-FF36-494F-98BF-0D501CA50AE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336536" y="5046681"/>
            <a:ext cx="1881768" cy="1299963"/>
            <a:chOff x="939800" y="1665412"/>
            <a:chExt cx="2912534" cy="1857261"/>
          </a:xfrm>
        </p:grpSpPr>
        <p:pic>
          <p:nvPicPr>
            <p:cNvPr id="26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00E4E4AD-D29C-4FF3-A54F-B4C11533E015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939800" y="2259391"/>
              <a:ext cx="2743200" cy="391886"/>
            </a:xfrm>
            <a:prstGeom prst="rect">
              <a:avLst/>
            </a:prstGeom>
          </p:spPr>
        </p:pic>
        <p:pic>
          <p:nvPicPr>
            <p:cNvPr id="27" name="Picture 8" descr="A picture containing text, tableware, dishware, plate&#10;&#10;Description automatically generated">
              <a:extLst>
                <a:ext uri="{FF2B5EF4-FFF2-40B4-BE49-F238E27FC236}">
                  <a16:creationId xmlns:a16="http://schemas.microsoft.com/office/drawing/2014/main" id="{259D83C5-DA31-4457-9C81-DED39EA40A82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939800" y="1665412"/>
              <a:ext cx="2396067" cy="623107"/>
            </a:xfrm>
            <a:prstGeom prst="rect">
              <a:avLst/>
            </a:prstGeom>
          </p:spPr>
        </p:pic>
        <p:pic>
          <p:nvPicPr>
            <p:cNvPr id="28" name="Picture 9" descr="A picture containing text, person, screenshot, document&#10;&#10;Description automatically generated">
              <a:extLst>
                <a:ext uri="{FF2B5EF4-FFF2-40B4-BE49-F238E27FC236}">
                  <a16:creationId xmlns:a16="http://schemas.microsoft.com/office/drawing/2014/main" id="{CDD5E15B-AFB1-4645-89F7-96431AC5625F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939800" y="2649527"/>
              <a:ext cx="2912534" cy="873146"/>
            </a:xfrm>
            <a:prstGeom prst="rect">
              <a:avLst/>
            </a:prstGeom>
          </p:spPr>
        </p:pic>
      </p:grpSp>
      <p:pic>
        <p:nvPicPr>
          <p:cNvPr id="35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205CE478-356F-401C-9D32-02D87E4F78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1"/>
          <a:srcRect b="13222"/>
          <a:stretch>
            <a:fillRect/>
          </a:stretch>
        </p:blipFill>
        <p:spPr>
          <a:xfrm>
            <a:off x="9336536" y="1761607"/>
            <a:ext cx="2223330" cy="31703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DF44548-7C7C-30AB-4E8A-9312ACC747C7}"/>
              </a:ext>
            </a:extLst>
          </p:cNvPr>
          <p:cNvGrpSpPr/>
          <p:nvPr/>
        </p:nvGrpSpPr>
        <p:grpSpPr>
          <a:xfrm>
            <a:off x="3667196" y="3277851"/>
            <a:ext cx="2653245" cy="1125127"/>
            <a:chOff x="3680795" y="3352989"/>
            <a:chExt cx="3064563" cy="12995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9915B4-CC60-45A9-96A1-521426EECFC6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32"/>
            <a:srcRect t="11390"/>
            <a:stretch/>
          </p:blipFill>
          <p:spPr>
            <a:xfrm>
              <a:off x="3680795" y="3352989"/>
              <a:ext cx="3064563" cy="38978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BEF332-9841-4DC0-9A5F-DB8C9973BDC3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3"/>
            <a:srcRect t="1" b="74686"/>
            <a:stretch>
              <a:fillRect/>
            </a:stretch>
          </p:blipFill>
          <p:spPr>
            <a:xfrm>
              <a:off x="3680795" y="3742774"/>
              <a:ext cx="3064563" cy="90976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6F0E57F-96B3-450F-89D7-3CD800FDA20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34"/>
          <a:srcRect l="6007" t="6907" r="6880"/>
          <a:stretch/>
        </p:blipFill>
        <p:spPr>
          <a:xfrm>
            <a:off x="3672514" y="4671822"/>
            <a:ext cx="2643483" cy="16178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C4D92-0242-4C20-9D55-1C5DB058D2D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35"/>
          <a:srcRect l="1765" t="4240" r="4037" b="2685"/>
          <a:stretch/>
        </p:blipFill>
        <p:spPr>
          <a:xfrm>
            <a:off x="3669126" y="1761607"/>
            <a:ext cx="2649704" cy="1237339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D2531E3-59E3-330B-0A77-4F27C20111BD}"/>
              </a:ext>
            </a:extLst>
          </p:cNvPr>
          <p:cNvGrpSpPr/>
          <p:nvPr/>
        </p:nvGrpSpPr>
        <p:grpSpPr>
          <a:xfrm>
            <a:off x="632135" y="4861891"/>
            <a:ext cx="2638678" cy="1447779"/>
            <a:chOff x="516815" y="5159517"/>
            <a:chExt cx="2987116" cy="16389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EC90A0D-F196-47B5-876B-067781A48961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6"/>
            <a:stretch>
              <a:fillRect/>
            </a:stretch>
          </p:blipFill>
          <p:spPr>
            <a:xfrm>
              <a:off x="516815" y="5354048"/>
              <a:ext cx="2987116" cy="14444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B4E253A-2E2C-4207-94FD-A32B9F80F4BB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516815" y="5159517"/>
              <a:ext cx="1832214" cy="194531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96D10CB-28C0-431C-8EDC-3298B3B927D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38"/>
          <a:srcRect l="335" t="1640" r="-335" b="10829"/>
          <a:stretch/>
        </p:blipFill>
        <p:spPr>
          <a:xfrm>
            <a:off x="632135" y="1761607"/>
            <a:ext cx="2638678" cy="2941226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46075E75-61FF-4EF2-94E8-7083E43B0D0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664772" y="428485"/>
            <a:ext cx="11611964" cy="8446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25DAA"/>
              </a:solidFill>
              <a:effectLst/>
              <a:uLnTx/>
              <a:uFillTx/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40655-5C6D-7EDE-1F5F-A57F96F14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Secret is Out! </a:t>
            </a:r>
            <a:br>
              <a:rPr lang="en-US" sz="3600" dirty="0"/>
            </a:br>
            <a:r>
              <a:rPr lang="en-US" sz="3600" dirty="0"/>
              <a:t>Wild Alaska Pollock in the News</a:t>
            </a:r>
          </a:p>
        </p:txBody>
      </p:sp>
    </p:spTree>
    <p:extLst>
      <p:ext uri="{BB962C8B-B14F-4D97-AF65-F5344CB8AC3E}">
        <p14:creationId xmlns:p14="http://schemas.microsoft.com/office/powerpoint/2010/main" val="4062109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D722-F68A-4DC8-A6D4-B6DE9E23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712" y="1435601"/>
            <a:ext cx="10442576" cy="4321175"/>
          </a:xfrm>
        </p:spPr>
        <p:txBody>
          <a:bodyPr anchor="ctr"/>
          <a:lstStyle/>
          <a:p>
            <a:r>
              <a:rPr lang="en-US" dirty="0">
                <a:solidFill>
                  <a:schemeClr val="accent2"/>
                </a:solidFill>
              </a:rPr>
              <a:t>Partnership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3458602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D600-F2EF-4283-816C-38A315B6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853" y="141745"/>
            <a:ext cx="10091738" cy="1039090"/>
          </a:xfrm>
        </p:spPr>
        <p:txBody>
          <a:bodyPr lIns="0" tIns="0" rIns="0" bIns="0"/>
          <a:lstStyle/>
          <a:p>
            <a:r>
              <a:rPr lang="en-US" sz="4000" dirty="0"/>
              <a:t>Partnership Program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FB2BA-72F6-49A4-B240-B05FBDB48EA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36771" y="1844675"/>
            <a:ext cx="5580517" cy="4093428"/>
          </a:xfrm>
        </p:spPr>
        <p:txBody>
          <a:bodyPr lIns="9000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Clr>
                <a:srgbClr val="125DAA"/>
              </a:buClr>
              <a:buSzPct val="110000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Designed to increase awareness of Wild Alaska Pollock &amp; elevate the species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125DAA"/>
              </a:buClr>
              <a:buSzPct val="110000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Goal is to introduce the species to new consumers through new forms and channels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125DAA"/>
              </a:buClr>
              <a:buSzPct val="110000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This is an opportunity to get matching dollars (up to 1-1)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125DAA"/>
              </a:buClr>
              <a:buSzPct val="110000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Looking for innovative and break through ideas – all product forms included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125DAA"/>
              </a:buClr>
              <a:buSzPct val="110000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Gain learning &amp; share that learning within the Wild Alaska Pollock Community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FF3A14F-5EF4-44FA-8417-643E115CB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45" y="1928896"/>
            <a:ext cx="4049487" cy="276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379425-490B-531C-6496-28E0F1C89097}"/>
              </a:ext>
            </a:extLst>
          </p:cNvPr>
          <p:cNvSpPr txBox="1"/>
          <p:nvPr/>
        </p:nvSpPr>
        <p:spPr>
          <a:xfrm>
            <a:off x="1510522" y="5126999"/>
            <a:ext cx="3940279" cy="138499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Clr>
                <a:srgbClr val="125DAA"/>
              </a:buClr>
              <a:buSzPct val="110000"/>
            </a:pPr>
            <a:r>
              <a:rPr lang="en-US" b="1" dirty="0">
                <a:solidFill>
                  <a:schemeClr val="accent2"/>
                </a:solidFill>
              </a:rPr>
              <a:t>Proposals Due: 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August 12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th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125DAA"/>
              </a:buClr>
              <a:buSzPct val="110000"/>
            </a:pPr>
            <a:r>
              <a:rPr lang="en-US" b="1" dirty="0">
                <a:solidFill>
                  <a:schemeClr val="accent2"/>
                </a:solidFill>
              </a:rPr>
              <a:t>Board Decisions: 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Mid September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rgbClr val="125DAA"/>
              </a:buClr>
              <a:buSzPct val="110000"/>
            </a:pPr>
            <a:r>
              <a:rPr lang="en-US" b="1" dirty="0">
                <a:solidFill>
                  <a:schemeClr val="accent2"/>
                </a:solidFill>
              </a:rPr>
              <a:t>In Market: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Q4 2022 through 2023</a:t>
            </a:r>
          </a:p>
        </p:txBody>
      </p:sp>
    </p:spTree>
    <p:extLst>
      <p:ext uri="{BB962C8B-B14F-4D97-AF65-F5344CB8AC3E}">
        <p14:creationId xmlns:p14="http://schemas.microsoft.com/office/powerpoint/2010/main" val="1209225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D722-F68A-4DC8-A6D4-B6DE9E23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712" y="1435601"/>
            <a:ext cx="10442576" cy="4321175"/>
          </a:xfrm>
        </p:spPr>
        <p:txBody>
          <a:bodyPr anchor="ctr"/>
          <a:lstStyle/>
          <a:p>
            <a:r>
              <a:rPr lang="en-US" dirty="0">
                <a:solidFill>
                  <a:schemeClr val="accent2"/>
                </a:solidFill>
              </a:rPr>
              <a:t>Focus this Round</a:t>
            </a:r>
          </a:p>
        </p:txBody>
      </p:sp>
    </p:spTree>
    <p:extLst>
      <p:ext uri="{BB962C8B-B14F-4D97-AF65-F5344CB8AC3E}">
        <p14:creationId xmlns:p14="http://schemas.microsoft.com/office/powerpoint/2010/main" val="402704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B6462-BA02-242E-407B-29EC51D3E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4" y="1844675"/>
            <a:ext cx="10442574" cy="486180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4092F5-CFD8-F313-C5ED-FA2442146924}"/>
              </a:ext>
            </a:extLst>
          </p:cNvPr>
          <p:cNvSpPr txBox="1">
            <a:spLocks/>
          </p:cNvSpPr>
          <p:nvPr/>
        </p:nvSpPr>
        <p:spPr>
          <a:xfrm>
            <a:off x="2085514" y="0"/>
            <a:ext cx="10106486" cy="1017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125DAA"/>
                </a:solidFill>
                <a:cs typeface="Arial" panose="020B0604020202020204" pitchFamily="34" charset="0"/>
              </a:rPr>
              <a:t>Global Perspective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098C5-DFE2-1042-3063-36739D43546B}"/>
              </a:ext>
            </a:extLst>
          </p:cNvPr>
          <p:cNvSpPr txBox="1"/>
          <p:nvPr/>
        </p:nvSpPr>
        <p:spPr>
          <a:xfrm>
            <a:off x="978309" y="1784555"/>
            <a:ext cx="1023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 welcome proposals from every country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0D67C-33EF-34BD-72D4-2C697FB5F319}"/>
              </a:ext>
            </a:extLst>
          </p:cNvPr>
          <p:cNvSpPr txBox="1"/>
          <p:nvPr/>
        </p:nvSpPr>
        <p:spPr>
          <a:xfrm>
            <a:off x="484909" y="6040582"/>
            <a:ext cx="104425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lvl="1" indent="-174625">
              <a:buFont typeface="Arial" panose="020B0604020202020204" pitchFamily="34" charset="0"/>
              <a:buChar char="•"/>
              <a:tabLst/>
            </a:pPr>
            <a:r>
              <a:rPr lang="en-US" b="1" dirty="0"/>
              <a:t>2040 Markets:  </a:t>
            </a:r>
            <a:r>
              <a:rPr lang="en-US" sz="2000" dirty="0"/>
              <a:t>Spain, Malaysia, Poland, France, Germany, Japan, South Korea, United Arab Emirates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25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ome - Lucky Louie Fish Shack">
            <a:extLst>
              <a:ext uri="{FF2B5EF4-FFF2-40B4-BE49-F238E27FC236}">
                <a16:creationId xmlns:a16="http://schemas.microsoft.com/office/drawing/2014/main" id="{C743D705-81D7-399C-7EEF-3618327D5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r="24556" b="13357"/>
          <a:stretch/>
        </p:blipFill>
        <p:spPr bwMode="auto">
          <a:xfrm>
            <a:off x="314525" y="2060987"/>
            <a:ext cx="3225600" cy="3225600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A3A513-40E7-0D93-7598-473B3CB0A945}"/>
              </a:ext>
            </a:extLst>
          </p:cNvPr>
          <p:cNvSpPr txBox="1"/>
          <p:nvPr/>
        </p:nvSpPr>
        <p:spPr>
          <a:xfrm>
            <a:off x="6825342" y="1826491"/>
            <a:ext cx="44919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“Wild Alaska Pollock” on the menu, POS, packaging and all marketing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Spend resources to increase awareness and demand through campaigns, social and influencer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Continue to drive great taste and imagery</a:t>
            </a:r>
          </a:p>
        </p:txBody>
      </p:sp>
      <p:pic>
        <p:nvPicPr>
          <p:cNvPr id="6" name="Graphic 16">
            <a:extLst>
              <a:ext uri="{FF2B5EF4-FFF2-40B4-BE49-F238E27FC236}">
                <a16:creationId xmlns:a16="http://schemas.microsoft.com/office/drawing/2014/main" id="{FE2941E1-93BD-5B1E-4CD1-CD65D0B5B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54" b="12454"/>
          <a:stretch/>
        </p:blipFill>
        <p:spPr>
          <a:xfrm>
            <a:off x="3623575" y="1847765"/>
            <a:ext cx="2685577" cy="2685577"/>
          </a:xfrm>
          <a:prstGeom prst="ellipse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86203E-2D09-5085-ACC6-38B57C0E2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325" y="61666"/>
            <a:ext cx="10091738" cy="103909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  <a:t>We Love Our Base Business and Will </a:t>
            </a:r>
            <a:b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  <a:t>Continue to Support It</a:t>
            </a:r>
            <a:endParaRPr lang="en-US" sz="3600" dirty="0"/>
          </a:p>
        </p:txBody>
      </p:sp>
      <p:pic>
        <p:nvPicPr>
          <p:cNvPr id="10" name="Picture 9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1FCB96E4-279F-F006-8B92-1619A1A2F0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r="14017"/>
          <a:stretch/>
        </p:blipFill>
        <p:spPr>
          <a:xfrm>
            <a:off x="2781963" y="3981450"/>
            <a:ext cx="2184400" cy="2184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8095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D11397-69F0-0BD9-65E3-87514F4ED1B3}"/>
              </a:ext>
            </a:extLst>
          </p:cNvPr>
          <p:cNvSpPr txBox="1"/>
          <p:nvPr/>
        </p:nvSpPr>
        <p:spPr>
          <a:xfrm>
            <a:off x="874713" y="1847987"/>
            <a:ext cx="1843411" cy="36933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IQF/Fillet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560BB4-02C6-905A-FD9A-AE33587DE222}"/>
              </a:ext>
            </a:extLst>
          </p:cNvPr>
          <p:cNvSpPr txBox="1"/>
          <p:nvPr/>
        </p:nvSpPr>
        <p:spPr>
          <a:xfrm>
            <a:off x="3524312" y="1847987"/>
            <a:ext cx="3087304" cy="36933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Surimi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A71E39-7BD6-D283-630A-43CBC82D7CAA}"/>
              </a:ext>
            </a:extLst>
          </p:cNvPr>
          <p:cNvSpPr txBox="1"/>
          <p:nvPr/>
        </p:nvSpPr>
        <p:spPr>
          <a:xfrm>
            <a:off x="7417804" y="1847987"/>
            <a:ext cx="3805367" cy="36933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Roe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9A418-07D1-B52F-4633-1204676015FC}"/>
              </a:ext>
            </a:extLst>
          </p:cNvPr>
          <p:cNvSpPr txBox="1"/>
          <p:nvPr/>
        </p:nvSpPr>
        <p:spPr>
          <a:xfrm>
            <a:off x="7417804" y="4456016"/>
            <a:ext cx="389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Innovation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A2FBE0-8DB6-2DE7-E045-8048549B0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" b="885"/>
          <a:stretch/>
        </p:blipFill>
        <p:spPr>
          <a:xfrm>
            <a:off x="3524312" y="2546173"/>
            <a:ext cx="1440000" cy="14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785066-9320-0021-9BE3-2A90A2BD3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621" t="17414" r="15722" b="19503"/>
          <a:stretch/>
        </p:blipFill>
        <p:spPr>
          <a:xfrm>
            <a:off x="882124" y="4321629"/>
            <a:ext cx="1836000" cy="1836000"/>
          </a:xfrm>
          <a:prstGeom prst="rect">
            <a:avLst/>
          </a:prstGeom>
        </p:spPr>
      </p:pic>
      <p:pic>
        <p:nvPicPr>
          <p:cNvPr id="13" name="Picture 2" descr="Fish Said Fred Pollock | Ocado">
            <a:extLst>
              <a:ext uri="{FF2B5EF4-FFF2-40B4-BE49-F238E27FC236}">
                <a16:creationId xmlns:a16="http://schemas.microsoft.com/office/drawing/2014/main" id="{5EE6B65F-9272-A4EB-C6D6-DA877B76D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21250" r="21250" b="21250"/>
          <a:stretch/>
        </p:blipFill>
        <p:spPr bwMode="auto">
          <a:xfrm>
            <a:off x="882124" y="2335473"/>
            <a:ext cx="1836000" cy="183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FD93A-2FF8-F2FF-CCE2-A002BB85F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312" y="4193695"/>
            <a:ext cx="3087304" cy="1972155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13979F8B-59E8-4D20-8490-34027FAEC7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1" t="13979" r="17481" b="15690"/>
          <a:stretch/>
        </p:blipFill>
        <p:spPr>
          <a:xfrm>
            <a:off x="7417804" y="4978849"/>
            <a:ext cx="1170181" cy="11701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6251C6-7218-6CE4-D286-BFD4C03D55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5" t="8367"/>
          <a:stretch/>
        </p:blipFill>
        <p:spPr>
          <a:xfrm>
            <a:off x="9065106" y="2533473"/>
            <a:ext cx="2252181" cy="1439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C7D27F-6509-0BB5-3325-032EA68B41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00" r="12500"/>
          <a:stretch/>
        </p:blipFill>
        <p:spPr>
          <a:xfrm>
            <a:off x="7417804" y="2535254"/>
            <a:ext cx="1439999" cy="1439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7F7C89-3434-653D-D2AB-DC5AFCAE52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393" t="46003" r="11285" b="3441"/>
          <a:stretch/>
        </p:blipFill>
        <p:spPr>
          <a:xfrm>
            <a:off x="8736320" y="4978850"/>
            <a:ext cx="2580968" cy="1155700"/>
          </a:xfrm>
          <a:prstGeom prst="rect">
            <a:avLst/>
          </a:prstGeom>
        </p:spPr>
      </p:pic>
      <p:pic>
        <p:nvPicPr>
          <p:cNvPr id="21" name="Google Shape;277;p5">
            <a:extLst>
              <a:ext uri="{FF2B5EF4-FFF2-40B4-BE49-F238E27FC236}">
                <a16:creationId xmlns:a16="http://schemas.microsoft.com/office/drawing/2014/main" id="{0C1D8106-3B7C-DD88-95C4-1CF979CF4C7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5171615" y="2533473"/>
            <a:ext cx="1440000" cy="14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A74B3-89CA-6817-02B1-2B75523C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  <a:t>We Are Also Looking </a:t>
            </a:r>
            <a:b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  <a:t>to Expand Product Formats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573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D11397-69F0-0BD9-65E3-87514F4ED1B3}"/>
              </a:ext>
            </a:extLst>
          </p:cNvPr>
          <p:cNvSpPr txBox="1"/>
          <p:nvPr/>
        </p:nvSpPr>
        <p:spPr>
          <a:xfrm>
            <a:off x="874713" y="1892912"/>
            <a:ext cx="2380634" cy="36933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Chilled / Deli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560BB4-02C6-905A-FD9A-AE33587DE222}"/>
              </a:ext>
            </a:extLst>
          </p:cNvPr>
          <p:cNvSpPr txBox="1"/>
          <p:nvPr/>
        </p:nvSpPr>
        <p:spPr>
          <a:xfrm>
            <a:off x="4421229" y="1891558"/>
            <a:ext cx="3266801" cy="36933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Casual Restaurants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9A418-07D1-B52F-4633-1204676015FC}"/>
              </a:ext>
            </a:extLst>
          </p:cNvPr>
          <p:cNvSpPr txBox="1"/>
          <p:nvPr/>
        </p:nvSpPr>
        <p:spPr>
          <a:xfrm>
            <a:off x="8427029" y="1754413"/>
            <a:ext cx="3035733" cy="6463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Corporate Restaurants / Institutions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C043E7-B4F8-301B-1BED-2C1C1164B95B}"/>
              </a:ext>
            </a:extLst>
          </p:cNvPr>
          <p:cNvGrpSpPr/>
          <p:nvPr/>
        </p:nvGrpSpPr>
        <p:grpSpPr>
          <a:xfrm>
            <a:off x="874713" y="2575367"/>
            <a:ext cx="2665412" cy="3678835"/>
            <a:chOff x="874713" y="2400743"/>
            <a:chExt cx="2380635" cy="32857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DF2D39-BDC0-D773-46E4-6FFF93297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4713" y="4105227"/>
              <a:ext cx="2380635" cy="158129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B5572DC-5C65-41CB-B9DC-19385CB0F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713" y="2400743"/>
              <a:ext cx="2380634" cy="158708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BC0C7E-9FB0-769E-3341-DE598E1D5F35}"/>
              </a:ext>
            </a:extLst>
          </p:cNvPr>
          <p:cNvGrpSpPr/>
          <p:nvPr/>
        </p:nvGrpSpPr>
        <p:grpSpPr>
          <a:xfrm>
            <a:off x="8569134" y="2575367"/>
            <a:ext cx="2751523" cy="3588560"/>
            <a:chOff x="8423660" y="2577290"/>
            <a:chExt cx="2751523" cy="35885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932B6E-5ADC-1F4B-DF41-470A50316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3660" y="2577290"/>
              <a:ext cx="2751523" cy="1724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9C294C-59AC-82AD-2DE4-8CDBB4FEA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833"/>
            <a:stretch/>
          </p:blipFill>
          <p:spPr>
            <a:xfrm>
              <a:off x="8423660" y="4426527"/>
              <a:ext cx="2751523" cy="173932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5524E2-FBE5-D3F7-C7D2-2C4386F9A030}"/>
              </a:ext>
            </a:extLst>
          </p:cNvPr>
          <p:cNvGrpSpPr/>
          <p:nvPr/>
        </p:nvGrpSpPr>
        <p:grpSpPr>
          <a:xfrm>
            <a:off x="4421229" y="2575367"/>
            <a:ext cx="3266801" cy="3590482"/>
            <a:chOff x="4621070" y="2575368"/>
            <a:chExt cx="2952000" cy="32444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5467F9-6272-9393-44BA-999D561D1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22014" y="2575368"/>
              <a:ext cx="2951056" cy="172646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3BB842B-937B-E721-E880-1330AE9176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21070" y="4402288"/>
              <a:ext cx="2952000" cy="1417570"/>
              <a:chOff x="4611011" y="3960057"/>
              <a:chExt cx="2962059" cy="14224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22E0629-186B-7586-187E-688738B6F3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403" r="12403"/>
              <a:stretch/>
            </p:blipFill>
            <p:spPr>
              <a:xfrm>
                <a:off x="4611011" y="3960057"/>
                <a:ext cx="1422400" cy="14224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343A942-418F-C0BC-CC9A-EF82D24383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/>
              <a:stretch/>
            </p:blipFill>
            <p:spPr>
              <a:xfrm>
                <a:off x="6150670" y="3960057"/>
                <a:ext cx="1422400" cy="1422400"/>
              </a:xfrm>
              <a:prstGeom prst="rect">
                <a:avLst/>
              </a:prstGeom>
            </p:spPr>
          </p:pic>
        </p:grp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FC874E75-4B9A-7712-7561-B8C28505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791" y="84253"/>
            <a:ext cx="10091738" cy="1039090"/>
          </a:xfrm>
        </p:spPr>
        <p:txBody>
          <a:bodyPr/>
          <a:lstStyle/>
          <a:p>
            <a: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  <a:t>Growth Channels - Areas that Elevate </a:t>
            </a:r>
            <a:b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  <a:t>&amp; Increase Awareness</a:t>
            </a:r>
          </a:p>
        </p:txBody>
      </p:sp>
    </p:spTree>
    <p:extLst>
      <p:ext uri="{BB962C8B-B14F-4D97-AF65-F5344CB8AC3E}">
        <p14:creationId xmlns:p14="http://schemas.microsoft.com/office/powerpoint/2010/main" val="1860753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E42965-E2DE-751C-E916-18390CF89BAE}"/>
              </a:ext>
            </a:extLst>
          </p:cNvPr>
          <p:cNvCxnSpPr>
            <a:cxnSpLocks/>
          </p:cNvCxnSpPr>
          <p:nvPr/>
        </p:nvCxnSpPr>
        <p:spPr>
          <a:xfrm>
            <a:off x="6093471" y="1844675"/>
            <a:ext cx="0" cy="4321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21CF0E9-CA14-6A7E-AC7A-FDFCC2F93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43" y="1685458"/>
            <a:ext cx="1742727" cy="10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5F0DC5-A980-6B0B-17C3-CA27A95CB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75" b="30790"/>
          <a:stretch/>
        </p:blipFill>
        <p:spPr>
          <a:xfrm>
            <a:off x="6777076" y="2069611"/>
            <a:ext cx="1968500" cy="446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B9E505-BB01-1C1A-BDFE-14986AED50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6" r="3982" b="10627"/>
          <a:stretch/>
        </p:blipFill>
        <p:spPr>
          <a:xfrm>
            <a:off x="9197485" y="1844675"/>
            <a:ext cx="1888106" cy="8966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DD8D68-B269-22EA-6390-8767C54DE69D}"/>
              </a:ext>
            </a:extLst>
          </p:cNvPr>
          <p:cNvSpPr txBox="1"/>
          <p:nvPr/>
        </p:nvSpPr>
        <p:spPr>
          <a:xfrm>
            <a:off x="869655" y="2949677"/>
            <a:ext cx="4771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Partnered with Hawaiian based surimi fishcake family business to relaunch business, expand and innovate</a:t>
            </a:r>
          </a:p>
        </p:txBody>
      </p:sp>
      <p:pic>
        <p:nvPicPr>
          <p:cNvPr id="24" name="Picture 23" descr="A picture containing indoor, plastic, close&#10;&#10;Description automatically generated">
            <a:extLst>
              <a:ext uri="{FF2B5EF4-FFF2-40B4-BE49-F238E27FC236}">
                <a16:creationId xmlns:a16="http://schemas.microsoft.com/office/drawing/2014/main" id="{C4FAD17A-673D-6068-8F2F-DDF5DE9DB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7" t="5524" r="12446" b="3867"/>
          <a:stretch/>
        </p:blipFill>
        <p:spPr>
          <a:xfrm rot="5400000">
            <a:off x="869655" y="4009565"/>
            <a:ext cx="2160000" cy="2160000"/>
          </a:xfrm>
          <a:prstGeom prst="rect">
            <a:avLst/>
          </a:prstGeom>
        </p:spPr>
      </p:pic>
      <p:pic>
        <p:nvPicPr>
          <p:cNvPr id="26" name="Picture 25" descr="A container of food&#10;&#10;Description automatically generated with low confidence">
            <a:extLst>
              <a:ext uri="{FF2B5EF4-FFF2-40B4-BE49-F238E27FC236}">
                <a16:creationId xmlns:a16="http://schemas.microsoft.com/office/drawing/2014/main" id="{8A6E1836-A32A-037C-8FBE-9E1934D49B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t="5537" r="9731" b="3279"/>
          <a:stretch/>
        </p:blipFill>
        <p:spPr>
          <a:xfrm rot="5400000">
            <a:off x="3481563" y="4009565"/>
            <a:ext cx="2160000" cy="216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9C3BCE9-4EFC-B512-5157-B31B046CB013}"/>
              </a:ext>
            </a:extLst>
          </p:cNvPr>
          <p:cNvSpPr txBox="1"/>
          <p:nvPr/>
        </p:nvSpPr>
        <p:spPr>
          <a:xfrm>
            <a:off x="6545378" y="2984091"/>
            <a:ext cx="477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Partnered for Wild Alaska Pollock on Climatarian Menu and comprehensive marketing plan </a:t>
            </a:r>
          </a:p>
        </p:txBody>
      </p:sp>
      <p:pic>
        <p:nvPicPr>
          <p:cNvPr id="28" name="Picture 27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48821411-A869-4591-A985-DFFB5F1833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157288" y="4019626"/>
            <a:ext cx="2160000" cy="2160000"/>
          </a:xfrm>
          <a:prstGeom prst="rect">
            <a:avLst/>
          </a:prstGeom>
        </p:spPr>
      </p:pic>
      <p:pic>
        <p:nvPicPr>
          <p:cNvPr id="29" name="Picture 28" descr="A picture containing food, plate, dish, meat&#10;&#10;Description automatically generated">
            <a:extLst>
              <a:ext uri="{FF2B5EF4-FFF2-40B4-BE49-F238E27FC236}">
                <a16:creationId xmlns:a16="http://schemas.microsoft.com/office/drawing/2014/main" id="{2D27CD2E-59D8-2DE5-C4B0-CB76FFF07B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545379" y="4009565"/>
            <a:ext cx="2160000" cy="21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A61B8E-E681-828D-3142-562A024D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Examples of Great Programs</a:t>
            </a:r>
          </a:p>
        </p:txBody>
      </p:sp>
    </p:spTree>
    <p:extLst>
      <p:ext uri="{BB962C8B-B14F-4D97-AF65-F5344CB8AC3E}">
        <p14:creationId xmlns:p14="http://schemas.microsoft.com/office/powerpoint/2010/main" val="1407110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7532E6B6-4CDF-C6F4-D7EA-23C1D25E0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930514"/>
              </p:ext>
            </p:extLst>
          </p:nvPr>
        </p:nvGraphicFramePr>
        <p:xfrm>
          <a:off x="838994" y="1844675"/>
          <a:ext cx="10514012" cy="4286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390">
                  <a:extLst>
                    <a:ext uri="{9D8B030D-6E8A-4147-A177-3AD203B41FA5}">
                      <a16:colId xmlns:a16="http://schemas.microsoft.com/office/drawing/2014/main" val="1337422047"/>
                    </a:ext>
                  </a:extLst>
                </a:gridCol>
                <a:gridCol w="6209071">
                  <a:extLst>
                    <a:ext uri="{9D8B030D-6E8A-4147-A177-3AD203B41FA5}">
                      <a16:colId xmlns:a16="http://schemas.microsoft.com/office/drawing/2014/main" val="2725419472"/>
                    </a:ext>
                  </a:extLst>
                </a:gridCol>
                <a:gridCol w="3837551">
                  <a:extLst>
                    <a:ext uri="{9D8B030D-6E8A-4147-A177-3AD203B41FA5}">
                      <a16:colId xmlns:a16="http://schemas.microsoft.com/office/drawing/2014/main" val="1991242019"/>
                    </a:ext>
                  </a:extLst>
                </a:gridCol>
              </a:tblGrid>
              <a:tr h="714489">
                <a:tc>
                  <a:txBody>
                    <a:bodyPr/>
                    <a:lstStyle/>
                    <a:p>
                      <a:pPr marL="14288" lvl="2" indent="0" algn="l">
                        <a:spcAft>
                          <a:spcPts val="600"/>
                        </a:spcAft>
                        <a:buFont typeface="+mj-lt"/>
                        <a:buNone/>
                        <a:tabLst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Who is GAPP?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867217"/>
                  </a:ext>
                </a:extLst>
              </a:tr>
              <a:tr h="714489">
                <a:tc>
                  <a:txBody>
                    <a:bodyPr/>
                    <a:lstStyle/>
                    <a:p>
                      <a:pPr marL="14288" lvl="2" indent="0" algn="l">
                        <a:spcAft>
                          <a:spcPts val="600"/>
                        </a:spcAft>
                        <a:buFont typeface="+mj-lt"/>
                        <a:buNone/>
                        <a:tabLst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Amazing Wild Alaska Pollock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728348"/>
                  </a:ext>
                </a:extLst>
              </a:tr>
              <a:tr h="714489">
                <a:tc>
                  <a:txBody>
                    <a:bodyPr/>
                    <a:lstStyle/>
                    <a:p>
                      <a:pPr marL="14288" lvl="2" indent="0" algn="l">
                        <a:spcAft>
                          <a:spcPts val="600"/>
                        </a:spcAft>
                        <a:buFont typeface="+mj-lt"/>
                        <a:buNone/>
                        <a:tabLst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4288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Partnership Program Overview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92850"/>
                  </a:ext>
                </a:extLst>
              </a:tr>
              <a:tr h="714489">
                <a:tc>
                  <a:txBody>
                    <a:bodyPr/>
                    <a:lstStyle/>
                    <a:p>
                      <a:pPr marL="14288" lvl="2" indent="0" algn="l">
                        <a:spcAft>
                          <a:spcPts val="600"/>
                        </a:spcAft>
                        <a:buFont typeface="+mj-lt"/>
                        <a:buNone/>
                        <a:tabLst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4. 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Focus this Round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475612"/>
                  </a:ext>
                </a:extLst>
              </a:tr>
              <a:tr h="714489">
                <a:tc>
                  <a:txBody>
                    <a:bodyPr/>
                    <a:lstStyle/>
                    <a:p>
                      <a:pPr marL="14288" lvl="2" indent="0" algn="l">
                        <a:spcAft>
                          <a:spcPts val="600"/>
                        </a:spcAft>
                        <a:buFont typeface="+mj-lt"/>
                        <a:buNone/>
                        <a:tabLst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5. 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How to Apply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165783"/>
                  </a:ext>
                </a:extLst>
              </a:tr>
              <a:tr h="714489">
                <a:tc>
                  <a:txBody>
                    <a:bodyPr/>
                    <a:lstStyle/>
                    <a:p>
                      <a:pPr marL="14288" lvl="2" indent="0" algn="l">
                        <a:spcAft>
                          <a:spcPts val="600"/>
                        </a:spcAft>
                        <a:buFont typeface="+mj-lt"/>
                        <a:buNone/>
                        <a:tabLst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6. 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Benefits of Partnering with GAPP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98428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2A1C0C7-E5D0-CDF3-F887-E43E4175B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1"/>
            <a:ext cx="9324975" cy="1039090"/>
          </a:xfrm>
        </p:spPr>
        <p:txBody>
          <a:bodyPr lIns="90000">
            <a:noAutofit/>
          </a:bodyPr>
          <a:lstStyle/>
          <a:p>
            <a:r>
              <a:rPr lang="en-US" sz="4000" dirty="0">
                <a:solidFill>
                  <a:srgbClr val="125DAA"/>
                </a:solidFill>
                <a:cs typeface="Arial" panose="020B0604020202020204" pitchFamily="34" charset="0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1632908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61B8E-E681-828D-3142-562A024D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are we looking for?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0D6A68-4876-45F9-F1E5-0493301A6ABD}"/>
              </a:ext>
            </a:extLst>
          </p:cNvPr>
          <p:cNvSpPr/>
          <p:nvPr/>
        </p:nvSpPr>
        <p:spPr>
          <a:xfrm>
            <a:off x="1293541" y="1380872"/>
            <a:ext cx="7850459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System Font Regular"/>
              <a:buChar char="→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Communication:</a:t>
            </a:r>
          </a:p>
          <a:p>
            <a:pPr marL="800100" lvl="1" indent="-342900">
              <a:spcBef>
                <a:spcPts val="600"/>
              </a:spcBef>
              <a:buFont typeface="System Font Regular"/>
              <a:buChar char="→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Build awareness of Wild Alaska Pollock</a:t>
            </a:r>
          </a:p>
          <a:p>
            <a:pPr marL="800100" lvl="1" indent="-342900">
              <a:spcBef>
                <a:spcPts val="600"/>
              </a:spcBef>
              <a:buFont typeface="System Font Regular"/>
              <a:buChar char="→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Help us tell the story of Wild Alaska Pollock &amp; its many benefits </a:t>
            </a:r>
          </a:p>
          <a:p>
            <a:pPr marL="800100" lvl="1" indent="-342900">
              <a:spcBef>
                <a:spcPts val="600"/>
              </a:spcBef>
              <a:buFont typeface="System Font Regular"/>
              <a:buChar char="→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Support through social, influencers, etc.</a:t>
            </a:r>
          </a:p>
          <a:p>
            <a:pPr marL="342900" indent="-342900">
              <a:spcBef>
                <a:spcPts val="600"/>
              </a:spcBef>
              <a:buFont typeface="System Font Regular"/>
              <a:buChar char="→"/>
            </a:pP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New Products </a:t>
            </a:r>
          </a:p>
          <a:p>
            <a:pPr marL="800100" lvl="1" indent="-342900">
              <a:spcBef>
                <a:spcPts val="600"/>
              </a:spcBef>
              <a:buFont typeface="System Font Regular"/>
              <a:buChar char="→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Support new product launches</a:t>
            </a:r>
          </a:p>
          <a:p>
            <a:pPr marL="800100" lvl="1" indent="-342900">
              <a:spcBef>
                <a:spcPts val="600"/>
              </a:spcBef>
              <a:buFont typeface="System Font Regular"/>
              <a:buChar char="→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Continue to drive awareness and demand for some of the lesser-known forms</a:t>
            </a:r>
          </a:p>
          <a:p>
            <a:pPr marL="800100" lvl="1" indent="-342900">
              <a:spcBef>
                <a:spcPts val="600"/>
              </a:spcBef>
              <a:buFont typeface="System Font Regular"/>
              <a:buChar char="→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New Channels</a:t>
            </a:r>
          </a:p>
          <a:p>
            <a:pPr marL="800100" lvl="1" indent="-342900">
              <a:spcBef>
                <a:spcPts val="600"/>
              </a:spcBef>
              <a:buFont typeface="System Font Regular"/>
              <a:buChar char="→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New aisles in grocery</a:t>
            </a:r>
          </a:p>
          <a:p>
            <a:pPr marL="800100" lvl="1" indent="-342900">
              <a:spcBef>
                <a:spcPts val="600"/>
              </a:spcBef>
              <a:buFont typeface="System Font Regular"/>
              <a:buChar char="→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Out of home/restaurants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18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D722-F68A-4DC8-A6D4-B6DE9E23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712" y="1375444"/>
            <a:ext cx="10442576" cy="4321175"/>
          </a:xfrm>
        </p:spPr>
        <p:txBody>
          <a:bodyPr anchor="ctr"/>
          <a:lstStyle/>
          <a:p>
            <a:r>
              <a:rPr lang="en-US" dirty="0">
                <a:solidFill>
                  <a:schemeClr val="accent2"/>
                </a:solidFill>
              </a:rPr>
              <a:t>How Do You Apply?</a:t>
            </a:r>
          </a:p>
        </p:txBody>
      </p:sp>
    </p:spTree>
    <p:extLst>
      <p:ext uri="{BB962C8B-B14F-4D97-AF65-F5344CB8AC3E}">
        <p14:creationId xmlns:p14="http://schemas.microsoft.com/office/powerpoint/2010/main" val="722823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8526C-0CBC-4DC3-933A-6406344AD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2" y="2696041"/>
            <a:ext cx="3853699" cy="1938992"/>
          </a:xfrm>
          <a:solidFill>
            <a:srgbClr val="AEDBEF"/>
          </a:solidFill>
          <a:ln>
            <a:noFill/>
          </a:ln>
          <a:scene3d>
            <a:camera prst="obliqueTopLeft"/>
            <a:lightRig rig="threePt" dir="t"/>
          </a:scene3d>
        </p:spPr>
        <p:txBody>
          <a:bodyPr wrap="square" lIns="90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/>
              <a:t>We’ve Made this Easy… for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718EC-BE52-4EB2-9BBB-4E14A6A15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047" y="2393480"/>
            <a:ext cx="5955578" cy="432117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Key Information/Overview on GAPP Website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9BC23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https://www.alaskapollock.org/about-us/programs</a:t>
            </a:r>
            <a:endParaRPr lang="en-US" sz="2000" dirty="0">
              <a:solidFill>
                <a:srgbClr val="9BC23C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Full Program Details/RFP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Program  Submission Form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(Attachment A)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Sample Report Metrics (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Attachment B)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629DB8-BCAF-5630-82C9-41B8D9C81F33}"/>
              </a:ext>
            </a:extLst>
          </p:cNvPr>
          <p:cNvSpPr txBox="1">
            <a:spLocks/>
          </p:cNvSpPr>
          <p:nvPr/>
        </p:nvSpPr>
        <p:spPr>
          <a:xfrm>
            <a:off x="1897966" y="143345"/>
            <a:ext cx="10161689" cy="104948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/>
              <a:t>Key Information</a:t>
            </a:r>
            <a:endParaRPr lang="en-US" sz="4000" dirty="0">
              <a:solidFill>
                <a:srgbClr val="9BC2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25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E39A36-2C8A-C542-BE23-EBA6634ABF92}"/>
              </a:ext>
            </a:extLst>
          </p:cNvPr>
          <p:cNvSpPr txBox="1">
            <a:spLocks/>
          </p:cNvSpPr>
          <p:nvPr/>
        </p:nvSpPr>
        <p:spPr>
          <a:xfrm>
            <a:off x="2100264" y="1"/>
            <a:ext cx="9288462" cy="10287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25DAA"/>
                </a:solidFill>
                <a:cs typeface="Arial" panose="020B0604020202020204" pitchFamily="34" charset="0"/>
              </a:rPr>
              <a:t>Submission Form</a:t>
            </a:r>
            <a:endParaRPr lang="en-US" sz="4000" i="1" dirty="0">
              <a:solidFill>
                <a:srgbClr val="125DAA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201ECA-0B9D-C738-BF7F-3F03024A281D}"/>
              </a:ext>
            </a:extLst>
          </p:cNvPr>
          <p:cNvGrpSpPr/>
          <p:nvPr/>
        </p:nvGrpSpPr>
        <p:grpSpPr>
          <a:xfrm>
            <a:off x="997323" y="2210263"/>
            <a:ext cx="10197354" cy="3383457"/>
            <a:chOff x="909971" y="2345345"/>
            <a:chExt cx="10197354" cy="338345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E6DEE84-F7E8-4D9A-84B0-0F2F18642BAA}"/>
                </a:ext>
              </a:extLst>
            </p:cNvPr>
            <p:cNvGrpSpPr/>
            <p:nvPr/>
          </p:nvGrpSpPr>
          <p:grpSpPr>
            <a:xfrm>
              <a:off x="9347694" y="2345345"/>
              <a:ext cx="1759631" cy="3383457"/>
              <a:chOff x="1126784" y="2315849"/>
              <a:chExt cx="1759631" cy="3383457"/>
            </a:xfrm>
          </p:grpSpPr>
          <p:sp>
            <p:nvSpPr>
              <p:cNvPr id="3" name="Text Placeholder 3">
                <a:extLst>
                  <a:ext uri="{FF2B5EF4-FFF2-40B4-BE49-F238E27FC236}">
                    <a16:creationId xmlns:a16="http://schemas.microsoft.com/office/drawing/2014/main" id="{8D262A1B-39AA-6E40-A6E4-9713086A62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6784" y="4409765"/>
                <a:ext cx="1759631" cy="128954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44463" indent="-144463">
                  <a:lnSpc>
                    <a:spcPct val="100000"/>
                  </a:lnSpc>
                  <a:spcBef>
                    <a:spcPts val="2200"/>
                  </a:spcBef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Key metrics</a:t>
                </a:r>
              </a:p>
              <a:p>
                <a:pPr marL="144463" indent="-144463">
                  <a:lnSpc>
                    <a:spcPct val="100000"/>
                  </a:lnSpc>
                  <a:spcBef>
                    <a:spcPts val="2200"/>
                  </a:spcBef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Demonstrate ROI for spend &amp; industry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F38895E-9147-AC37-3258-FA0A89217E8C}"/>
                  </a:ext>
                </a:extLst>
              </p:cNvPr>
              <p:cNvSpPr/>
              <p:nvPr/>
            </p:nvSpPr>
            <p:spPr>
              <a:xfrm>
                <a:off x="1126785" y="2315849"/>
                <a:ext cx="1759630" cy="17596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4.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Metrics &amp; 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</a:t>
                </a:r>
              </a:p>
              <a:p>
                <a:pPr algn="ctr"/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669175-5D55-930D-4E40-D88343D427B3}"/>
                </a:ext>
              </a:extLst>
            </p:cNvPr>
            <p:cNvGrpSpPr/>
            <p:nvPr/>
          </p:nvGrpSpPr>
          <p:grpSpPr>
            <a:xfrm>
              <a:off x="3722545" y="2345345"/>
              <a:ext cx="1759631" cy="3383457"/>
              <a:chOff x="3851301" y="2315849"/>
              <a:chExt cx="1759631" cy="3383457"/>
            </a:xfrm>
          </p:grpSpPr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D2E0960F-4495-C749-D96D-FFADBCD6CE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51301" y="4409765"/>
                <a:ext cx="1759631" cy="128954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44463" indent="-144463">
                  <a:lnSpc>
                    <a:spcPct val="100000"/>
                  </a:lnSpc>
                  <a:spcBef>
                    <a:spcPts val="2200"/>
                  </a:spcBef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</a:t>
                </a:r>
              </a:p>
              <a:p>
                <a:pPr marL="144463" indent="-144463">
                  <a:lnSpc>
                    <a:spcPct val="100000"/>
                  </a:lnSpc>
                  <a:spcBef>
                    <a:spcPts val="2200"/>
                  </a:spcBef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Supplier</a:t>
                </a:r>
              </a:p>
              <a:p>
                <a:pPr marL="144463" indent="-144463">
                  <a:lnSpc>
                    <a:spcPct val="100000"/>
                  </a:lnSpc>
                  <a:spcBef>
                    <a:spcPts val="2200"/>
                  </a:spcBef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Market/region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9236176-777E-9AE7-4C98-5CAA78CF0390}"/>
                  </a:ext>
                </a:extLst>
              </p:cNvPr>
              <p:cNvSpPr/>
              <p:nvPr/>
            </p:nvSpPr>
            <p:spPr>
              <a:xfrm>
                <a:off x="3851301" y="2315849"/>
                <a:ext cx="1759630" cy="17596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2.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Source 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&amp; Region</a:t>
                </a:r>
              </a:p>
              <a:p>
                <a:pPr algn="ctr"/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D0EDA2-93F2-5EAA-DAE5-EB49665665C9}"/>
                </a:ext>
              </a:extLst>
            </p:cNvPr>
            <p:cNvGrpSpPr/>
            <p:nvPr/>
          </p:nvGrpSpPr>
          <p:grpSpPr>
            <a:xfrm>
              <a:off x="6535120" y="2345345"/>
              <a:ext cx="1759630" cy="3383457"/>
              <a:chOff x="6626943" y="2315849"/>
              <a:chExt cx="1759630" cy="3383457"/>
            </a:xfrm>
          </p:grpSpPr>
          <p:sp>
            <p:nvSpPr>
              <p:cNvPr id="7" name="Text Placeholder 3">
                <a:extLst>
                  <a:ext uri="{FF2B5EF4-FFF2-40B4-BE49-F238E27FC236}">
                    <a16:creationId xmlns:a16="http://schemas.microsoft.com/office/drawing/2014/main" id="{8BE1A631-6A0B-0FE4-CCE2-AB3EBEA388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26943" y="4409765"/>
                <a:ext cx="1759630" cy="128954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44463" indent="-144463">
                  <a:lnSpc>
                    <a:spcPct val="100000"/>
                  </a:lnSpc>
                  <a:spcBef>
                    <a:spcPts val="2200"/>
                  </a:spcBef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Overview of proposal</a:t>
                </a:r>
              </a:p>
              <a:p>
                <a:pPr marL="144463" indent="-144463">
                  <a:lnSpc>
                    <a:spcPct val="100000"/>
                  </a:lnSpc>
                  <a:spcBef>
                    <a:spcPts val="2200"/>
                  </a:spcBef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SMART Goals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BF29C4C-D7A0-9AF7-30E5-6406E821DEF5}"/>
                  </a:ext>
                </a:extLst>
              </p:cNvPr>
              <p:cNvSpPr/>
              <p:nvPr/>
            </p:nvSpPr>
            <p:spPr>
              <a:xfrm>
                <a:off x="6626943" y="2315849"/>
                <a:ext cx="1759630" cy="17596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3.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Description 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&amp; Objectives</a:t>
                </a:r>
              </a:p>
              <a:p>
                <a:pPr algn="ctr"/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A61E84D-2220-2BC7-923A-EB42FF297027}"/>
                </a:ext>
              </a:extLst>
            </p:cNvPr>
            <p:cNvGrpSpPr/>
            <p:nvPr/>
          </p:nvGrpSpPr>
          <p:grpSpPr>
            <a:xfrm>
              <a:off x="909971" y="2345345"/>
              <a:ext cx="1759630" cy="3383457"/>
              <a:chOff x="9389804" y="2315849"/>
              <a:chExt cx="1759630" cy="3383457"/>
            </a:xfrm>
          </p:grpSpPr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8661A575-6C1E-36E7-9611-DEF4F4D3B9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89804" y="4409765"/>
                <a:ext cx="1759630" cy="128954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44463" indent="-144463">
                  <a:lnSpc>
                    <a:spcPct val="100000"/>
                  </a:lnSpc>
                  <a:spcBef>
                    <a:spcPts val="2200"/>
                  </a:spcBef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Project Name</a:t>
                </a:r>
              </a:p>
              <a:p>
                <a:pPr marL="144463" indent="-144463">
                  <a:lnSpc>
                    <a:spcPct val="100000"/>
                  </a:lnSpc>
                  <a:spcBef>
                    <a:spcPts val="2200"/>
                  </a:spcBef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Key Dates</a:t>
                </a:r>
              </a:p>
              <a:p>
                <a:pPr marL="144463" indent="-144463">
                  <a:lnSpc>
                    <a:spcPct val="100000"/>
                  </a:lnSpc>
                  <a:spcBef>
                    <a:spcPts val="2200"/>
                  </a:spcBef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Spend in U.S. Dollars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0573BC8-D1D3-554F-BE10-23EF863087E4}"/>
                  </a:ext>
                </a:extLst>
              </p:cNvPr>
              <p:cNvSpPr/>
              <p:nvPr/>
            </p:nvSpPr>
            <p:spPr>
              <a:xfrm>
                <a:off x="9389804" y="2315849"/>
                <a:ext cx="1759630" cy="17596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1.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b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Basics</a:t>
                </a:r>
              </a:p>
              <a:p>
                <a:pPr algn="ctr"/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5646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D722-F68A-4DC8-A6D4-B6DE9E23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712" y="1268412"/>
            <a:ext cx="10442576" cy="4321175"/>
          </a:xfrm>
        </p:spPr>
        <p:txBody>
          <a:bodyPr anchor="ctr"/>
          <a:lstStyle/>
          <a:p>
            <a:r>
              <a:rPr lang="en-US" dirty="0">
                <a:solidFill>
                  <a:schemeClr val="accent2"/>
                </a:solidFill>
              </a:rPr>
              <a:t>Benefits of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Partnering with GAPP</a:t>
            </a:r>
          </a:p>
        </p:txBody>
      </p:sp>
    </p:spTree>
    <p:extLst>
      <p:ext uri="{BB962C8B-B14F-4D97-AF65-F5344CB8AC3E}">
        <p14:creationId xmlns:p14="http://schemas.microsoft.com/office/powerpoint/2010/main" val="3363465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D600-F2EF-4283-816C-38A315B6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sz="3600" dirty="0"/>
              <a:t>We Want You to Leverage Our Expertise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65C051-7B18-9FC2-F384-208E985778AE}"/>
              </a:ext>
            </a:extLst>
          </p:cNvPr>
          <p:cNvGrpSpPr/>
          <p:nvPr/>
        </p:nvGrpSpPr>
        <p:grpSpPr>
          <a:xfrm>
            <a:off x="3913836" y="1828800"/>
            <a:ext cx="4283301" cy="4471140"/>
            <a:chOff x="3187433" y="1828800"/>
            <a:chExt cx="4283301" cy="44711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A9F3B6-BEF7-7403-2649-3B7BB88482B6}"/>
                </a:ext>
              </a:extLst>
            </p:cNvPr>
            <p:cNvGrpSpPr/>
            <p:nvPr/>
          </p:nvGrpSpPr>
          <p:grpSpPr>
            <a:xfrm>
              <a:off x="3187433" y="2258407"/>
              <a:ext cx="4283301" cy="4041533"/>
              <a:chOff x="3187433" y="2258407"/>
              <a:chExt cx="4283301" cy="4041533"/>
            </a:xfrm>
          </p:grpSpPr>
          <p:pic>
            <p:nvPicPr>
              <p:cNvPr id="3" name="Picture 2" descr="A picture containing text, outdoor, sailing vessel&#10;&#10;Description automatically generated">
                <a:extLst>
                  <a:ext uri="{FF2B5EF4-FFF2-40B4-BE49-F238E27FC236}">
                    <a16:creationId xmlns:a16="http://schemas.microsoft.com/office/drawing/2014/main" id="{88DF8EEC-E76E-4C07-8CFE-0D3483B2C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1922" y="2258407"/>
                <a:ext cx="1554322" cy="1936650"/>
              </a:xfrm>
              <a:prstGeom prst="rect">
                <a:avLst/>
              </a:prstGeom>
            </p:spPr>
          </p:pic>
          <p:pic>
            <p:nvPicPr>
              <p:cNvPr id="5" name="Picture 4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3F77018F-CEFE-47CF-BFB5-75A54DE0E8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42" r="2807"/>
              <a:stretch/>
            </p:blipFill>
            <p:spPr>
              <a:xfrm>
                <a:off x="3187433" y="4325696"/>
                <a:ext cx="4283301" cy="1032689"/>
              </a:xfrm>
              <a:prstGeom prst="rect">
                <a:avLst/>
              </a:prstGeom>
            </p:spPr>
          </p:pic>
          <p:pic>
            <p:nvPicPr>
              <p:cNvPr id="6" name="Picture 5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FA072A03-9F55-4E60-8471-0E688415FD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89" b="-5589"/>
              <a:stretch/>
            </p:blipFill>
            <p:spPr>
              <a:xfrm>
                <a:off x="3187433" y="5489024"/>
                <a:ext cx="4283301" cy="81091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9A2248-B4D3-816A-D87C-CD742882B415}"/>
                </a:ext>
              </a:extLst>
            </p:cNvPr>
            <p:cNvSpPr txBox="1"/>
            <p:nvPr/>
          </p:nvSpPr>
          <p:spPr>
            <a:xfrm>
              <a:off x="3725339" y="1828800"/>
              <a:ext cx="3207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Communication/Toolkits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B18111-802E-6961-4E78-9E22A71FB230}"/>
              </a:ext>
            </a:extLst>
          </p:cNvPr>
          <p:cNvGrpSpPr/>
          <p:nvPr/>
        </p:nvGrpSpPr>
        <p:grpSpPr>
          <a:xfrm>
            <a:off x="763018" y="1858297"/>
            <a:ext cx="2674489" cy="3545344"/>
            <a:chOff x="415635" y="1858297"/>
            <a:chExt cx="2674489" cy="35453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1330BF-6C8A-3387-B332-6FB62F527EF9}"/>
                </a:ext>
              </a:extLst>
            </p:cNvPr>
            <p:cNvSpPr txBox="1"/>
            <p:nvPr/>
          </p:nvSpPr>
          <p:spPr>
            <a:xfrm>
              <a:off x="659654" y="1858297"/>
              <a:ext cx="2005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5DAA"/>
                  </a:solidFill>
                </a:rPr>
                <a:t>Research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BF345C-C3C9-8E62-6738-29484D71EE5A}"/>
                </a:ext>
              </a:extLst>
            </p:cNvPr>
            <p:cNvSpPr txBox="1"/>
            <p:nvPr/>
          </p:nvSpPr>
          <p:spPr>
            <a:xfrm>
              <a:off x="415635" y="2541319"/>
              <a:ext cx="267448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Awareness and Usage Studies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Global Nutrition Research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Annual Trackers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2040 Growth Markets</a:t>
              </a:r>
              <a:br>
                <a:rPr lang="en-US" dirty="0">
                  <a:solidFill>
                    <a:schemeClr val="bg2">
                      <a:lumMod val="10000"/>
                    </a:schemeClr>
                  </a:solidFill>
                </a:rPr>
              </a:br>
              <a:endParaRPr 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4069EB-E7B3-17CF-E410-5DE55BE17361}"/>
              </a:ext>
            </a:extLst>
          </p:cNvPr>
          <p:cNvGrpSpPr/>
          <p:nvPr/>
        </p:nvGrpSpPr>
        <p:grpSpPr>
          <a:xfrm>
            <a:off x="8560434" y="1828800"/>
            <a:ext cx="2674489" cy="3295867"/>
            <a:chOff x="8616950" y="1828800"/>
            <a:chExt cx="2674489" cy="329586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9C824B-1439-C5F1-544D-B80B67649034}"/>
                </a:ext>
              </a:extLst>
            </p:cNvPr>
            <p:cNvSpPr txBox="1"/>
            <p:nvPr/>
          </p:nvSpPr>
          <p:spPr>
            <a:xfrm>
              <a:off x="8878648" y="1828800"/>
              <a:ext cx="21510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5DAA"/>
                  </a:solidFill>
                </a:rPr>
                <a:t>Social Partner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C9990B-9FCD-E706-6D3E-D2D2AB54448D}"/>
                </a:ext>
              </a:extLst>
            </p:cNvPr>
            <p:cNvSpPr txBox="1"/>
            <p:nvPr/>
          </p:nvSpPr>
          <p:spPr>
            <a:xfrm>
              <a:off x="8616950" y="2539344"/>
              <a:ext cx="2674489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Provide guidance and expertise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Create and disseminate content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Partner on all communication</a:t>
              </a:r>
              <a:br>
                <a:rPr lang="en-US" dirty="0">
                  <a:solidFill>
                    <a:schemeClr val="bg2">
                      <a:lumMod val="10000"/>
                    </a:schemeClr>
                  </a:solidFill>
                </a:rPr>
              </a:br>
              <a:endParaRPr 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ECA0D8-D892-BDD2-4DCB-BACA799E20AA}"/>
              </a:ext>
            </a:extLst>
          </p:cNvPr>
          <p:cNvCxnSpPr/>
          <p:nvPr/>
        </p:nvCxnSpPr>
        <p:spPr>
          <a:xfrm>
            <a:off x="3437507" y="2369247"/>
            <a:ext cx="0" cy="40415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8A7F34-0749-8EBA-00F0-C7AD74110072}"/>
              </a:ext>
            </a:extLst>
          </p:cNvPr>
          <p:cNvCxnSpPr/>
          <p:nvPr/>
        </p:nvCxnSpPr>
        <p:spPr>
          <a:xfrm>
            <a:off x="8480557" y="2369245"/>
            <a:ext cx="0" cy="40415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429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D600-F2EF-4283-816C-38A315B6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sz="4000" dirty="0"/>
              <a:t>What Do We Want from Partners?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666DBF-B8BB-0F4E-8E72-914A80905F57}"/>
              </a:ext>
            </a:extLst>
          </p:cNvPr>
          <p:cNvSpPr txBox="1"/>
          <p:nvPr/>
        </p:nvSpPr>
        <p:spPr>
          <a:xfrm>
            <a:off x="874712" y="1844675"/>
            <a:ext cx="1044257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System Font Regular"/>
              <a:buChar char="→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All Partners will be required to sign a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Memorandum of Understanding (MOU)</a:t>
            </a:r>
          </a:p>
          <a:p>
            <a:pPr marL="342900" indent="-342900">
              <a:spcBef>
                <a:spcPts val="600"/>
              </a:spcBef>
              <a:buFont typeface="System Font Regular"/>
              <a:buChar char="→"/>
            </a:pP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System Font Regular"/>
              <a:buChar char="→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Provide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quarterly updates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on programs</a:t>
            </a:r>
          </a:p>
          <a:p>
            <a:pPr marL="342900" indent="-342900">
              <a:spcBef>
                <a:spcPts val="600"/>
              </a:spcBef>
              <a:buFont typeface="System Font Regular"/>
              <a:buChar char="→"/>
            </a:pP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System Font Regular"/>
              <a:buChar char="→"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Alignment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on key Wild Alaska Pollock messaging</a:t>
            </a:r>
          </a:p>
          <a:p>
            <a:pPr>
              <a:spcBef>
                <a:spcPts val="600"/>
              </a:spcBef>
            </a:pP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System Font Regular"/>
              <a:buChar char="→"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Summary report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that includes key learning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4228581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9903D573-B8AF-45D0-81C0-38901D880A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19"/>
          <a:stretch/>
        </p:blipFill>
        <p:spPr>
          <a:xfrm>
            <a:off x="1078113" y="1286933"/>
            <a:ext cx="5556492" cy="5571067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45A66C8-8AE9-4224-A6B0-E997D3998FFD}"/>
              </a:ext>
            </a:extLst>
          </p:cNvPr>
          <p:cNvSpPr/>
          <p:nvPr/>
        </p:nvSpPr>
        <p:spPr>
          <a:xfrm>
            <a:off x="5091179" y="1543236"/>
            <a:ext cx="3369623" cy="1731169"/>
          </a:xfrm>
          <a:prstGeom prst="wedgeEllipseCallout">
            <a:avLst>
              <a:gd name="adj1" fmla="val -49523"/>
              <a:gd name="adj2" fmla="val 62085"/>
            </a:avLst>
          </a:prstGeom>
          <a:solidFill>
            <a:srgbClr val="9BC23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Excited about Wild Alaska Pollock? </a:t>
            </a:r>
            <a:b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We are too!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7FBBE0C1-0F96-4CF2-AD56-F2B3394A213A}"/>
              </a:ext>
            </a:extLst>
          </p:cNvPr>
          <p:cNvSpPr/>
          <p:nvPr/>
        </p:nvSpPr>
        <p:spPr>
          <a:xfrm rot="20374867">
            <a:off x="1791090" y="1567394"/>
            <a:ext cx="717051" cy="739579"/>
          </a:xfrm>
          <a:prstGeom prst="star5">
            <a:avLst>
              <a:gd name="adj" fmla="val 24124"/>
              <a:gd name="hf" fmla="val 105146"/>
              <a:gd name="vf" fmla="val 110557"/>
            </a:avLst>
          </a:prstGeom>
          <a:solidFill>
            <a:srgbClr val="D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392516A-60BA-48E0-95E0-5BECDDA1A493}"/>
              </a:ext>
            </a:extLst>
          </p:cNvPr>
          <p:cNvSpPr/>
          <p:nvPr/>
        </p:nvSpPr>
        <p:spPr>
          <a:xfrm rot="20374867">
            <a:off x="4064521" y="1382586"/>
            <a:ext cx="717051" cy="739579"/>
          </a:xfrm>
          <a:prstGeom prst="star5">
            <a:avLst>
              <a:gd name="adj" fmla="val 24124"/>
              <a:gd name="hf" fmla="val 105146"/>
              <a:gd name="vf" fmla="val 110557"/>
            </a:avLst>
          </a:prstGeom>
          <a:solidFill>
            <a:srgbClr val="D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AE3E2C8C-A4E3-4AFA-90DC-5E134DB7C920}"/>
              </a:ext>
            </a:extLst>
          </p:cNvPr>
          <p:cNvSpPr/>
          <p:nvPr/>
        </p:nvSpPr>
        <p:spPr>
          <a:xfrm rot="20374867">
            <a:off x="516188" y="3239295"/>
            <a:ext cx="717051" cy="739579"/>
          </a:xfrm>
          <a:prstGeom prst="star5">
            <a:avLst>
              <a:gd name="adj" fmla="val 24124"/>
              <a:gd name="hf" fmla="val 105146"/>
              <a:gd name="vf" fmla="val 110557"/>
            </a:avLst>
          </a:prstGeom>
          <a:solidFill>
            <a:srgbClr val="D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31AD55B1-5EF7-4588-900C-28C441C753ED}"/>
              </a:ext>
            </a:extLst>
          </p:cNvPr>
          <p:cNvSpPr/>
          <p:nvPr/>
        </p:nvSpPr>
        <p:spPr>
          <a:xfrm rot="20374867">
            <a:off x="5737474" y="5235914"/>
            <a:ext cx="717051" cy="739579"/>
          </a:xfrm>
          <a:prstGeom prst="star5">
            <a:avLst>
              <a:gd name="adj" fmla="val 24124"/>
              <a:gd name="hf" fmla="val 105146"/>
              <a:gd name="vf" fmla="val 110557"/>
            </a:avLst>
          </a:prstGeom>
          <a:solidFill>
            <a:srgbClr val="D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8CCECAF8-C974-4B4E-8B7C-66CEF687E686}"/>
              </a:ext>
            </a:extLst>
          </p:cNvPr>
          <p:cNvSpPr/>
          <p:nvPr/>
        </p:nvSpPr>
        <p:spPr>
          <a:xfrm rot="20374867">
            <a:off x="1503930" y="4920551"/>
            <a:ext cx="717051" cy="739579"/>
          </a:xfrm>
          <a:prstGeom prst="star5">
            <a:avLst>
              <a:gd name="adj" fmla="val 24124"/>
              <a:gd name="hf" fmla="val 105146"/>
              <a:gd name="vf" fmla="val 110557"/>
            </a:avLst>
          </a:prstGeom>
          <a:solidFill>
            <a:srgbClr val="D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DA4CF4-CD60-A03C-4F32-9B7B6C639748}"/>
              </a:ext>
            </a:extLst>
          </p:cNvPr>
          <p:cNvSpPr txBox="1">
            <a:spLocks/>
          </p:cNvSpPr>
          <p:nvPr/>
        </p:nvSpPr>
        <p:spPr>
          <a:xfrm>
            <a:off x="6275388" y="4185401"/>
            <a:ext cx="5041900" cy="673456"/>
          </a:xfrm>
          <a:prstGeom prst="rect">
            <a:avLst/>
          </a:prstGeom>
          <a:noFill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70743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D620-A3B1-4C5B-BA98-2D54977E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685" y="2371725"/>
            <a:ext cx="719463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Thank You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1F3DBD5-AACE-4913-9598-47A507142569}"/>
              </a:ext>
            </a:extLst>
          </p:cNvPr>
          <p:cNvSpPr txBox="1">
            <a:spLocks/>
          </p:cNvSpPr>
          <p:nvPr/>
        </p:nvSpPr>
        <p:spPr>
          <a:xfrm>
            <a:off x="1884022" y="3697288"/>
            <a:ext cx="8423957" cy="16858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3000"/>
              </a:spcBef>
              <a:buNone/>
            </a:pPr>
            <a:r>
              <a:rPr lang="en-US" sz="2400" b="1" dirty="0"/>
              <a:t>For any additional questions or to submit a proposal, please reach out to Christine Durkin at </a:t>
            </a:r>
            <a:r>
              <a:rPr lang="en-US" sz="2400" b="1" dirty="0">
                <a:hlinkClick r:id="rId2"/>
              </a:rPr>
              <a:t>Christine.durkin@alaskapollock.org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2679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D722-F68A-4DC8-A6D4-B6DE9E23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713" y="1844675"/>
            <a:ext cx="10442576" cy="4321175"/>
          </a:xfrm>
        </p:spPr>
        <p:txBody>
          <a:bodyPr anchor="ctr"/>
          <a:lstStyle/>
          <a:p>
            <a:r>
              <a:rPr lang="en-US" dirty="0">
                <a:solidFill>
                  <a:schemeClr val="accent2"/>
                </a:solidFill>
              </a:rPr>
              <a:t>Who is GAPP?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3600" dirty="0">
                <a:solidFill>
                  <a:schemeClr val="accent2"/>
                </a:solidFill>
              </a:rPr>
              <a:t>Genuine Alaska Pollock Producers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94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FA5C0-9F60-F1CC-039D-BB98554EB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0" y="2216537"/>
            <a:ext cx="77924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2F2F2F"/>
                </a:solidFill>
                <a:effectLst/>
              </a:rPr>
              <a:t>We’re </a:t>
            </a:r>
            <a:r>
              <a:rPr lang="en-US" sz="4400" b="0" i="0" dirty="0">
                <a:solidFill>
                  <a:srgbClr val="AEDBEF"/>
                </a:solidFill>
                <a:effectLst/>
                <a:latin typeface="+mj-lt"/>
              </a:rPr>
              <a:t>advocates</a:t>
            </a:r>
            <a:r>
              <a:rPr lang="en-US" sz="4400" b="0" i="0" dirty="0">
                <a:effectLst/>
                <a:latin typeface="+mj-lt"/>
              </a:rPr>
              <a:t> </a:t>
            </a:r>
            <a:r>
              <a:rPr lang="en-US" sz="4400" b="0" i="0" dirty="0">
                <a:solidFill>
                  <a:srgbClr val="2F2F2F"/>
                </a:solidFill>
                <a:effectLst/>
              </a:rPr>
              <a:t>for one of the world’s most sustainable and nutritious seafood products…</a:t>
            </a:r>
            <a:br>
              <a:rPr lang="en-US" sz="4800" b="0" i="0" dirty="0">
                <a:solidFill>
                  <a:srgbClr val="2F2F2F"/>
                </a:solidFill>
                <a:effectLst/>
              </a:rPr>
            </a:br>
            <a:r>
              <a:rPr lang="en-US" sz="4400" b="0" i="0" dirty="0">
                <a:solidFill>
                  <a:srgbClr val="9BC13C"/>
                </a:solidFill>
                <a:effectLst/>
                <a:latin typeface="+mj-lt"/>
              </a:rPr>
              <a:t>Wild Alaska Pollock!</a:t>
            </a:r>
            <a:endParaRPr lang="en-US" sz="4800" b="0" i="0" dirty="0">
              <a:solidFill>
                <a:srgbClr val="9BC13C"/>
              </a:solidFill>
              <a:effectLst/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A96D8-39F2-EA2C-6082-3730D44AD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7" t="24800" r="11220" b="22326"/>
          <a:stretch/>
        </p:blipFill>
        <p:spPr>
          <a:xfrm rot="5400000">
            <a:off x="7461585" y="2079458"/>
            <a:ext cx="6858000" cy="26990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B21ACC-BA2E-D972-30FA-947B22C50451}"/>
              </a:ext>
            </a:extLst>
          </p:cNvPr>
          <p:cNvSpPr/>
          <p:nvPr/>
        </p:nvSpPr>
        <p:spPr>
          <a:xfrm>
            <a:off x="9541041" y="-1"/>
            <a:ext cx="2699088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Marketing">
            <a:extLst>
              <a:ext uri="{FF2B5EF4-FFF2-40B4-BE49-F238E27FC236}">
                <a16:creationId xmlns:a16="http://schemas.microsoft.com/office/drawing/2014/main" id="{C64D8B28-130A-30F9-7020-541AA0E8E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27301">
            <a:off x="6921213" y="3721255"/>
            <a:ext cx="2544584" cy="2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6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7532E6B6-4CDF-C6F4-D7EA-23C1D25E0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97151"/>
              </p:ext>
            </p:extLst>
          </p:nvPr>
        </p:nvGraphicFramePr>
        <p:xfrm>
          <a:off x="874713" y="1844675"/>
          <a:ext cx="4860925" cy="2699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925">
                  <a:extLst>
                    <a:ext uri="{9D8B030D-6E8A-4147-A177-3AD203B41FA5}">
                      <a16:colId xmlns:a16="http://schemas.microsoft.com/office/drawing/2014/main" val="2725419472"/>
                    </a:ext>
                  </a:extLst>
                </a:gridCol>
              </a:tblGrid>
              <a:tr h="593725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Overview</a:t>
                      </a:r>
                    </a:p>
                  </a:txBody>
                  <a:tcPr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867217"/>
                  </a:ext>
                </a:extLst>
              </a:tr>
              <a:tr h="21053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The Association of Genuine Alaska Pollock Producers (GAPP) is a </a:t>
                      </a:r>
                      <a:r>
                        <a:rPr lang="en-US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nonprofit </a:t>
                      </a: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that advocates for one of the world’s most sustainable and nutritious seafood products</a:t>
                      </a:r>
                      <a:r>
                        <a:rPr lang="en-US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, U.S.-caught Wild Alaska Pollock. 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98428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2A1C0C7-E5D0-CDF3-F887-E43E4175B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58" y="178112"/>
            <a:ext cx="9324975" cy="1039090"/>
          </a:xfrm>
        </p:spPr>
        <p:txBody>
          <a:bodyPr lIns="90000">
            <a:noAutofit/>
          </a:bodyPr>
          <a:lstStyle/>
          <a:p>
            <a:r>
              <a:rPr lang="en-US" sz="4000" dirty="0">
                <a:solidFill>
                  <a:srgbClr val="125DAA"/>
                </a:solidFill>
                <a:cs typeface="Arial" panose="020B0604020202020204" pitchFamily="34" charset="0"/>
              </a:rPr>
              <a:t>GAPP Overview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FDA5C5-92EE-7D5F-A4B5-0A6EBD7FF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578076"/>
              </p:ext>
            </p:extLst>
          </p:nvPr>
        </p:nvGraphicFramePr>
        <p:xfrm>
          <a:off x="6434138" y="1844675"/>
          <a:ext cx="4889614" cy="2699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9614">
                  <a:extLst>
                    <a:ext uri="{9D8B030D-6E8A-4147-A177-3AD203B41FA5}">
                      <a16:colId xmlns:a16="http://schemas.microsoft.com/office/drawing/2014/main" val="2725419472"/>
                    </a:ext>
                  </a:extLst>
                </a:gridCol>
              </a:tblGrid>
              <a:tr h="593725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Mission</a:t>
                      </a:r>
                    </a:p>
                  </a:txBody>
                  <a:tcPr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867217"/>
                  </a:ext>
                </a:extLst>
              </a:tr>
              <a:tr h="21053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To build demand and awareness for the fish through driving </a:t>
                      </a:r>
                      <a:r>
                        <a:rPr lang="en-US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product innovation, conducting research, and creating awareness about product quality and the responsibly managed fishery </a:t>
                      </a: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the product comes from.</a:t>
                      </a:r>
                    </a:p>
                  </a:txBody>
                  <a:tcPr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98428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A966F19-99A8-9FC4-7233-DECEB718B795}"/>
              </a:ext>
            </a:extLst>
          </p:cNvPr>
          <p:cNvSpPr txBox="1"/>
          <p:nvPr/>
        </p:nvSpPr>
        <p:spPr>
          <a:xfrm>
            <a:off x="874713" y="5798698"/>
            <a:ext cx="6096000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400" i="1" dirty="0"/>
              <a:t>Learn more at </a:t>
            </a:r>
            <a:r>
              <a:rPr lang="en-US" sz="1400" i="1" u="sng" dirty="0">
                <a:hlinkClick r:id="rId2"/>
              </a:rPr>
              <a:t>www.alaskapollock.org</a:t>
            </a:r>
            <a:r>
              <a:rPr lang="en-US" sz="1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7425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Ecommerce with solid fill">
            <a:extLst>
              <a:ext uri="{FF2B5EF4-FFF2-40B4-BE49-F238E27FC236}">
                <a16:creationId xmlns:a16="http://schemas.microsoft.com/office/drawing/2014/main" id="{59BC46D5-B68E-4697-9175-7B414A87D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589" y="2622511"/>
            <a:ext cx="3244436" cy="3244436"/>
          </a:xfrm>
          <a:prstGeom prst="rect">
            <a:avLst/>
          </a:prstGeom>
        </p:spPr>
      </p:pic>
      <p:pic>
        <p:nvPicPr>
          <p:cNvPr id="9" name="Graphic 8" descr="Business Growth with solid fill">
            <a:extLst>
              <a:ext uri="{FF2B5EF4-FFF2-40B4-BE49-F238E27FC236}">
                <a16:creationId xmlns:a16="http://schemas.microsoft.com/office/drawing/2014/main" id="{97FDB7C8-633D-47FD-B96A-6436BF09C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8720" y="2410029"/>
            <a:ext cx="3517120" cy="3517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C3C143-639B-4B47-966E-4CFF20A74350}"/>
              </a:ext>
            </a:extLst>
          </p:cNvPr>
          <p:cNvSpPr txBox="1"/>
          <p:nvPr/>
        </p:nvSpPr>
        <p:spPr>
          <a:xfrm>
            <a:off x="1140393" y="1763699"/>
            <a:ext cx="269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25DAA"/>
                </a:solidFill>
                <a:latin typeface="Arial Black" panose="020B0A04020102020204" pitchFamily="34" charset="0"/>
              </a:rPr>
              <a:t>Marketing &amp; Communications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977D6E-793B-4BD1-87EE-1BEEA71D9396}"/>
              </a:ext>
            </a:extLst>
          </p:cNvPr>
          <p:cNvSpPr txBox="1"/>
          <p:nvPr/>
        </p:nvSpPr>
        <p:spPr>
          <a:xfrm>
            <a:off x="4892413" y="1948365"/>
            <a:ext cx="269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25DAA"/>
                </a:solidFill>
                <a:latin typeface="Arial Black" panose="020B0A04020102020204" pitchFamily="34" charset="0"/>
              </a:rPr>
              <a:t>Data &amp; Insights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277BA0-233E-478F-A537-92C8EC21DE53}"/>
              </a:ext>
            </a:extLst>
          </p:cNvPr>
          <p:cNvSpPr txBox="1"/>
          <p:nvPr/>
        </p:nvSpPr>
        <p:spPr>
          <a:xfrm>
            <a:off x="8633535" y="1825254"/>
            <a:ext cx="269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25DAA"/>
                </a:solidFill>
                <a:latin typeface="Arial Black" panose="020B0A04020102020204" pitchFamily="34" charset="0"/>
              </a:rPr>
              <a:t>New Product Partnerships </a:t>
            </a:r>
          </a:p>
        </p:txBody>
      </p:sp>
      <p:pic>
        <p:nvPicPr>
          <p:cNvPr id="3" name="Graphic 2" descr="Handshake">
            <a:extLst>
              <a:ext uri="{FF2B5EF4-FFF2-40B4-BE49-F238E27FC236}">
                <a16:creationId xmlns:a16="http://schemas.microsoft.com/office/drawing/2014/main" id="{B2D3F2C9-2699-423C-B2F6-3D2A86456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76244" y="2826288"/>
            <a:ext cx="2836882" cy="283688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42EFE5A-C4AB-31DC-1160-B656F430B610}"/>
              </a:ext>
            </a:extLst>
          </p:cNvPr>
          <p:cNvSpPr txBox="1">
            <a:spLocks/>
          </p:cNvSpPr>
          <p:nvPr/>
        </p:nvSpPr>
        <p:spPr>
          <a:xfrm>
            <a:off x="1815037" y="395072"/>
            <a:ext cx="9324975" cy="1039090"/>
          </a:xfrm>
          <a:prstGeom prst="rect">
            <a:avLst/>
          </a:prstGeom>
        </p:spPr>
        <p:txBody>
          <a:bodyPr lIns="90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125DAA"/>
                </a:solidFill>
                <a:cs typeface="Arial" panose="020B0604020202020204" pitchFamily="34" charset="0"/>
              </a:rPr>
              <a:t>What do we do?</a:t>
            </a:r>
          </a:p>
        </p:txBody>
      </p:sp>
    </p:spTree>
    <p:extLst>
      <p:ext uri="{BB962C8B-B14F-4D97-AF65-F5344CB8AC3E}">
        <p14:creationId xmlns:p14="http://schemas.microsoft.com/office/powerpoint/2010/main" val="212926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D722-F68A-4DC8-A6D4-B6DE9E23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73274"/>
            <a:ext cx="12335960" cy="4321175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accent2"/>
                </a:solidFill>
              </a:rPr>
              <a:t>So, what’s so amazing about </a:t>
            </a:r>
            <a:br>
              <a:rPr lang="en-US" sz="4800" dirty="0">
                <a:solidFill>
                  <a:schemeClr val="accent2"/>
                </a:solidFill>
              </a:rPr>
            </a:br>
            <a:r>
              <a:rPr lang="en-US" sz="4800" dirty="0">
                <a:solidFill>
                  <a:schemeClr val="accent2"/>
                </a:solidFill>
              </a:rPr>
              <a:t>Wild Alaska Pollock?</a:t>
            </a:r>
          </a:p>
        </p:txBody>
      </p:sp>
      <p:pic>
        <p:nvPicPr>
          <p:cNvPr id="1026" name="Picture 2" descr="Heart Eyes Emoji Sticker for iOS &amp; Android | GIPHY">
            <a:extLst>
              <a:ext uri="{FF2B5EF4-FFF2-40B4-BE49-F238E27FC236}">
                <a16:creationId xmlns:a16="http://schemas.microsoft.com/office/drawing/2014/main" id="{2E9A4133-3220-94B4-6A83-7BB103644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11" y="1676359"/>
            <a:ext cx="1893178" cy="189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037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EAC4F1-644B-4BB4-BC4E-82159B7A9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160" y="3618226"/>
            <a:ext cx="2160000" cy="457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/>
              <a:t> </a:t>
            </a:r>
            <a:r>
              <a:rPr lang="en-US" sz="2400" b="1" dirty="0">
                <a:solidFill>
                  <a:srgbClr val="9BC23C"/>
                </a:solidFill>
              </a:rPr>
              <a:t>Nutrition</a:t>
            </a:r>
            <a:endParaRPr lang="en-US" sz="2000" dirty="0">
              <a:solidFill>
                <a:srgbClr val="9BC23C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FACF69-DB4F-4088-B8EF-91CFBF3188EB}"/>
              </a:ext>
            </a:extLst>
          </p:cNvPr>
          <p:cNvSpPr txBox="1">
            <a:spLocks/>
          </p:cNvSpPr>
          <p:nvPr/>
        </p:nvSpPr>
        <p:spPr>
          <a:xfrm>
            <a:off x="8908819" y="3645249"/>
            <a:ext cx="2257943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9BC23C"/>
                </a:solidFill>
                <a:latin typeface="+mn-lt"/>
              </a:rPr>
              <a:t>Sustainability</a:t>
            </a:r>
            <a:endParaRPr lang="en-US" sz="2000" b="1" dirty="0">
              <a:solidFill>
                <a:srgbClr val="9BC23C"/>
              </a:solidFill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7DB2F4-D0A3-4C4E-BC95-337A93A1934C}"/>
              </a:ext>
            </a:extLst>
          </p:cNvPr>
          <p:cNvSpPr txBox="1">
            <a:spLocks/>
          </p:cNvSpPr>
          <p:nvPr/>
        </p:nvSpPr>
        <p:spPr>
          <a:xfrm>
            <a:off x="1132110" y="3623133"/>
            <a:ext cx="21600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9BC23C"/>
                </a:solidFill>
                <a:latin typeface="+mn-lt"/>
              </a:rPr>
              <a:t>Taste</a:t>
            </a:r>
            <a:endParaRPr lang="en-US" sz="2000" dirty="0">
              <a:solidFill>
                <a:srgbClr val="9BC23C"/>
              </a:solidFill>
              <a:latin typeface="+mn-l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7A39FB7-179B-48D7-BC5C-E9E2C1B33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r="13346"/>
          <a:stretch/>
        </p:blipFill>
        <p:spPr bwMode="auto">
          <a:xfrm>
            <a:off x="1362081" y="1856390"/>
            <a:ext cx="1645920" cy="16459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AF73786-C851-4938-834A-C6A822356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r="13346"/>
          <a:stretch/>
        </p:blipFill>
        <p:spPr bwMode="auto">
          <a:xfrm>
            <a:off x="3918812" y="1856390"/>
            <a:ext cx="1645920" cy="16459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219AE4FB-0748-4113-9435-23B928E0D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r="13346"/>
          <a:stretch/>
        </p:blipFill>
        <p:spPr bwMode="auto">
          <a:xfrm>
            <a:off x="9169472" y="1856390"/>
            <a:ext cx="1645920" cy="16459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8C75B95-2E28-4D15-A005-F4035F09CF65}"/>
              </a:ext>
            </a:extLst>
          </p:cNvPr>
          <p:cNvSpPr txBox="1">
            <a:spLocks/>
          </p:cNvSpPr>
          <p:nvPr/>
        </p:nvSpPr>
        <p:spPr>
          <a:xfrm>
            <a:off x="3658160" y="4600484"/>
            <a:ext cx="2160000" cy="155448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b="1" dirty="0"/>
              <a:t> </a:t>
            </a:r>
            <a:r>
              <a:rPr lang="en-US" sz="1400" dirty="0"/>
              <a:t>A  true </a:t>
            </a:r>
            <a:r>
              <a:rPr lang="en-US" sz="1400" dirty="0" err="1"/>
              <a:t>superfish</a:t>
            </a:r>
            <a:r>
              <a:rPr lang="en-US" sz="1400" dirty="0"/>
              <a:t>: low-fat, protein-rich, heart-healthy, high in vitamin B-12 and loaded with omega-3 fatty acids.</a:t>
            </a:r>
            <a:endParaRPr lang="en-US" sz="1400" b="1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6AE1CA7-C21C-4FDE-9904-188D5E3CB5DD}"/>
              </a:ext>
            </a:extLst>
          </p:cNvPr>
          <p:cNvSpPr txBox="1">
            <a:spLocks/>
          </p:cNvSpPr>
          <p:nvPr/>
        </p:nvSpPr>
        <p:spPr>
          <a:xfrm>
            <a:off x="8908820" y="4591789"/>
            <a:ext cx="2160000" cy="155448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Wild Alaska Pollock</a:t>
            </a:r>
            <a:br>
              <a:rPr lang="en-US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is one of the most abundant certified-sustainable fish in the world, making it one of the best protein choices for the planet.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F1DE243-79D8-4FC4-A108-079F5F82F01E}"/>
              </a:ext>
            </a:extLst>
          </p:cNvPr>
          <p:cNvSpPr txBox="1">
            <a:spLocks/>
          </p:cNvSpPr>
          <p:nvPr/>
        </p:nvSpPr>
        <p:spPr>
          <a:xfrm>
            <a:off x="1132110" y="4611370"/>
            <a:ext cx="2160000" cy="155448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Wild Alaska Pollock is a low-fat, protein-rich, great tasting and versatile white fish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50544E-0379-4BAA-B481-5411B0A1CE0B}"/>
              </a:ext>
            </a:extLst>
          </p:cNvPr>
          <p:cNvCxnSpPr/>
          <p:nvPr/>
        </p:nvCxnSpPr>
        <p:spPr>
          <a:xfrm>
            <a:off x="2185041" y="4230666"/>
            <a:ext cx="0" cy="274320"/>
          </a:xfrm>
          <a:prstGeom prst="line">
            <a:avLst/>
          </a:prstGeom>
          <a:ln w="19050">
            <a:solidFill>
              <a:srgbClr val="9BC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5AE2B3-C968-40D5-BF26-E66EB9474222}"/>
              </a:ext>
            </a:extLst>
          </p:cNvPr>
          <p:cNvCxnSpPr/>
          <p:nvPr/>
        </p:nvCxnSpPr>
        <p:spPr>
          <a:xfrm>
            <a:off x="4741772" y="4222770"/>
            <a:ext cx="0" cy="274320"/>
          </a:xfrm>
          <a:prstGeom prst="line">
            <a:avLst/>
          </a:prstGeom>
          <a:ln w="19050">
            <a:solidFill>
              <a:srgbClr val="9BC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8C0BB9-DE39-4C4E-9254-87FC2EAFD367}"/>
              </a:ext>
            </a:extLst>
          </p:cNvPr>
          <p:cNvSpPr txBox="1">
            <a:spLocks/>
          </p:cNvSpPr>
          <p:nvPr/>
        </p:nvSpPr>
        <p:spPr>
          <a:xfrm>
            <a:off x="6096000" y="3614688"/>
            <a:ext cx="2620483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9BC23C"/>
                </a:solidFill>
                <a:latin typeface="+mn-lt"/>
              </a:rPr>
              <a:t>Wild-Caught/Alaska Origin</a:t>
            </a:r>
            <a:endParaRPr lang="en-US" sz="2000" b="1" dirty="0">
              <a:solidFill>
                <a:srgbClr val="9BC23C"/>
              </a:solidFill>
              <a:latin typeface="+mn-lt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53407E03-3953-4103-9820-90BCEA561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r="13346"/>
          <a:stretch/>
        </p:blipFill>
        <p:spPr bwMode="auto">
          <a:xfrm>
            <a:off x="6639351" y="1856390"/>
            <a:ext cx="1645920" cy="16459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9FCAA99-20E9-48AD-9221-78C1BF8AF442}"/>
              </a:ext>
            </a:extLst>
          </p:cNvPr>
          <p:cNvSpPr txBox="1">
            <a:spLocks/>
          </p:cNvSpPr>
          <p:nvPr/>
        </p:nvSpPr>
        <p:spPr>
          <a:xfrm>
            <a:off x="6378699" y="4589871"/>
            <a:ext cx="2160000" cy="155448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Raised and caught in its natural habitat.  Caught and frozen while still at sea to preserve freshness, taste, and nutrition.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B21BA0-680B-4724-BE87-68EEBDFA24B5}"/>
              </a:ext>
            </a:extLst>
          </p:cNvPr>
          <p:cNvCxnSpPr/>
          <p:nvPr/>
        </p:nvCxnSpPr>
        <p:spPr>
          <a:xfrm>
            <a:off x="7462311" y="4215694"/>
            <a:ext cx="0" cy="274320"/>
          </a:xfrm>
          <a:prstGeom prst="line">
            <a:avLst/>
          </a:prstGeom>
          <a:ln w="19050">
            <a:solidFill>
              <a:srgbClr val="9BC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7B5A1B-326C-4F0F-B771-CB79A184E37D}"/>
              </a:ext>
            </a:extLst>
          </p:cNvPr>
          <p:cNvCxnSpPr/>
          <p:nvPr/>
        </p:nvCxnSpPr>
        <p:spPr>
          <a:xfrm>
            <a:off x="9992432" y="4217612"/>
            <a:ext cx="0" cy="274320"/>
          </a:xfrm>
          <a:prstGeom prst="line">
            <a:avLst/>
          </a:prstGeom>
          <a:ln w="19050">
            <a:solidFill>
              <a:srgbClr val="9BC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4143B04A-3064-CC94-9F8C-7D3FFC469055}"/>
              </a:ext>
            </a:extLst>
          </p:cNvPr>
          <p:cNvSpPr txBox="1">
            <a:spLocks/>
          </p:cNvSpPr>
          <p:nvPr/>
        </p:nvSpPr>
        <p:spPr>
          <a:xfrm>
            <a:off x="1976863" y="172605"/>
            <a:ext cx="9324975" cy="1039090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125DAA"/>
                </a:solidFill>
                <a:cs typeface="Arial" panose="020B0604020202020204" pitchFamily="34" charset="0"/>
              </a:rPr>
              <a:t>The World’s Best Whitefish</a:t>
            </a:r>
          </a:p>
        </p:txBody>
      </p:sp>
    </p:spTree>
    <p:extLst>
      <p:ext uri="{BB962C8B-B14F-4D97-AF65-F5344CB8AC3E}">
        <p14:creationId xmlns:p14="http://schemas.microsoft.com/office/powerpoint/2010/main" val="878729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laskapollock.org/media/2238/gapp-carbonemissionschart-lca-1200x628-v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04" y="1542889"/>
            <a:ext cx="8938313" cy="46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0A6839-F267-A4D2-07AD-E64C65C0ABD2}"/>
              </a:ext>
            </a:extLst>
          </p:cNvPr>
          <p:cNvSpPr txBox="1">
            <a:spLocks/>
          </p:cNvSpPr>
          <p:nvPr/>
        </p:nvSpPr>
        <p:spPr>
          <a:xfrm>
            <a:off x="1713645" y="89481"/>
            <a:ext cx="9544163" cy="1039090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  <a:t>Among the Most Climate Friendly </a:t>
            </a:r>
            <a:b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125DAA"/>
                </a:solidFill>
                <a:cs typeface="Arial" panose="020B0604020202020204" pitchFamily="34" charset="0"/>
              </a:rPr>
              <a:t>Proteins on the Planet (Fillet)</a:t>
            </a:r>
          </a:p>
        </p:txBody>
      </p:sp>
    </p:spTree>
    <p:extLst>
      <p:ext uri="{BB962C8B-B14F-4D97-AF65-F5344CB8AC3E}">
        <p14:creationId xmlns:p14="http://schemas.microsoft.com/office/powerpoint/2010/main" val="38537338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heme/theme1.xml><?xml version="1.0" encoding="utf-8"?>
<a:theme xmlns:a="http://schemas.openxmlformats.org/drawingml/2006/main" name="Office Theme">
  <a:themeElements>
    <a:clrScheme name="Custom 19">
      <a:dk1>
        <a:srgbClr val="055CA9"/>
      </a:dk1>
      <a:lt1>
        <a:sysClr val="window" lastClr="FFFFFF"/>
      </a:lt1>
      <a:dk2>
        <a:srgbClr val="055CA9"/>
      </a:dk2>
      <a:lt2>
        <a:srgbClr val="E7E6E6"/>
      </a:lt2>
      <a:accent1>
        <a:srgbClr val="055CA9"/>
      </a:accent1>
      <a:accent2>
        <a:srgbClr val="9BC13C"/>
      </a:accent2>
      <a:accent3>
        <a:srgbClr val="A5A5A5"/>
      </a:accent3>
      <a:accent4>
        <a:srgbClr val="9BC13C"/>
      </a:accent4>
      <a:accent5>
        <a:srgbClr val="055CA9"/>
      </a:accent5>
      <a:accent6>
        <a:srgbClr val="9BC13C"/>
      </a:accent6>
      <a:hlink>
        <a:srgbClr val="055CA9"/>
      </a:hlink>
      <a:folHlink>
        <a:srgbClr val="C55A11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7657</TotalTime>
  <Words>842</Words>
  <Application>Microsoft Macintosh PowerPoint</Application>
  <PresentationFormat>Widescreen</PresentationFormat>
  <Paragraphs>147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System Font Regular</vt:lpstr>
      <vt:lpstr>Office Theme</vt:lpstr>
      <vt:lpstr>GAPP Partnership Webinar</vt:lpstr>
      <vt:lpstr>Today’s Agenda</vt:lpstr>
      <vt:lpstr>Who is GAPP? Genuine Alaska Pollock Producers</vt:lpstr>
      <vt:lpstr>PowerPoint Presentation</vt:lpstr>
      <vt:lpstr>GAPP Overview</vt:lpstr>
      <vt:lpstr>PowerPoint Presentation</vt:lpstr>
      <vt:lpstr>So, what’s so amazing about  Wild Alaska Pollock?</vt:lpstr>
      <vt:lpstr>PowerPoint Presentation</vt:lpstr>
      <vt:lpstr>PowerPoint Presentation</vt:lpstr>
      <vt:lpstr>PowerPoint Presentation</vt:lpstr>
      <vt:lpstr>The Secret is Out!  Wild Alaska Pollock in the News</vt:lpstr>
      <vt:lpstr>Partnership  Program Overview</vt:lpstr>
      <vt:lpstr>Partnership Program </vt:lpstr>
      <vt:lpstr>Focus this Round</vt:lpstr>
      <vt:lpstr>PowerPoint Presentation</vt:lpstr>
      <vt:lpstr>We Love Our Base Business and Will  Continue to Support It</vt:lpstr>
      <vt:lpstr>We Are Also Looking  to Expand Product Formats</vt:lpstr>
      <vt:lpstr>Growth Channels - Areas that Elevate  &amp; Increase Awareness</vt:lpstr>
      <vt:lpstr>Examples of Great Programs</vt:lpstr>
      <vt:lpstr>What are we looking for?</vt:lpstr>
      <vt:lpstr>How Do You Apply?</vt:lpstr>
      <vt:lpstr>We’ve Made this Easy… for You!</vt:lpstr>
      <vt:lpstr>PowerPoint Presentation</vt:lpstr>
      <vt:lpstr>Benefits of  Partnering with GAPP</vt:lpstr>
      <vt:lpstr>We Want You to Leverage Our Expertise</vt:lpstr>
      <vt:lpstr>What Do We Want from Partners?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Lydia Moore</dc:creator>
  <cp:lastModifiedBy>Christine Durkin</cp:lastModifiedBy>
  <cp:revision>150</cp:revision>
  <dcterms:created xsi:type="dcterms:W3CDTF">2022-02-02T23:36:45Z</dcterms:created>
  <dcterms:modified xsi:type="dcterms:W3CDTF">2022-07-11T15:54:48Z</dcterms:modified>
</cp:coreProperties>
</file>