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8"/>
  </p:notesMasterIdLst>
  <p:sldIdLst>
    <p:sldId id="1226" r:id="rId5"/>
    <p:sldId id="1227" r:id="rId6"/>
    <p:sldId id="1281" r:id="rId7"/>
    <p:sldId id="1282" r:id="rId8"/>
    <p:sldId id="1310" r:id="rId9"/>
    <p:sldId id="1165" r:id="rId10"/>
    <p:sldId id="1194" r:id="rId11"/>
    <p:sldId id="1336" r:id="rId12"/>
    <p:sldId id="1279" r:id="rId13"/>
    <p:sldId id="1275" r:id="rId14"/>
    <p:sldId id="1334" r:id="rId15"/>
    <p:sldId id="1320" r:id="rId16"/>
    <p:sldId id="1174" r:id="rId17"/>
    <p:sldId id="1277" r:id="rId18"/>
    <p:sldId id="1318" r:id="rId19"/>
    <p:sldId id="1239" r:id="rId20"/>
    <p:sldId id="1262" r:id="rId21"/>
    <p:sldId id="1312" r:id="rId22"/>
    <p:sldId id="1236" r:id="rId23"/>
    <p:sldId id="1234" r:id="rId24"/>
    <p:sldId id="1322" r:id="rId25"/>
    <p:sldId id="1221" r:id="rId26"/>
    <p:sldId id="1291" r:id="rId27"/>
    <p:sldId id="1296" r:id="rId28"/>
    <p:sldId id="1341" r:id="rId29"/>
    <p:sldId id="1316" r:id="rId30"/>
    <p:sldId id="1326" r:id="rId31"/>
    <p:sldId id="1332" r:id="rId32"/>
    <p:sldId id="1288" r:id="rId33"/>
    <p:sldId id="1321" r:id="rId34"/>
    <p:sldId id="1306" r:id="rId35"/>
    <p:sldId id="1335" r:id="rId36"/>
    <p:sldId id="1324" r:id="rId37"/>
    <p:sldId id="1323" r:id="rId38"/>
    <p:sldId id="1327" r:id="rId39"/>
    <p:sldId id="1198" r:id="rId40"/>
    <p:sldId id="1337" r:id="rId41"/>
    <p:sldId id="1338" r:id="rId42"/>
    <p:sldId id="1329" r:id="rId43"/>
    <p:sldId id="1339" r:id="rId44"/>
    <p:sldId id="1330" r:id="rId45"/>
    <p:sldId id="1340" r:id="rId46"/>
    <p:sldId id="1331"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40" userDrawn="1">
          <p15:clr>
            <a:srgbClr val="A4A3A4"/>
          </p15:clr>
        </p15:guide>
        <p15:guide id="3" orient="horz" pos="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ral, Kristina" initials="AK" lastIdx="45" clrIdx="0">
    <p:extLst>
      <p:ext uri="{19B8F6BF-5375-455C-9EA6-DF929625EA0E}">
        <p15:presenceInfo xmlns:p15="http://schemas.microsoft.com/office/powerpoint/2012/main" userId="S-1-5-21-2052111302-884357618-1801674531-102555" providerId="AD"/>
      </p:ext>
    </p:extLst>
  </p:cmAuthor>
  <p:cmAuthor id="2" name="Kwon, Hannah" initials="KH" lastIdx="5" clrIdx="1">
    <p:extLst>
      <p:ext uri="{19B8F6BF-5375-455C-9EA6-DF929625EA0E}">
        <p15:presenceInfo xmlns:p15="http://schemas.microsoft.com/office/powerpoint/2012/main" userId="S-1-5-21-2052111302-884357618-1801674531-104426" providerId="AD"/>
      </p:ext>
    </p:extLst>
  </p:cmAuthor>
  <p:cmAuthor id="3" name="Jaffe, Stacey" initials="JS" lastIdx="19" clrIdx="2">
    <p:extLst>
      <p:ext uri="{19B8F6BF-5375-455C-9EA6-DF929625EA0E}">
        <p15:presenceInfo xmlns:p15="http://schemas.microsoft.com/office/powerpoint/2012/main" userId="S-1-5-21-2052111302-884357618-1801674531-85208" providerId="AD"/>
      </p:ext>
    </p:extLst>
  </p:cmAuthor>
  <p:cmAuthor id="4" name="Sinclair, Hayley" initials="SH" lastIdx="15" clrIdx="3">
    <p:extLst>
      <p:ext uri="{19B8F6BF-5375-455C-9EA6-DF929625EA0E}">
        <p15:presenceInfo xmlns:p15="http://schemas.microsoft.com/office/powerpoint/2012/main" userId="S-1-5-21-2052111302-884357618-1801674531-108683" providerId="AD"/>
      </p:ext>
    </p:extLst>
  </p:cmAuthor>
  <p:cmAuthor id="5" name="Amaral, Kristina" initials="AK [2]" lastIdx="80" clrIdx="4">
    <p:extLst>
      <p:ext uri="{19B8F6BF-5375-455C-9EA6-DF929625EA0E}">
        <p15:presenceInfo xmlns:p15="http://schemas.microsoft.com/office/powerpoint/2012/main" userId="S::Kristina.Amaral@ketchum.com::80e6b50c-449d-4408-afc0-e75f3d44e701" providerId="AD"/>
      </p:ext>
    </p:extLst>
  </p:cmAuthor>
  <p:cmAuthor id="6" name="Harder, Madeleine" initials="HM" lastIdx="43" clrIdx="5">
    <p:extLst>
      <p:ext uri="{19B8F6BF-5375-455C-9EA6-DF929625EA0E}">
        <p15:presenceInfo xmlns:p15="http://schemas.microsoft.com/office/powerpoint/2012/main" userId="S::Madeleine.Harder@ketchum.com::b93e94a1-b8df-49bd-a1fb-8acb6602012c" providerId="AD"/>
      </p:ext>
    </p:extLst>
  </p:cmAuthor>
  <p:cmAuthor id="7" name="Jaffe, Stacey" initials="JS [2]" lastIdx="6" clrIdx="6">
    <p:extLst>
      <p:ext uri="{19B8F6BF-5375-455C-9EA6-DF929625EA0E}">
        <p15:presenceInfo xmlns:p15="http://schemas.microsoft.com/office/powerpoint/2012/main" userId="S::Stacey.Jaffe@ketchum.com::d513b910-a953-4717-b2d3-e3b4bf6db219" providerId="AD"/>
      </p:ext>
    </p:extLst>
  </p:cmAuthor>
  <p:cmAuthor id="8" name="Aumiller, Catherine" initials="AC" lastIdx="17" clrIdx="7">
    <p:extLst>
      <p:ext uri="{19B8F6BF-5375-455C-9EA6-DF929625EA0E}">
        <p15:presenceInfo xmlns:p15="http://schemas.microsoft.com/office/powerpoint/2012/main" userId="S::Catherine.Aumiller@ketchum.com::a628e6cb-7d2c-4064-ad96-866a42629e74" providerId="AD"/>
      </p:ext>
    </p:extLst>
  </p:cmAuthor>
  <p:cmAuthor id="9" name="Kristina Amaral (Ketchum)" initials="KA(" lastIdx="138" clrIdx="8">
    <p:extLst>
      <p:ext uri="{19B8F6BF-5375-455C-9EA6-DF929625EA0E}">
        <p15:presenceInfo xmlns:p15="http://schemas.microsoft.com/office/powerpoint/2012/main" userId="S::kristina.amaral@ketchum.com::88f56dd2-8d85-4de7-ae75-9be4f7e95ea6" providerId="AD"/>
      </p:ext>
    </p:extLst>
  </p:cmAuthor>
  <p:cmAuthor id="10" name="Hayley Sinclair (Ketchum)" initials="HS(" lastIdx="11" clrIdx="9">
    <p:extLst>
      <p:ext uri="{19B8F6BF-5375-455C-9EA6-DF929625EA0E}">
        <p15:presenceInfo xmlns:p15="http://schemas.microsoft.com/office/powerpoint/2012/main" userId="S::hayley.sinclair@ketchum.com::4736cca6-dd65-42b8-a2e3-e87a1d12574f" providerId="AD"/>
      </p:ext>
    </p:extLst>
  </p:cmAuthor>
  <p:cmAuthor id="11" name="Jeremy Guterl (Ketchum)" initials="JG(" lastIdx="19" clrIdx="10">
    <p:extLst>
      <p:ext uri="{19B8F6BF-5375-455C-9EA6-DF929625EA0E}">
        <p15:presenceInfo xmlns:p15="http://schemas.microsoft.com/office/powerpoint/2012/main" userId="S::jeremy.guterl@ketchum.com::a98fd784-6b1c-4113-8f0e-9e6962db9ee3" providerId="AD"/>
      </p:ext>
    </p:extLst>
  </p:cmAuthor>
  <p:cmAuthor id="12" name="Nicole Moreo (Ketchum)" initials="NM(" lastIdx="20" clrIdx="11">
    <p:extLst>
      <p:ext uri="{19B8F6BF-5375-455C-9EA6-DF929625EA0E}">
        <p15:presenceInfo xmlns:p15="http://schemas.microsoft.com/office/powerpoint/2012/main" userId="S::nicole.moreo@ketchum.com::d7638069-9d58-4baa-b0c7-379cc6189a7b" providerId="AD"/>
      </p:ext>
    </p:extLst>
  </p:cmAuthor>
  <p:cmAuthor id="13" name="Caryn Leahy (Ketchum)" initials="CL(" lastIdx="23" clrIdx="12">
    <p:extLst>
      <p:ext uri="{19B8F6BF-5375-455C-9EA6-DF929625EA0E}">
        <p15:presenceInfo xmlns:p15="http://schemas.microsoft.com/office/powerpoint/2012/main" userId="S::Caryn.Benisch@ketchum.com::3743e14a-2957-4aca-8211-6292b26be871" providerId="AD"/>
      </p:ext>
    </p:extLst>
  </p:cmAuthor>
  <p:cmAuthor id="14" name="Shawn Kim (Ketchum)" initials="SK(" lastIdx="22" clrIdx="13">
    <p:extLst>
      <p:ext uri="{19B8F6BF-5375-455C-9EA6-DF929625EA0E}">
        <p15:presenceInfo xmlns:p15="http://schemas.microsoft.com/office/powerpoint/2012/main" userId="S::shawn.kim@ketchum.com::5819ed1e-d88a-49b9-be2a-fb1292c45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CD1"/>
    <a:srgbClr val="EDC2B9"/>
    <a:srgbClr val="0598D0"/>
    <a:srgbClr val="C6C4C4"/>
    <a:srgbClr val="739717"/>
    <a:srgbClr val="E2E2E2"/>
    <a:srgbClr val="0097D0"/>
    <a:srgbClr val="5390C6"/>
    <a:srgbClr val="FFFFFF"/>
    <a:srgbClr val="0497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94" autoAdjust="0"/>
    <p:restoredTop sz="94249" autoAdjust="0"/>
  </p:normalViewPr>
  <p:slideViewPr>
    <p:cSldViewPr snapToGrid="0">
      <p:cViewPr varScale="1">
        <p:scale>
          <a:sx n="72" d="100"/>
          <a:sy n="72" d="100"/>
        </p:scale>
        <p:origin x="858" y="78"/>
      </p:cViewPr>
      <p:guideLst>
        <p:guide orient="horz" pos="816"/>
        <p:guide pos="240"/>
        <p:guide orient="horz" pos="936"/>
      </p:guideLst>
    </p:cSldViewPr>
  </p:slideViewPr>
  <p:notesTextViewPr>
    <p:cViewPr>
      <p:scale>
        <a:sx n="1" d="1"/>
        <a:sy n="1" d="1"/>
      </p:scale>
      <p:origin x="0" y="0"/>
    </p:cViewPr>
  </p:notesTextViewPr>
  <p:sorterViewPr>
    <p:cViewPr>
      <p:scale>
        <a:sx n="100" d="100"/>
        <a:sy n="100" d="100"/>
      </p:scale>
      <p:origin x="0" y="-340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aralk1\Downloads\multiTimeline.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multiTimeline!$B$4:$B$39</c:f>
              <c:numCache>
                <c:formatCode>[$-409]mmm\-yy;@</c:formatCode>
                <c:ptCount val="36"/>
                <c:pt idx="0">
                  <c:v>42750</c:v>
                </c:pt>
                <c:pt idx="1">
                  <c:v>42785</c:v>
                </c:pt>
                <c:pt idx="2">
                  <c:v>42799</c:v>
                </c:pt>
                <c:pt idx="3">
                  <c:v>42848</c:v>
                </c:pt>
                <c:pt idx="4">
                  <c:v>42890</c:v>
                </c:pt>
                <c:pt idx="5">
                  <c:v>43016</c:v>
                </c:pt>
                <c:pt idx="6">
                  <c:v>43051</c:v>
                </c:pt>
                <c:pt idx="7">
                  <c:v>43142</c:v>
                </c:pt>
                <c:pt idx="8">
                  <c:v>43163</c:v>
                </c:pt>
                <c:pt idx="9">
                  <c:v>43219</c:v>
                </c:pt>
                <c:pt idx="10">
                  <c:v>43233</c:v>
                </c:pt>
                <c:pt idx="11">
                  <c:v>43254</c:v>
                </c:pt>
                <c:pt idx="12">
                  <c:v>43289</c:v>
                </c:pt>
                <c:pt idx="13">
                  <c:v>43352</c:v>
                </c:pt>
                <c:pt idx="14">
                  <c:v>43394</c:v>
                </c:pt>
                <c:pt idx="15">
                  <c:v>43408</c:v>
                </c:pt>
                <c:pt idx="16">
                  <c:v>43436</c:v>
                </c:pt>
                <c:pt idx="17">
                  <c:v>43506</c:v>
                </c:pt>
                <c:pt idx="18">
                  <c:v>43527</c:v>
                </c:pt>
                <c:pt idx="19">
                  <c:v>43569</c:v>
                </c:pt>
                <c:pt idx="20">
                  <c:v>43597</c:v>
                </c:pt>
                <c:pt idx="21">
                  <c:v>43625</c:v>
                </c:pt>
                <c:pt idx="22">
                  <c:v>43660</c:v>
                </c:pt>
                <c:pt idx="23">
                  <c:v>43681</c:v>
                </c:pt>
                <c:pt idx="24">
                  <c:v>43723</c:v>
                </c:pt>
                <c:pt idx="25">
                  <c:v>43744</c:v>
                </c:pt>
                <c:pt idx="26">
                  <c:v>43772</c:v>
                </c:pt>
                <c:pt idx="27">
                  <c:v>43800</c:v>
                </c:pt>
                <c:pt idx="28">
                  <c:v>43842</c:v>
                </c:pt>
                <c:pt idx="29">
                  <c:v>43870</c:v>
                </c:pt>
                <c:pt idx="30">
                  <c:v>43891</c:v>
                </c:pt>
                <c:pt idx="31">
                  <c:v>43926</c:v>
                </c:pt>
                <c:pt idx="32">
                  <c:v>43954</c:v>
                </c:pt>
                <c:pt idx="33">
                  <c:v>43989</c:v>
                </c:pt>
                <c:pt idx="34">
                  <c:v>44031</c:v>
                </c:pt>
                <c:pt idx="35">
                  <c:v>44045</c:v>
                </c:pt>
              </c:numCache>
            </c:numRef>
          </c:cat>
          <c:val>
            <c:numRef>
              <c:f>multiTimeline!$C$4:$C$39</c:f>
              <c:numCache>
                <c:formatCode>General</c:formatCode>
                <c:ptCount val="36"/>
                <c:pt idx="0">
                  <c:v>98</c:v>
                </c:pt>
                <c:pt idx="1">
                  <c:v>95</c:v>
                </c:pt>
                <c:pt idx="2">
                  <c:v>96</c:v>
                </c:pt>
                <c:pt idx="3">
                  <c:v>48</c:v>
                </c:pt>
                <c:pt idx="4">
                  <c:v>53</c:v>
                </c:pt>
                <c:pt idx="5">
                  <c:v>49</c:v>
                </c:pt>
                <c:pt idx="6">
                  <c:v>47</c:v>
                </c:pt>
                <c:pt idx="7">
                  <c:v>94</c:v>
                </c:pt>
                <c:pt idx="8">
                  <c:v>141</c:v>
                </c:pt>
                <c:pt idx="9">
                  <c:v>48</c:v>
                </c:pt>
                <c:pt idx="10">
                  <c:v>99</c:v>
                </c:pt>
                <c:pt idx="11">
                  <c:v>148</c:v>
                </c:pt>
                <c:pt idx="12">
                  <c:v>100</c:v>
                </c:pt>
                <c:pt idx="13">
                  <c:v>143</c:v>
                </c:pt>
                <c:pt idx="14">
                  <c:v>48</c:v>
                </c:pt>
                <c:pt idx="15">
                  <c:v>92</c:v>
                </c:pt>
                <c:pt idx="16">
                  <c:v>98</c:v>
                </c:pt>
                <c:pt idx="17">
                  <c:v>46</c:v>
                </c:pt>
                <c:pt idx="18">
                  <c:v>142</c:v>
                </c:pt>
                <c:pt idx="19">
                  <c:v>96</c:v>
                </c:pt>
                <c:pt idx="20">
                  <c:v>99</c:v>
                </c:pt>
                <c:pt idx="21">
                  <c:v>148</c:v>
                </c:pt>
                <c:pt idx="22">
                  <c:v>149</c:v>
                </c:pt>
                <c:pt idx="23">
                  <c:v>50</c:v>
                </c:pt>
                <c:pt idx="24">
                  <c:v>177</c:v>
                </c:pt>
                <c:pt idx="25">
                  <c:v>202</c:v>
                </c:pt>
                <c:pt idx="26">
                  <c:v>66</c:v>
                </c:pt>
                <c:pt idx="27">
                  <c:v>131</c:v>
                </c:pt>
                <c:pt idx="28">
                  <c:v>83</c:v>
                </c:pt>
                <c:pt idx="29">
                  <c:v>82</c:v>
                </c:pt>
                <c:pt idx="30">
                  <c:v>254</c:v>
                </c:pt>
                <c:pt idx="31">
                  <c:v>168</c:v>
                </c:pt>
                <c:pt idx="32">
                  <c:v>195</c:v>
                </c:pt>
                <c:pt idx="33">
                  <c:v>81</c:v>
                </c:pt>
                <c:pt idx="34">
                  <c:v>84</c:v>
                </c:pt>
                <c:pt idx="35">
                  <c:v>162</c:v>
                </c:pt>
              </c:numCache>
            </c:numRef>
          </c:val>
          <c:smooth val="0"/>
          <c:extLst>
            <c:ext xmlns:c16="http://schemas.microsoft.com/office/drawing/2014/chart" uri="{C3380CC4-5D6E-409C-BE32-E72D297353CC}">
              <c16:uniqueId val="{00000001-2E6B-4BB1-8A10-AB0B1E1FAFFE}"/>
            </c:ext>
          </c:extLst>
        </c:ser>
        <c:dLbls>
          <c:showLegendKey val="0"/>
          <c:showVal val="0"/>
          <c:showCatName val="0"/>
          <c:showSerName val="0"/>
          <c:showPercent val="0"/>
          <c:showBubbleSize val="0"/>
        </c:dLbls>
        <c:smooth val="0"/>
        <c:axId val="466059631"/>
        <c:axId val="477796687"/>
      </c:lineChart>
      <c:dateAx>
        <c:axId val="466059631"/>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477796687"/>
        <c:crosses val="autoZero"/>
        <c:auto val="1"/>
        <c:lblOffset val="100"/>
        <c:baseTimeUnit val="days"/>
      </c:dateAx>
      <c:valAx>
        <c:axId val="477796687"/>
        <c:scaling>
          <c:orientation val="minMax"/>
        </c:scaling>
        <c:delete val="1"/>
        <c:axPos val="l"/>
        <c:numFmt formatCode="General" sourceLinked="1"/>
        <c:majorTickMark val="none"/>
        <c:minorTickMark val="none"/>
        <c:tickLblPos val="nextTo"/>
        <c:crossAx val="46605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c:v>
                </c:pt>
              </c:strCache>
            </c:strRef>
          </c:tx>
          <c:spPr>
            <a:solidFill>
              <a:schemeClr val="accent4"/>
            </a:solidFill>
            <a:ln>
              <a:noFill/>
            </a:ln>
            <a:effectLst/>
          </c:spPr>
          <c:invertIfNegative val="0"/>
          <c:dPt>
            <c:idx val="10"/>
            <c:invertIfNegative val="0"/>
            <c:bubble3D val="0"/>
            <c:spPr>
              <a:solidFill>
                <a:schemeClr val="accent4"/>
              </a:solidFill>
              <a:ln>
                <a:noFill/>
              </a:ln>
              <a:effectLst/>
            </c:spPr>
            <c:extLst>
              <c:ext xmlns:c16="http://schemas.microsoft.com/office/drawing/2014/chart" uri="{C3380CC4-5D6E-409C-BE32-E72D297353CC}">
                <c16:uniqueId val="{00000001-B52E-4D31-A671-6D0D0B7F92C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It is too expensive.</c:v>
                </c:pt>
              </c:strCache>
            </c:strRef>
          </c:cat>
          <c:val>
            <c:numRef>
              <c:f>Sheet1!$B$2:$B$5</c:f>
              <c:numCache>
                <c:formatCode>0%</c:formatCode>
                <c:ptCount val="1"/>
                <c:pt idx="0">
                  <c:v>0.18</c:v>
                </c:pt>
              </c:numCache>
            </c:numRef>
          </c:val>
          <c:extLst>
            <c:ext xmlns:c16="http://schemas.microsoft.com/office/drawing/2014/chart" uri="{C3380CC4-5D6E-409C-BE32-E72D297353CC}">
              <c16:uniqueId val="{00000002-B52E-4D31-A671-6D0D0B7F92C4}"/>
            </c:ext>
          </c:extLst>
        </c:ser>
        <c:ser>
          <c:idx val="1"/>
          <c:order val="1"/>
          <c:tx>
            <c:strRef>
              <c:f>Sheet1!$C$1</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5707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It is too expensive.</c:v>
                </c:pt>
              </c:strCache>
            </c:strRef>
          </c:cat>
          <c:val>
            <c:numRef>
              <c:f>Sheet1!$C$2:$C$5</c:f>
              <c:numCache>
                <c:formatCode>0%</c:formatCode>
                <c:ptCount val="1"/>
                <c:pt idx="0">
                  <c:v>0.2</c:v>
                </c:pt>
              </c:numCache>
            </c:numRef>
          </c:val>
          <c:extLst>
            <c:ext xmlns:c16="http://schemas.microsoft.com/office/drawing/2014/chart" uri="{C3380CC4-5D6E-409C-BE32-E72D297353CC}">
              <c16:uniqueId val="{00000003-B52E-4D31-A671-6D0D0B7F92C4}"/>
            </c:ext>
          </c:extLst>
        </c:ser>
        <c:dLbls>
          <c:showLegendKey val="0"/>
          <c:showVal val="0"/>
          <c:showCatName val="0"/>
          <c:showSerName val="0"/>
          <c:showPercent val="0"/>
          <c:showBubbleSize val="0"/>
        </c:dLbls>
        <c:gapWidth val="150"/>
        <c:axId val="876868912"/>
        <c:axId val="874715280"/>
      </c:barChart>
      <c:catAx>
        <c:axId val="87686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874715280"/>
        <c:crosses val="autoZero"/>
        <c:auto val="1"/>
        <c:lblAlgn val="ctr"/>
        <c:lblOffset val="100"/>
        <c:noMultiLvlLbl val="0"/>
      </c:catAx>
      <c:valAx>
        <c:axId val="874715280"/>
        <c:scaling>
          <c:orientation val="minMax"/>
        </c:scaling>
        <c:delete val="1"/>
        <c:axPos val="l"/>
        <c:numFmt formatCode="0%" sourceLinked="1"/>
        <c:majorTickMark val="none"/>
        <c:minorTickMark val="none"/>
        <c:tickLblPos val="nextTo"/>
        <c:crossAx val="87686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75707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491443975486"/>
          <c:y val="5.707506044563488E-2"/>
          <c:w val="0.50250855602451394"/>
          <c:h val="0.74853798780383174"/>
        </c:manualLayout>
      </c:layout>
      <c:barChart>
        <c:barDir val="bar"/>
        <c:grouping val="clustered"/>
        <c:varyColors val="0"/>
        <c:ser>
          <c:idx val="0"/>
          <c:order val="0"/>
          <c:tx>
            <c:strRef>
              <c:f>Sheet1!$B$1</c:f>
              <c:strCache>
                <c:ptCount val="1"/>
                <c:pt idx="0">
                  <c:v>2019</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70FE-445F-9F6A-A2C019903F70}"/>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3-70FE-445F-9F6A-A2C019903F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I’m not sure how to cook/prepare it.</c:v>
                </c:pt>
                <c:pt idx="1">
                  <c:v>I’m unsure where to purchase and/or order it.</c:v>
                </c:pt>
                <c:pt idx="2">
                  <c:v>I do not know too much about it.</c:v>
                </c:pt>
              </c:strCache>
            </c:strRef>
          </c:cat>
          <c:val>
            <c:numRef>
              <c:f>Sheet1!$B$2:$B$6</c:f>
              <c:numCache>
                <c:formatCode>0%</c:formatCode>
                <c:ptCount val="3"/>
                <c:pt idx="0">
                  <c:v>0.21</c:v>
                </c:pt>
                <c:pt idx="1">
                  <c:v>0.19</c:v>
                </c:pt>
                <c:pt idx="2">
                  <c:v>0.23</c:v>
                </c:pt>
              </c:numCache>
            </c:numRef>
          </c:val>
          <c:extLst>
            <c:ext xmlns:c16="http://schemas.microsoft.com/office/drawing/2014/chart" uri="{C3380CC4-5D6E-409C-BE32-E72D297353CC}">
              <c16:uniqueId val="{00000004-70FE-445F-9F6A-A2C019903F70}"/>
            </c:ext>
          </c:extLst>
        </c:ser>
        <c:ser>
          <c:idx val="1"/>
          <c:order val="1"/>
          <c:tx>
            <c:strRef>
              <c:f>Sheet1!$C$1</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I’m not sure how to cook/prepare it.</c:v>
                </c:pt>
                <c:pt idx="1">
                  <c:v>I’m unsure where to purchase and/or order it.</c:v>
                </c:pt>
                <c:pt idx="2">
                  <c:v>I do not know too much about it.</c:v>
                </c:pt>
              </c:strCache>
            </c:strRef>
          </c:cat>
          <c:val>
            <c:numRef>
              <c:f>Sheet1!$C$2:$C$6</c:f>
              <c:numCache>
                <c:formatCode>0%</c:formatCode>
                <c:ptCount val="3"/>
                <c:pt idx="0">
                  <c:v>0.14000000000000001</c:v>
                </c:pt>
                <c:pt idx="1">
                  <c:v>0.15</c:v>
                </c:pt>
                <c:pt idx="2">
                  <c:v>0.2</c:v>
                </c:pt>
              </c:numCache>
            </c:numRef>
          </c:val>
          <c:extLst>
            <c:ext xmlns:c16="http://schemas.microsoft.com/office/drawing/2014/chart" uri="{C3380CC4-5D6E-409C-BE32-E72D297353CC}">
              <c16:uniqueId val="{00000005-70FE-445F-9F6A-A2C019903F70}"/>
            </c:ext>
          </c:extLst>
        </c:ser>
        <c:dLbls>
          <c:showLegendKey val="0"/>
          <c:showVal val="0"/>
          <c:showCatName val="0"/>
          <c:showSerName val="0"/>
          <c:showPercent val="0"/>
          <c:showBubbleSize val="0"/>
        </c:dLbls>
        <c:gapWidth val="150"/>
        <c:axId val="876868912"/>
        <c:axId val="874715280"/>
      </c:barChart>
      <c:catAx>
        <c:axId val="87686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874715280"/>
        <c:crosses val="autoZero"/>
        <c:auto val="1"/>
        <c:lblAlgn val="ctr"/>
        <c:lblOffset val="100"/>
        <c:noMultiLvlLbl val="0"/>
      </c:catAx>
      <c:valAx>
        <c:axId val="874715280"/>
        <c:scaling>
          <c:orientation val="minMax"/>
        </c:scaling>
        <c:delete val="1"/>
        <c:axPos val="b"/>
        <c:numFmt formatCode="0%" sourceLinked="1"/>
        <c:majorTickMark val="none"/>
        <c:minorTickMark val="none"/>
        <c:tickLblPos val="nextTo"/>
        <c:crossAx val="87686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75707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95E7-494A-A65A-46756924A564}"/>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95E7-494A-A65A-46756924A564}"/>
              </c:ext>
            </c:extLst>
          </c:dPt>
          <c:cat>
            <c:strRef>
              <c:f>Sheet1!$A$2:$A$3</c:f>
              <c:strCache>
                <c:ptCount val="2"/>
                <c:pt idx="0">
                  <c:v>1st Qtr</c:v>
                </c:pt>
                <c:pt idx="1">
                  <c:v>2nd Qtr</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95E7-494A-A65A-46756924A56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C8C-44FD-BD4D-B5E98E72C788}"/>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2C8C-44FD-BD4D-B5E98E72C788}"/>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2C8C-44FD-BD4D-B5E98E72C78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Friends and family</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524C-4106-9380-2DACDEBA8121}"/>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4-CC46-47DF-A1BB-7AA10EE6B0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Salmon</c:v>
                </c:pt>
                <c:pt idx="1">
                  <c:v>Tuna</c:v>
                </c:pt>
                <c:pt idx="2">
                  <c:v>Tilapia</c:v>
                </c:pt>
                <c:pt idx="3">
                  <c:v>Cod </c:v>
                </c:pt>
                <c:pt idx="4">
                  <c:v>Catfish</c:v>
                </c:pt>
                <c:pt idx="5">
                  <c:v>Haddock</c:v>
                </c:pt>
                <c:pt idx="6">
                  <c:v>Pacific Hake / Whiting</c:v>
                </c:pt>
                <c:pt idx="7">
                  <c:v>Rockfish</c:v>
                </c:pt>
                <c:pt idx="8">
                  <c:v>Halibut</c:v>
                </c:pt>
                <c:pt idx="9">
                  <c:v>Sole</c:v>
                </c:pt>
                <c:pt idx="10">
                  <c:v>Wild Alaska Pollock</c:v>
                </c:pt>
              </c:strCache>
            </c:strRef>
          </c:cat>
          <c:val>
            <c:numRef>
              <c:f>Sheet1!$B$2:$B$12</c:f>
              <c:numCache>
                <c:formatCode>0%</c:formatCode>
                <c:ptCount val="11"/>
                <c:pt idx="0">
                  <c:v>0.62</c:v>
                </c:pt>
                <c:pt idx="1">
                  <c:v>0.6</c:v>
                </c:pt>
                <c:pt idx="2">
                  <c:v>0.51</c:v>
                </c:pt>
                <c:pt idx="3">
                  <c:v>0.5</c:v>
                </c:pt>
                <c:pt idx="4">
                  <c:v>0.48</c:v>
                </c:pt>
                <c:pt idx="5">
                  <c:v>0.41</c:v>
                </c:pt>
                <c:pt idx="6">
                  <c:v>0.38</c:v>
                </c:pt>
                <c:pt idx="7">
                  <c:v>0.37</c:v>
                </c:pt>
                <c:pt idx="8">
                  <c:v>0.36</c:v>
                </c:pt>
                <c:pt idx="9">
                  <c:v>0.34</c:v>
                </c:pt>
                <c:pt idx="10">
                  <c:v>0.31</c:v>
                </c:pt>
              </c:numCache>
            </c:numRef>
          </c:val>
          <c:extLst>
            <c:ext xmlns:c16="http://schemas.microsoft.com/office/drawing/2014/chart" uri="{C3380CC4-5D6E-409C-BE32-E72D297353CC}">
              <c16:uniqueId val="{00000002-CC46-47DF-A1BB-7AA10EE6B006}"/>
            </c:ext>
          </c:extLst>
        </c:ser>
        <c:dLbls>
          <c:showLegendKey val="0"/>
          <c:showVal val="0"/>
          <c:showCatName val="0"/>
          <c:showSerName val="0"/>
          <c:showPercent val="0"/>
          <c:showBubbleSize val="0"/>
        </c:dLbls>
        <c:gapWidth val="150"/>
        <c:axId val="876868912"/>
        <c:axId val="874715280"/>
      </c:barChart>
      <c:catAx>
        <c:axId val="87686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874715280"/>
        <c:crosses val="autoZero"/>
        <c:auto val="1"/>
        <c:lblAlgn val="ctr"/>
        <c:lblOffset val="100"/>
        <c:noMultiLvlLbl val="0"/>
      </c:catAx>
      <c:valAx>
        <c:axId val="874715280"/>
        <c:scaling>
          <c:orientation val="minMax"/>
        </c:scaling>
        <c:delete val="1"/>
        <c:axPos val="l"/>
        <c:numFmt formatCode="0%" sourceLinked="1"/>
        <c:majorTickMark val="none"/>
        <c:minorTickMark val="none"/>
        <c:tickLblPos val="nextTo"/>
        <c:crossAx val="876868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211CE2-4B4D-4019-A63E-455055CBFEB3}" type="datetimeFigureOut">
              <a:rPr lang="en-US" smtClean="0"/>
              <a:t>11/18/2021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067B55-7B68-4C39-AF83-BC7DF58D1101}" type="slidenum">
              <a:rPr lang="en-US" smtClean="0"/>
              <a:t>‹#›</a:t>
            </a:fld>
            <a:endParaRPr lang="en-US"/>
          </a:p>
        </p:txBody>
      </p:sp>
    </p:spTree>
    <p:extLst>
      <p:ext uri="{BB962C8B-B14F-4D97-AF65-F5344CB8AC3E}">
        <p14:creationId xmlns:p14="http://schemas.microsoft.com/office/powerpoint/2010/main" val="23914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onappetit.com/basicall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Start with </a:t>
            </a:r>
            <a:r>
              <a:rPr lang="en-US" sz="1200" kern="1200" dirty="0" err="1">
                <a:solidFill>
                  <a:schemeClr val="tx1"/>
                </a:solidFill>
                <a:latin typeface="+mn-lt"/>
                <a:ea typeface="+mn-ea"/>
                <a:cs typeface="+mn-cs"/>
              </a:rPr>
              <a:t>Familarity</a:t>
            </a:r>
            <a:r>
              <a:rPr lang="en-US" sz="1200" kern="1200" dirty="0">
                <a:solidFill>
                  <a:schemeClr val="tx1"/>
                </a:solidFill>
                <a:latin typeface="+mn-lt"/>
                <a:ea typeface="+mn-ea"/>
                <a:cs typeface="+mn-cs"/>
              </a:rPr>
              <a:t> / Tracking q's; Define attributes; Drivers of Decision; then look at how drivers changed over time; Focus on fish eaters and their drivers; Then white fish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implications slide (</a:t>
            </a:r>
            <a:r>
              <a:rPr lang="en-US" sz="1200" kern="1200" dirty="0" err="1">
                <a:solidFill>
                  <a:schemeClr val="tx1"/>
                </a:solidFill>
                <a:latin typeface="+mn-lt"/>
                <a:ea typeface="+mn-ea"/>
                <a:cs typeface="+mn-cs"/>
              </a:rPr>
              <a:t>impt</a:t>
            </a:r>
            <a:r>
              <a:rPr lang="en-US" sz="1200" kern="1200" dirty="0">
                <a:solidFill>
                  <a:schemeClr val="tx1"/>
                </a:solidFill>
                <a:latin typeface="+mn-lt"/>
                <a:ea typeface="+mn-ea"/>
                <a:cs typeface="+mn-cs"/>
              </a:rPr>
              <a:t> of awareness and underdeveloped; tactic </a:t>
            </a:r>
            <a:r>
              <a:rPr lang="en-US" sz="1200" kern="1200" dirty="0" err="1">
                <a:solidFill>
                  <a:schemeClr val="tx1"/>
                </a:solidFill>
                <a:latin typeface="+mn-lt"/>
                <a:ea typeface="+mn-ea"/>
                <a:cs typeface="+mn-cs"/>
              </a:rPr>
              <a:t>recos</a:t>
            </a:r>
            <a:r>
              <a:rPr lang="en-US" sz="1200" kern="1200" dirty="0">
                <a:solidFill>
                  <a:schemeClr val="tx1"/>
                </a:solidFill>
                <a:latin typeface="+mn-lt"/>
                <a:ea typeface="+mn-ea"/>
                <a:cs typeface="+mn-cs"/>
              </a:rPr>
              <a:t>; messaging implication - based on drivers)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show how </a:t>
            </a:r>
            <a:r>
              <a:rPr lang="en-US" sz="1200" kern="1200" dirty="0" err="1">
                <a:solidFill>
                  <a:schemeClr val="tx1"/>
                </a:solidFill>
                <a:latin typeface="+mn-lt"/>
                <a:ea typeface="+mn-ea"/>
                <a:cs typeface="+mn-cs"/>
              </a:rPr>
              <a:t>wap</a:t>
            </a:r>
            <a:r>
              <a:rPr lang="en-US" sz="1200" kern="1200" dirty="0">
                <a:solidFill>
                  <a:schemeClr val="tx1"/>
                </a:solidFill>
                <a:latin typeface="+mn-lt"/>
                <a:ea typeface="+mn-ea"/>
                <a:cs typeface="+mn-cs"/>
              </a:rPr>
              <a:t> performs on </a:t>
            </a:r>
            <a:r>
              <a:rPr lang="en-US" sz="1200" kern="1200" dirty="0" err="1">
                <a:solidFill>
                  <a:schemeClr val="tx1"/>
                </a:solidFill>
                <a:latin typeface="+mn-lt"/>
                <a:ea typeface="+mn-ea"/>
                <a:cs typeface="+mn-cs"/>
              </a:rPr>
              <a:t>driveing</a:t>
            </a:r>
            <a:r>
              <a:rPr lang="en-US" sz="1200" kern="1200" dirty="0">
                <a:solidFill>
                  <a:schemeClr val="tx1"/>
                </a:solidFill>
                <a:latin typeface="+mn-lt"/>
                <a:ea typeface="+mn-ea"/>
                <a:cs typeface="+mn-cs"/>
              </a:rPr>
              <a:t> attributes across fish</a:t>
            </a:r>
          </a:p>
          <a:p>
            <a:endParaRPr lang="en-US" dirty="0"/>
          </a:p>
          <a:p>
            <a:endParaRPr lang="en-US" dirty="0"/>
          </a:p>
        </p:txBody>
      </p:sp>
      <p:sp>
        <p:nvSpPr>
          <p:cNvPr id="4" name="Slide Number Placeholder 3"/>
          <p:cNvSpPr>
            <a:spLocks noGrp="1"/>
          </p:cNvSpPr>
          <p:nvPr>
            <p:ph type="sldNum" sz="quarter" idx="5"/>
          </p:nvPr>
        </p:nvSpPr>
        <p:spPr/>
        <p:txBody>
          <a:bodyPr/>
          <a:lstStyle/>
          <a:p>
            <a:fld id="{BE067B55-7B68-4C39-AF83-BC7DF58D1101}" type="slidenum">
              <a:rPr lang="en-US" smtClean="0"/>
              <a:t>1</a:t>
            </a:fld>
            <a:endParaRPr lang="en-US"/>
          </a:p>
        </p:txBody>
      </p:sp>
    </p:spTree>
    <p:extLst>
      <p:ext uri="{BB962C8B-B14F-4D97-AF65-F5344CB8AC3E}">
        <p14:creationId xmlns:p14="http://schemas.microsoft.com/office/powerpoint/2010/main" val="32203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1. </a:t>
            </a:r>
            <a:r>
              <a:rPr lang="en-US" sz="1800" dirty="0"/>
              <a:t>These are </a:t>
            </a:r>
            <a:r>
              <a:rPr lang="en-US" sz="1800" b="1" dirty="0"/>
              <a:t>table stakes</a:t>
            </a:r>
            <a:r>
              <a:rPr lang="en-US" sz="1800" dirty="0"/>
              <a:t> – they are what </a:t>
            </a:r>
            <a:r>
              <a:rPr lang="en-US" sz="1800" b="1" dirty="0"/>
              <a:t>brings people to the fish category</a:t>
            </a:r>
            <a:endParaRPr lang="en-US" sz="1800" dirty="0"/>
          </a:p>
          <a:p>
            <a:pPr lvl="1"/>
            <a:r>
              <a:rPr lang="en-US" sz="1200" i="1" dirty="0">
                <a:solidFill>
                  <a:schemeClr val="bg1">
                    <a:lumMod val="50000"/>
                  </a:schemeClr>
                </a:solidFill>
              </a:rPr>
              <a:t>Source: Direct results of survey question</a:t>
            </a:r>
            <a:endParaRPr lang="en-US" sz="1600" dirty="0">
              <a:solidFill>
                <a:schemeClr val="bg1">
                  <a:lumMod val="50000"/>
                </a:schemeClr>
              </a:solidFill>
            </a:endParaRPr>
          </a:p>
          <a:p>
            <a:endParaRPr lang="en-US" dirty="0"/>
          </a:p>
          <a:p>
            <a:pPr lvl="1"/>
            <a:r>
              <a:rPr lang="en-US" dirty="0"/>
              <a:t>2. </a:t>
            </a:r>
            <a:r>
              <a:rPr lang="en-US" sz="1800" dirty="0"/>
              <a:t>These are </a:t>
            </a:r>
            <a:r>
              <a:rPr lang="en-US" sz="1800" b="1" dirty="0"/>
              <a:t>opportunities for Wild Alaska Pollock </a:t>
            </a:r>
            <a:r>
              <a:rPr lang="en-US" sz="1800" dirty="0"/>
              <a:t>– they are what drive people to </a:t>
            </a:r>
            <a:r>
              <a:rPr lang="en-US" sz="1800" b="1" dirty="0"/>
              <a:t>choose one fish species over another</a:t>
            </a:r>
          </a:p>
          <a:p>
            <a:pPr lvl="1"/>
            <a:r>
              <a:rPr lang="en-US" sz="1200" i="1" dirty="0">
                <a:solidFill>
                  <a:schemeClr val="bg1">
                    <a:lumMod val="50000"/>
                  </a:schemeClr>
                </a:solidFill>
              </a:rPr>
              <a:t>Source: Statistical regression across species, incorporating consumption habits and fish species descriptions</a:t>
            </a:r>
          </a:p>
          <a:p>
            <a:pPr marL="0" lvl="0" indent="0">
              <a:buFont typeface="+mj-lt"/>
              <a:buNone/>
            </a:pPr>
            <a:r>
              <a:rPr lang="en-US" sz="2400" b="1" dirty="0">
                <a:solidFill>
                  <a:srgbClr val="005BAA"/>
                </a:solidFill>
              </a:rPr>
              <a:t>	What drives people to select Wild Alaska Pollock today </a:t>
            </a:r>
          </a:p>
          <a:p>
            <a:pPr marL="514350" lvl="0" indent="-514350">
              <a:buFont typeface="+mj-lt"/>
              <a:buAutoNum type="arabicPeriod"/>
            </a:pPr>
            <a:endParaRPr lang="en-US" sz="2400" b="1" dirty="0">
              <a:solidFill>
                <a:srgbClr val="005BAA"/>
              </a:solidFill>
            </a:endParaRPr>
          </a:p>
          <a:p>
            <a:pPr lvl="1"/>
            <a:r>
              <a:rPr lang="en-US" sz="2400" b="1" dirty="0">
                <a:solidFill>
                  <a:srgbClr val="005BAA"/>
                </a:solidFill>
              </a:rPr>
              <a:t>3. </a:t>
            </a:r>
            <a:r>
              <a:rPr lang="en-US" sz="1800" dirty="0">
                <a:solidFill>
                  <a:srgbClr val="3A3838">
                    <a:lumMod val="75000"/>
                  </a:srgbClr>
                </a:solidFill>
              </a:rPr>
              <a:t>These are </a:t>
            </a:r>
            <a:r>
              <a:rPr lang="en-US" sz="1800" b="1" dirty="0">
                <a:solidFill>
                  <a:srgbClr val="3A3838">
                    <a:lumMod val="75000"/>
                  </a:srgbClr>
                </a:solidFill>
              </a:rPr>
              <a:t>our current strengths </a:t>
            </a:r>
            <a:r>
              <a:rPr lang="en-US" sz="1800" dirty="0">
                <a:solidFill>
                  <a:srgbClr val="3A3838">
                    <a:lumMod val="75000"/>
                  </a:srgbClr>
                </a:solidFill>
              </a:rPr>
              <a:t>– they are what drive people to </a:t>
            </a:r>
            <a:r>
              <a:rPr lang="en-US" sz="1800" b="1" dirty="0">
                <a:solidFill>
                  <a:srgbClr val="3A3838">
                    <a:lumMod val="75000"/>
                  </a:srgbClr>
                </a:solidFill>
              </a:rPr>
              <a:t>choose Wild Alaska Pollock today</a:t>
            </a:r>
          </a:p>
          <a:p>
            <a:pPr lvl="1"/>
            <a:r>
              <a:rPr lang="en-US" sz="1200" i="1" dirty="0">
                <a:solidFill>
                  <a:schemeClr val="bg1">
                    <a:lumMod val="50000"/>
                  </a:schemeClr>
                </a:solidFill>
              </a:rPr>
              <a:t>Source: Statistical regression for Wild Alaska Pollock, incorporating consumption habits and fish species description</a:t>
            </a:r>
          </a:p>
          <a:p>
            <a:pPr marL="0" lvl="0" indent="0">
              <a:buFont typeface="+mj-lt"/>
              <a:buNone/>
            </a:pPr>
            <a:endParaRPr lang="en-US" dirty="0"/>
          </a:p>
        </p:txBody>
      </p:sp>
      <p:sp>
        <p:nvSpPr>
          <p:cNvPr id="4" name="Slide Number Placeholder 3"/>
          <p:cNvSpPr>
            <a:spLocks noGrp="1"/>
          </p:cNvSpPr>
          <p:nvPr>
            <p:ph type="sldNum" sz="quarter" idx="5"/>
          </p:nvPr>
        </p:nvSpPr>
        <p:spPr/>
        <p:txBody>
          <a:bodyPr/>
          <a:lstStyle/>
          <a:p>
            <a:fld id="{BE067B55-7B68-4C39-AF83-BC7DF58D1101}" type="slidenum">
              <a:rPr lang="en-US" smtClean="0"/>
              <a:t>23</a:t>
            </a:fld>
            <a:endParaRPr lang="en-US"/>
          </a:p>
        </p:txBody>
      </p:sp>
    </p:spTree>
    <p:extLst>
      <p:ext uri="{BB962C8B-B14F-4D97-AF65-F5344CB8AC3E}">
        <p14:creationId xmlns:p14="http://schemas.microsoft.com/office/powerpoint/2010/main" val="221636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067B55-7B68-4C39-AF83-BC7DF58D1101}" type="slidenum">
              <a:rPr lang="en-US" smtClean="0"/>
              <a:t>24</a:t>
            </a:fld>
            <a:endParaRPr lang="en-US"/>
          </a:p>
        </p:txBody>
      </p:sp>
    </p:spTree>
    <p:extLst>
      <p:ext uri="{BB962C8B-B14F-4D97-AF65-F5344CB8AC3E}">
        <p14:creationId xmlns:p14="http://schemas.microsoft.com/office/powerpoint/2010/main" val="294310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067B55-7B68-4C39-AF83-BC7DF58D1101}" type="slidenum">
              <a:rPr lang="en-US" smtClean="0"/>
              <a:t>25</a:t>
            </a:fld>
            <a:endParaRPr lang="en-US"/>
          </a:p>
        </p:txBody>
      </p:sp>
    </p:spTree>
    <p:extLst>
      <p:ext uri="{BB962C8B-B14F-4D97-AF65-F5344CB8AC3E}">
        <p14:creationId xmlns:p14="http://schemas.microsoft.com/office/powerpoint/2010/main" val="400596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Right now, there is high demand for a fish that is tasty, healthy, versatile and not too costly. White fish is having a moment and its highly favored by consumers as they buy fish. However, when people buy white fish or think of white fish – they are not thinking of Wild Alaska Pollock – they are thinking of other competitor white fish species that are reaping the benefits of its association.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proposing a two-prong strategy when talking about Wild Alaska Pollock.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more immediate approach is leveraging the halo of white fish. As it is seen favorably and many are familiar with it, Wild Alaska Pollock can leverage associations as a white fish to elevate its perception and increase familiarity.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Moreover, Wild Alaska Pollock needs to highlight its key </a:t>
            </a:r>
            <a:r>
              <a:rPr lang="en-US" dirty="0" err="1"/>
              <a:t>differentators</a:t>
            </a:r>
            <a:r>
              <a:rPr lang="en-US" dirty="0"/>
              <a:t> while doing so – particularly its versatility, provenance and sustainability. As we know these separate it from other white fish and will elevate perception among consumers.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E067B55-7B68-4C39-AF83-BC7DF58D1101}" type="slidenum">
              <a:rPr lang="en-US" smtClean="0"/>
              <a:t>32</a:t>
            </a:fld>
            <a:endParaRPr lang="en-US"/>
          </a:p>
        </p:txBody>
      </p:sp>
    </p:spTree>
    <p:extLst>
      <p:ext uri="{BB962C8B-B14F-4D97-AF65-F5344CB8AC3E}">
        <p14:creationId xmlns:p14="http://schemas.microsoft.com/office/powerpoint/2010/main" val="12290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partnership tactical examples: </a:t>
            </a:r>
          </a:p>
          <a:p>
            <a:r>
              <a:rPr lang="en-US"/>
              <a:t>+ Always-on blogger partners to develop and share recipe content and key messages throughout the year. </a:t>
            </a:r>
          </a:p>
          <a:p>
            <a:r>
              <a:rPr lang="en-US"/>
              <a:t>+ Chef </a:t>
            </a:r>
            <a:r>
              <a:rPr lang="en-US" err="1"/>
              <a:t>content+inspiration</a:t>
            </a:r>
            <a:r>
              <a:rPr lang="en-US"/>
              <a:t>, such as custom digital programs with a recipe contest and video content that reaches other chefs and can be pushed out to consumers to drive interest in WAP dishes. </a:t>
            </a:r>
          </a:p>
          <a:p>
            <a:endParaRPr lang="en-US"/>
          </a:p>
          <a:p>
            <a:r>
              <a:rPr lang="en-US"/>
              <a:t>Educate health/nutrition media example: </a:t>
            </a:r>
          </a:p>
          <a:p>
            <a:r>
              <a:rPr lang="en-US"/>
              <a:t>+Sponsor Nutrition News Update, an exclusive event for top tier journalists to get the latest on food and nutrition news. A sponsored presentation, followed by 1:1 media interviews, to get in front of 30 media from </a:t>
            </a:r>
            <a:r>
              <a:rPr lang="en-US" sz="1200" kern="1200">
                <a:solidFill>
                  <a:schemeClr val="tx1"/>
                </a:solidFill>
                <a:effectLst/>
                <a:latin typeface="+mn-lt"/>
                <a:ea typeface="+mn-ea"/>
                <a:cs typeface="+mn-cs"/>
              </a:rPr>
              <a:t>Livestrong, Parents, NBC News, Parade, Good Housekeeping, Woman’s Day and more.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Native advertising example: </a:t>
            </a:r>
          </a:p>
          <a:p>
            <a:r>
              <a:rPr lang="en-US" sz="1200" kern="1200">
                <a:solidFill>
                  <a:schemeClr val="tx1"/>
                </a:solidFill>
                <a:effectLst/>
                <a:latin typeface="+mn-lt"/>
                <a:ea typeface="+mn-ea"/>
                <a:cs typeface="+mn-cs"/>
              </a:rPr>
              <a:t>+A channel like Bon Appetit’s Basically (</a:t>
            </a:r>
            <a:r>
              <a:rPr lang="en-US" sz="1200" u="sng" kern="1200">
                <a:solidFill>
                  <a:schemeClr val="tx1"/>
                </a:solidFill>
                <a:effectLst/>
                <a:latin typeface="+mn-lt"/>
                <a:ea typeface="+mn-ea"/>
                <a:cs typeface="+mn-cs"/>
                <a:hlinkClick r:id="rId3"/>
              </a:rPr>
              <a:t>https://www.bonappetit.com/basically</a:t>
            </a:r>
            <a:r>
              <a:rPr lang="en-US" sz="1200" kern="1200">
                <a:solidFill>
                  <a:schemeClr val="tx1"/>
                </a:solidFill>
                <a:effectLst/>
                <a:latin typeface="+mn-lt"/>
                <a:ea typeface="+mn-ea"/>
                <a:cs typeface="+mn-cs"/>
              </a:rPr>
              <a:t>) could be really great for both creating content and promoting it to an audience that is curious about expanding their cooking skills with simple recipes. (Tends to be a “millennial” audience)</a:t>
            </a:r>
          </a:p>
          <a:p>
            <a:endParaRPr lang="en-US"/>
          </a:p>
          <a:p>
            <a:endParaRPr lang="en-US"/>
          </a:p>
          <a:p>
            <a:r>
              <a:rPr lang="en-US"/>
              <a:t>Retail RD program example: </a:t>
            </a:r>
          </a:p>
          <a:p>
            <a:r>
              <a:rPr lang="en-US"/>
              <a:t>+Could design as a custom partnership with a key retailer; surround with additional earned outreach to retail RDs in the Ketchum network. </a:t>
            </a:r>
          </a:p>
          <a:p>
            <a:endParaRPr lang="en-US"/>
          </a:p>
        </p:txBody>
      </p:sp>
      <p:sp>
        <p:nvSpPr>
          <p:cNvPr id="4" name="Slide Number Placeholder 3"/>
          <p:cNvSpPr>
            <a:spLocks noGrp="1"/>
          </p:cNvSpPr>
          <p:nvPr>
            <p:ph type="sldNum" sz="quarter" idx="5"/>
          </p:nvPr>
        </p:nvSpPr>
        <p:spPr/>
        <p:txBody>
          <a:bodyPr/>
          <a:lstStyle/>
          <a:p>
            <a:fld id="{BE067B55-7B68-4C39-AF83-BC7DF58D1101}" type="slidenum">
              <a:rPr lang="en-US" smtClean="0"/>
              <a:t>33</a:t>
            </a:fld>
            <a:endParaRPr lang="en-US"/>
          </a:p>
        </p:txBody>
      </p:sp>
    </p:spTree>
    <p:extLst>
      <p:ext uri="{BB962C8B-B14F-4D97-AF65-F5344CB8AC3E}">
        <p14:creationId xmlns:p14="http://schemas.microsoft.com/office/powerpoint/2010/main" val="3625247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48E64D-AD0A-476C-A82D-26F4B6404B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itle 1">
            <a:extLst>
              <a:ext uri="{FF2B5EF4-FFF2-40B4-BE49-F238E27FC236}">
                <a16:creationId xmlns:a16="http://schemas.microsoft.com/office/drawing/2014/main" id="{3B70C407-4063-45AC-B722-DD8F878CA906}"/>
              </a:ext>
            </a:extLst>
          </p:cNvPr>
          <p:cNvSpPr>
            <a:spLocks noGrp="1"/>
          </p:cNvSpPr>
          <p:nvPr>
            <p:ph type="ctrTitle"/>
          </p:nvPr>
        </p:nvSpPr>
        <p:spPr>
          <a:xfrm>
            <a:off x="0" y="3671253"/>
            <a:ext cx="9317736" cy="2008426"/>
          </a:xfrm>
        </p:spPr>
        <p:txBody>
          <a:bodyPr anchor="b">
            <a:normAutofit/>
          </a:bodyPr>
          <a:lstStyle>
            <a:lvl1pPr algn="ctr">
              <a:defRPr sz="5400">
                <a:solidFill>
                  <a:srgbClr val="005BAA"/>
                </a:solidFill>
              </a:defRPr>
            </a:lvl1pPr>
          </a:lstStyle>
          <a:p>
            <a:r>
              <a:rPr lang="en-US"/>
              <a:t>Click to edit Master title style</a:t>
            </a:r>
          </a:p>
        </p:txBody>
      </p:sp>
      <p:sp>
        <p:nvSpPr>
          <p:cNvPr id="3" name="Subtitle 2">
            <a:extLst>
              <a:ext uri="{FF2B5EF4-FFF2-40B4-BE49-F238E27FC236}">
                <a16:creationId xmlns:a16="http://schemas.microsoft.com/office/drawing/2014/main" id="{9328261D-8143-4E15-9836-11B0BD1B3D6F}"/>
              </a:ext>
            </a:extLst>
          </p:cNvPr>
          <p:cNvSpPr>
            <a:spLocks noGrp="1"/>
          </p:cNvSpPr>
          <p:nvPr>
            <p:ph type="subTitle" idx="1"/>
          </p:nvPr>
        </p:nvSpPr>
        <p:spPr>
          <a:xfrm>
            <a:off x="0" y="5817934"/>
            <a:ext cx="9317736" cy="627062"/>
          </a:xfrm>
        </p:spPr>
        <p:txBody>
          <a:bodyPr anchor="ct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303B671B-077E-4EE2-B5EB-0F0E88BCBA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1757" y="177292"/>
            <a:ext cx="1690688" cy="16906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9772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00504B-830D-44E7-BB03-CD6531D47219}"/>
              </a:ext>
            </a:extLst>
          </p:cNvPr>
          <p:cNvSpPr>
            <a:spLocks noGrp="1"/>
          </p:cNvSpPr>
          <p:nvPr>
            <p:ph type="pic" idx="1"/>
          </p:nvPr>
        </p:nvSpPr>
        <p:spPr>
          <a:xfrm>
            <a:off x="0" y="3187701"/>
            <a:ext cx="6096000" cy="3168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F0D89BD0-29B7-4776-AA85-408F5E04E942}"/>
              </a:ext>
            </a:extLst>
          </p:cNvPr>
          <p:cNvSpPr>
            <a:spLocks noGrp="1"/>
          </p:cNvSpPr>
          <p:nvPr>
            <p:ph type="title"/>
          </p:nvPr>
        </p:nvSpPr>
        <p:spPr>
          <a:xfrm>
            <a:off x="214993" y="81936"/>
            <a:ext cx="5486400" cy="886599"/>
          </a:xfrm>
        </p:spPr>
        <p:txBody>
          <a:bodyPr anchor="b">
            <a:normAutofit/>
          </a:bodyPr>
          <a:lstStyle>
            <a:lvl1pPr>
              <a:defRPr sz="2800">
                <a:solidFill>
                  <a:srgbClr val="0097D0"/>
                </a:solidFill>
              </a:defRPr>
            </a:lvl1pPr>
          </a:lstStyle>
          <a:p>
            <a:r>
              <a:rPr lang="en-US"/>
              <a:t>Click to edit Master title style</a:t>
            </a:r>
          </a:p>
        </p:txBody>
      </p:sp>
      <p:sp>
        <p:nvSpPr>
          <p:cNvPr id="10" name="Text Placeholder 3">
            <a:extLst>
              <a:ext uri="{FF2B5EF4-FFF2-40B4-BE49-F238E27FC236}">
                <a16:creationId xmlns:a16="http://schemas.microsoft.com/office/drawing/2014/main" id="{792666BA-89C1-4C27-A6C4-1AF93B4147D8}"/>
              </a:ext>
            </a:extLst>
          </p:cNvPr>
          <p:cNvSpPr>
            <a:spLocks noGrp="1"/>
          </p:cNvSpPr>
          <p:nvPr>
            <p:ph type="body" sz="half" idx="2"/>
          </p:nvPr>
        </p:nvSpPr>
        <p:spPr>
          <a:xfrm>
            <a:off x="214993" y="968535"/>
            <a:ext cx="5486400" cy="2111829"/>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Picture Placeholder 2">
            <a:extLst>
              <a:ext uri="{FF2B5EF4-FFF2-40B4-BE49-F238E27FC236}">
                <a16:creationId xmlns:a16="http://schemas.microsoft.com/office/drawing/2014/main" id="{861647B8-EC77-43CA-B54E-43FA4F6973A9}"/>
              </a:ext>
            </a:extLst>
          </p:cNvPr>
          <p:cNvSpPr>
            <a:spLocks noGrp="1"/>
          </p:cNvSpPr>
          <p:nvPr>
            <p:ph type="pic" idx="15"/>
          </p:nvPr>
        </p:nvSpPr>
        <p:spPr>
          <a:xfrm>
            <a:off x="6096000" y="0"/>
            <a:ext cx="6096000" cy="3168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ext Placeholder 3">
            <a:extLst>
              <a:ext uri="{FF2B5EF4-FFF2-40B4-BE49-F238E27FC236}">
                <a16:creationId xmlns:a16="http://schemas.microsoft.com/office/drawing/2014/main" id="{8F95F52C-D5B1-4539-8C1F-94DDB6E15121}"/>
              </a:ext>
            </a:extLst>
          </p:cNvPr>
          <p:cNvSpPr>
            <a:spLocks noGrp="1"/>
          </p:cNvSpPr>
          <p:nvPr>
            <p:ph type="body" sz="half" idx="16"/>
          </p:nvPr>
        </p:nvSpPr>
        <p:spPr>
          <a:xfrm>
            <a:off x="6377668" y="4132650"/>
            <a:ext cx="5486400" cy="2111829"/>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0" name="Slide Number Placeholder 5">
            <a:extLst>
              <a:ext uri="{FF2B5EF4-FFF2-40B4-BE49-F238E27FC236}">
                <a16:creationId xmlns:a16="http://schemas.microsoft.com/office/drawing/2014/main" id="{1E908871-988E-465D-95B8-29043AFC5BDD}"/>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25" name="Text Placeholder 24">
            <a:extLst>
              <a:ext uri="{FF2B5EF4-FFF2-40B4-BE49-F238E27FC236}">
                <a16:creationId xmlns:a16="http://schemas.microsoft.com/office/drawing/2014/main" id="{01F80572-AC08-4C09-AE15-7223DFE90A81}"/>
              </a:ext>
            </a:extLst>
          </p:cNvPr>
          <p:cNvSpPr>
            <a:spLocks noGrp="1"/>
          </p:cNvSpPr>
          <p:nvPr>
            <p:ph type="body" sz="quarter" idx="17"/>
          </p:nvPr>
        </p:nvSpPr>
        <p:spPr>
          <a:xfrm>
            <a:off x="6376988" y="3298825"/>
            <a:ext cx="5486400" cy="833438"/>
          </a:xfrm>
        </p:spPr>
        <p:txBody>
          <a:bodyPr anchor="b"/>
          <a:lstStyle>
            <a:lvl1pPr marL="0" indent="0">
              <a:buNone/>
              <a:defRPr>
                <a:solidFill>
                  <a:srgbClr val="0097D0"/>
                </a:solidFill>
                <a:latin typeface="Arial Black" panose="020B0A04020102020204" pitchFamily="34" charset="0"/>
              </a:defRPr>
            </a:lvl1pPr>
          </a:lstStyle>
          <a:p>
            <a:pPr lvl="0"/>
            <a:r>
              <a:rPr lang="en-US"/>
              <a:t>Edit Master text styles</a:t>
            </a:r>
          </a:p>
        </p:txBody>
      </p:sp>
      <p:sp>
        <p:nvSpPr>
          <p:cNvPr id="11" name="Date Placeholder 3">
            <a:extLst>
              <a:ext uri="{FF2B5EF4-FFF2-40B4-BE49-F238E27FC236}">
                <a16:creationId xmlns:a16="http://schemas.microsoft.com/office/drawing/2014/main" id="{E8EA5014-1459-4E13-9EA0-E002F1E1C1F1}"/>
              </a:ext>
            </a:extLst>
          </p:cNvPr>
          <p:cNvSpPr>
            <a:spLocks noGrp="1"/>
          </p:cNvSpPr>
          <p:nvPr>
            <p:ph type="dt" sz="half" idx="18"/>
          </p:nvPr>
        </p:nvSpPr>
        <p:spPr>
          <a:xfrm>
            <a:off x="838199" y="6402070"/>
            <a:ext cx="4384249"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June 24, 2019 | GAPP Board of Directors Meeting</a:t>
            </a:r>
            <a:endParaRPr lang="en-US" b="1"/>
          </a:p>
        </p:txBody>
      </p:sp>
    </p:spTree>
    <p:extLst>
      <p:ext uri="{BB962C8B-B14F-4D97-AF65-F5344CB8AC3E}">
        <p14:creationId xmlns:p14="http://schemas.microsoft.com/office/powerpoint/2010/main" val="246933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CE42BD-88BF-42AB-BE4B-9129A7EFDB3E}"/>
              </a:ext>
            </a:extLst>
          </p:cNvPr>
          <p:cNvSpPr/>
          <p:nvPr userDrawn="1"/>
        </p:nvSpPr>
        <p:spPr>
          <a:xfrm>
            <a:off x="0" y="0"/>
            <a:ext cx="12213772" cy="6858000"/>
          </a:xfrm>
          <a:prstGeom prst="rect">
            <a:avLst/>
          </a:prstGeom>
          <a:gradFill flip="none" rotWithShape="1">
            <a:gsLst>
              <a:gs pos="0">
                <a:schemeClr val="accent6">
                  <a:lumMod val="60000"/>
                  <a:lumOff val="40000"/>
                </a:schemeClr>
              </a:gs>
              <a:gs pos="100000">
                <a:schemeClr val="accent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0C407-4063-45AC-B722-DD8F878CA906}"/>
              </a:ext>
            </a:extLst>
          </p:cNvPr>
          <p:cNvSpPr>
            <a:spLocks noGrp="1"/>
          </p:cNvSpPr>
          <p:nvPr>
            <p:ph type="ctrTitle" hasCustomPrompt="1"/>
          </p:nvPr>
        </p:nvSpPr>
        <p:spPr>
          <a:xfrm>
            <a:off x="3341194" y="4228609"/>
            <a:ext cx="5624331" cy="1219280"/>
          </a:xfrm>
          <a:solidFill>
            <a:schemeClr val="tx1"/>
          </a:solidFill>
        </p:spPr>
        <p:txBody>
          <a:bodyPr anchor="ctr"/>
          <a:lstStyle>
            <a:lvl1pPr algn="ctr">
              <a:defRPr sz="6000">
                <a:solidFill>
                  <a:schemeClr val="bg1"/>
                </a:solidFill>
              </a:defRPr>
            </a:lvl1pPr>
          </a:lstStyle>
          <a:p>
            <a:r>
              <a:rPr lang="en-US"/>
              <a:t>Thank you!</a:t>
            </a:r>
          </a:p>
        </p:txBody>
      </p:sp>
      <p:sp>
        <p:nvSpPr>
          <p:cNvPr id="3" name="Subtitle 2">
            <a:extLst>
              <a:ext uri="{FF2B5EF4-FFF2-40B4-BE49-F238E27FC236}">
                <a16:creationId xmlns:a16="http://schemas.microsoft.com/office/drawing/2014/main" id="{9328261D-8143-4E15-9836-11B0BD1B3D6F}"/>
              </a:ext>
            </a:extLst>
          </p:cNvPr>
          <p:cNvSpPr>
            <a:spLocks noGrp="1"/>
          </p:cNvSpPr>
          <p:nvPr>
            <p:ph type="subTitle" idx="1"/>
          </p:nvPr>
        </p:nvSpPr>
        <p:spPr>
          <a:xfrm>
            <a:off x="2332776" y="5458956"/>
            <a:ext cx="7641169" cy="6270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303B671B-077E-4EE2-B5EB-0F0E88BCBA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9224" y="4784935"/>
            <a:ext cx="1875401" cy="1875401"/>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DA9929F1-58F6-4E33-A939-8C1142AAE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20516">
            <a:off x="391083" y="516140"/>
            <a:ext cx="3192609" cy="3192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853BCCE-EB7B-4037-AFB6-B1E7A5C676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284859">
            <a:off x="3693165" y="726464"/>
            <a:ext cx="4920392" cy="3283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C58A2C0-0231-4A4C-BCC6-BC28093244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450100">
            <a:off x="8666530" y="482856"/>
            <a:ext cx="3116215" cy="3283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227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664C-D538-4997-A5B9-9BC2BF331E7F}"/>
              </a:ext>
            </a:extLst>
          </p:cNvPr>
          <p:cNvSpPr>
            <a:spLocks noGrp="1"/>
          </p:cNvSpPr>
          <p:nvPr>
            <p:ph type="title"/>
          </p:nvPr>
        </p:nvSpPr>
        <p:spPr/>
        <p:txBody>
          <a:bodyPr anchor="b">
            <a:normAutofit/>
          </a:bodyPr>
          <a:lstStyle>
            <a:lvl1pPr>
              <a:defRPr sz="4000">
                <a:solidFill>
                  <a:srgbClr val="005BAA"/>
                </a:solidFill>
                <a:latin typeface="Arial Black" panose="020B0A04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1B9607D-1854-4B73-8780-7C14B7D9FE03}"/>
              </a:ext>
            </a:extLst>
          </p:cNvPr>
          <p:cNvSpPr>
            <a:spLocks noGrp="1"/>
          </p:cNvSpPr>
          <p:nvPr>
            <p:ph idx="1"/>
          </p:nvPr>
        </p:nvSpPr>
        <p:spPr>
          <a:xfrm>
            <a:off x="838200" y="1825625"/>
            <a:ext cx="10515600" cy="4351338"/>
          </a:xfrm>
        </p:spPr>
        <p:txBody>
          <a:bodyPr/>
          <a:lstStyle>
            <a:lvl1pPr>
              <a:defRPr>
                <a:solidFill>
                  <a:schemeClr val="accent1">
                    <a:lumMod val="75000"/>
                  </a:schemeClr>
                </a:solidFill>
                <a:latin typeface="Arial" panose="020B0604020202020204" pitchFamily="34" charset="0"/>
                <a:cs typeface="Arial" panose="020B0604020202020204" pitchFamily="34" charset="0"/>
              </a:defRPr>
            </a:lvl1pPr>
            <a:lvl2pPr>
              <a:defRPr>
                <a:solidFill>
                  <a:schemeClr val="accent1">
                    <a:lumMod val="75000"/>
                  </a:schemeClr>
                </a:solidFill>
                <a:latin typeface="Arial" panose="020B0604020202020204" pitchFamily="34" charset="0"/>
                <a:cs typeface="Arial" panose="020B0604020202020204" pitchFamily="34" charset="0"/>
              </a:defRPr>
            </a:lvl2pPr>
            <a:lvl3pPr>
              <a:defRPr>
                <a:solidFill>
                  <a:schemeClr val="accent1">
                    <a:lumMod val="75000"/>
                  </a:schemeClr>
                </a:solidFill>
                <a:latin typeface="Arial" panose="020B0604020202020204" pitchFamily="34" charset="0"/>
                <a:cs typeface="Arial" panose="020B0604020202020204" pitchFamily="34" charset="0"/>
              </a:defRPr>
            </a:lvl3pPr>
            <a:lvl4pPr>
              <a:defRPr>
                <a:solidFill>
                  <a:schemeClr val="accent1">
                    <a:lumMod val="75000"/>
                  </a:schemeClr>
                </a:solidFill>
                <a:latin typeface="Arial" panose="020B0604020202020204" pitchFamily="34" charset="0"/>
                <a:cs typeface="Arial" panose="020B0604020202020204" pitchFamily="34" charset="0"/>
              </a:defRPr>
            </a:lvl4pPr>
            <a:lvl5pPr>
              <a:defRPr>
                <a:solidFill>
                  <a:schemeClr val="accent1">
                    <a:lumMod val="7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4775060-F548-4BF0-8C51-CD582793A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860" y="5395595"/>
            <a:ext cx="1325880" cy="1325880"/>
          </a:xfrm>
          <a:prstGeom prst="rect">
            <a:avLst/>
          </a:prstGeom>
        </p:spPr>
      </p:pic>
      <p:sp>
        <p:nvSpPr>
          <p:cNvPr id="13" name="Slide Number Placeholder 5">
            <a:extLst>
              <a:ext uri="{FF2B5EF4-FFF2-40B4-BE49-F238E27FC236}">
                <a16:creationId xmlns:a16="http://schemas.microsoft.com/office/drawing/2014/main" id="{30B06CFE-51FD-4688-B62B-9835A0A68249}"/>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8" name="Date Placeholder 3">
            <a:extLst>
              <a:ext uri="{FF2B5EF4-FFF2-40B4-BE49-F238E27FC236}">
                <a16:creationId xmlns:a16="http://schemas.microsoft.com/office/drawing/2014/main" id="{6F222DF6-2FB6-4CB0-B959-BA19A63A7E09}"/>
              </a:ext>
            </a:extLst>
          </p:cNvPr>
          <p:cNvSpPr>
            <a:spLocks noGrp="1"/>
          </p:cNvSpPr>
          <p:nvPr>
            <p:ph type="dt" sz="half" idx="2"/>
          </p:nvPr>
        </p:nvSpPr>
        <p:spPr>
          <a:xfrm>
            <a:off x="838200" y="6453403"/>
            <a:ext cx="4497372" cy="253254"/>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June 24, 2019 | GAPP Board of Directors Meeting</a:t>
            </a:r>
            <a:endParaRPr lang="en-US" b="1"/>
          </a:p>
        </p:txBody>
      </p:sp>
    </p:spTree>
    <p:extLst>
      <p:ext uri="{BB962C8B-B14F-4D97-AF65-F5344CB8AC3E}">
        <p14:creationId xmlns:p14="http://schemas.microsoft.com/office/powerpoint/2010/main" val="129436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8D25-0834-47CC-AE3B-E0095E5EF9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6ECD37-457E-419D-ABCE-19196D3D1520}"/>
              </a:ext>
            </a:extLst>
          </p:cNvPr>
          <p:cNvSpPr>
            <a:spLocks noGrp="1"/>
          </p:cNvSpPr>
          <p:nvPr>
            <p:ph type="body" idx="1"/>
          </p:nvPr>
        </p:nvSpPr>
        <p:spPr>
          <a:xfrm>
            <a:off x="831850" y="4589463"/>
            <a:ext cx="10515600" cy="1500187"/>
          </a:xfrm>
        </p:spPr>
        <p:txBody>
          <a:bodyPr/>
          <a:lstStyle>
            <a:lvl1pPr marL="0" indent="0">
              <a:buNone/>
              <a:defRPr sz="24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Slide Number Placeholder 5">
            <a:extLst>
              <a:ext uri="{FF2B5EF4-FFF2-40B4-BE49-F238E27FC236}">
                <a16:creationId xmlns:a16="http://schemas.microsoft.com/office/drawing/2014/main" id="{04D8C80E-C8CA-49F3-8872-6D2299982C7F}"/>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5" name="Date Placeholder 3">
            <a:extLst>
              <a:ext uri="{FF2B5EF4-FFF2-40B4-BE49-F238E27FC236}">
                <a16:creationId xmlns:a16="http://schemas.microsoft.com/office/drawing/2014/main" id="{2A74188B-B234-4F35-9BFF-BF6452BF50C8}"/>
              </a:ext>
            </a:extLst>
          </p:cNvPr>
          <p:cNvSpPr>
            <a:spLocks noGrp="1"/>
          </p:cNvSpPr>
          <p:nvPr>
            <p:ph type="dt" sz="half" idx="2"/>
          </p:nvPr>
        </p:nvSpPr>
        <p:spPr>
          <a:xfrm>
            <a:off x="838199" y="6402070"/>
            <a:ext cx="4308835" cy="272107"/>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June 24, 2019 | GAPP Board of Directors Meeting</a:t>
            </a:r>
            <a:endParaRPr lang="en-US" b="1"/>
          </a:p>
        </p:txBody>
      </p:sp>
    </p:spTree>
    <p:extLst>
      <p:ext uri="{BB962C8B-B14F-4D97-AF65-F5344CB8AC3E}">
        <p14:creationId xmlns:p14="http://schemas.microsoft.com/office/powerpoint/2010/main" val="87649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DF22-D02A-41B3-BAB1-7AA55ECDDB77}"/>
              </a:ext>
            </a:extLst>
          </p:cNvPr>
          <p:cNvSpPr>
            <a:spLocks noGrp="1"/>
          </p:cNvSpPr>
          <p:nvPr>
            <p:ph type="title"/>
          </p:nvPr>
        </p:nvSpPr>
        <p:spPr/>
        <p:txBody>
          <a:bodyPr anchor="b">
            <a:normAutofit/>
          </a:bodyPr>
          <a:lstStyle>
            <a:lvl1pPr>
              <a:defRPr sz="4000">
                <a:solidFill>
                  <a:srgbClr val="005BAA"/>
                </a:solidFill>
                <a:latin typeface="Arial Black" panose="020B0A04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5A59420-6CAB-400A-9EBC-5D9B5235E708}"/>
              </a:ext>
            </a:extLst>
          </p:cNvPr>
          <p:cNvSpPr>
            <a:spLocks noGrp="1"/>
          </p:cNvSpPr>
          <p:nvPr>
            <p:ph sz="half" idx="1"/>
          </p:nvPr>
        </p:nvSpPr>
        <p:spPr>
          <a:xfrm>
            <a:off x="838200" y="1825625"/>
            <a:ext cx="5181600" cy="435133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A727D-6F9F-4E62-91A4-C418798A9326}"/>
              </a:ext>
            </a:extLst>
          </p:cNvPr>
          <p:cNvSpPr>
            <a:spLocks noGrp="1"/>
          </p:cNvSpPr>
          <p:nvPr>
            <p:ph sz="half" idx="2"/>
          </p:nvPr>
        </p:nvSpPr>
        <p:spPr>
          <a:xfrm>
            <a:off x="6172200" y="1825625"/>
            <a:ext cx="5181600" cy="435133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E3D2CFD-636D-452D-AD2F-7968977AECDB}"/>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6" name="Date Placeholder 3">
            <a:extLst>
              <a:ext uri="{FF2B5EF4-FFF2-40B4-BE49-F238E27FC236}">
                <a16:creationId xmlns:a16="http://schemas.microsoft.com/office/drawing/2014/main" id="{230059CB-1A5C-46D9-9C97-59BA9D48362C}"/>
              </a:ext>
            </a:extLst>
          </p:cNvPr>
          <p:cNvSpPr>
            <a:spLocks noGrp="1"/>
          </p:cNvSpPr>
          <p:nvPr>
            <p:ph type="dt" sz="half" idx="10"/>
          </p:nvPr>
        </p:nvSpPr>
        <p:spPr>
          <a:xfrm>
            <a:off x="838199" y="6402070"/>
            <a:ext cx="4120299"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June 24, 2019 | GAPP Board of Directors Meeting</a:t>
            </a:r>
            <a:endParaRPr lang="en-US" b="1"/>
          </a:p>
        </p:txBody>
      </p:sp>
    </p:spTree>
    <p:extLst>
      <p:ext uri="{BB962C8B-B14F-4D97-AF65-F5344CB8AC3E}">
        <p14:creationId xmlns:p14="http://schemas.microsoft.com/office/powerpoint/2010/main" val="408418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FD68-DB79-488B-9158-C646F5344368}"/>
              </a:ext>
            </a:extLst>
          </p:cNvPr>
          <p:cNvSpPr>
            <a:spLocks noGrp="1"/>
          </p:cNvSpPr>
          <p:nvPr>
            <p:ph type="title"/>
          </p:nvPr>
        </p:nvSpPr>
        <p:spPr>
          <a:xfrm>
            <a:off x="836612" y="355600"/>
            <a:ext cx="10515600" cy="1325563"/>
          </a:xfrm>
        </p:spPr>
        <p:txBody>
          <a:bodyPr>
            <a:normAutofit/>
          </a:bodyPr>
          <a:lstStyle>
            <a:lvl1pPr>
              <a:defRPr sz="3600">
                <a:solidFill>
                  <a:srgbClr val="005BAA"/>
                </a:solidFill>
                <a:latin typeface="Arial Black" panose="020B0A040201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557E347-670C-47E1-95E1-B0CAE92C59CB}"/>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0097D0"/>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7F8A6E-D743-4366-82A5-42E5A19CB881}"/>
              </a:ext>
            </a:extLst>
          </p:cNvPr>
          <p:cNvSpPr>
            <a:spLocks noGrp="1"/>
          </p:cNvSpPr>
          <p:nvPr>
            <p:ph sz="half" idx="2"/>
          </p:nvPr>
        </p:nvSpPr>
        <p:spPr>
          <a:xfrm>
            <a:off x="839788" y="2505075"/>
            <a:ext cx="5157787" cy="3684588"/>
          </a:xfrm>
        </p:spPr>
        <p:txBody>
          <a:bodyPr>
            <a:normAutofit/>
          </a:bodyPr>
          <a:lstStyle>
            <a:lvl1pPr>
              <a:defRPr sz="2400">
                <a:solidFill>
                  <a:schemeClr val="accent1">
                    <a:lumMod val="75000"/>
                  </a:schemeClr>
                </a:solidFill>
                <a:latin typeface="Arial" panose="020B0604020202020204" pitchFamily="34" charset="0"/>
                <a:cs typeface="Arial" panose="020B0604020202020204" pitchFamily="34" charset="0"/>
              </a:defRPr>
            </a:lvl1pPr>
            <a:lvl2pPr>
              <a:defRPr sz="2000">
                <a:solidFill>
                  <a:schemeClr val="accent1">
                    <a:lumMod val="75000"/>
                  </a:schemeClr>
                </a:solidFill>
                <a:latin typeface="Arial" panose="020B0604020202020204" pitchFamily="34" charset="0"/>
                <a:cs typeface="Arial" panose="020B0604020202020204" pitchFamily="34" charset="0"/>
              </a:defRPr>
            </a:lvl2pPr>
            <a:lvl3pPr>
              <a:defRPr sz="1800">
                <a:solidFill>
                  <a:schemeClr val="accent1">
                    <a:lumMod val="75000"/>
                  </a:schemeClr>
                </a:solidFill>
                <a:latin typeface="Arial" panose="020B0604020202020204" pitchFamily="34" charset="0"/>
                <a:cs typeface="Arial" panose="020B0604020202020204" pitchFamily="34" charset="0"/>
              </a:defRPr>
            </a:lvl3pPr>
            <a:lvl4pPr>
              <a:defRPr sz="1600">
                <a:solidFill>
                  <a:schemeClr val="accent1">
                    <a:lumMod val="75000"/>
                  </a:schemeClr>
                </a:solidFill>
                <a:latin typeface="Arial" panose="020B0604020202020204" pitchFamily="34" charset="0"/>
                <a:cs typeface="Arial" panose="020B0604020202020204" pitchFamily="34" charset="0"/>
              </a:defRPr>
            </a:lvl4pPr>
            <a:lvl5pPr>
              <a:defRPr sz="1600">
                <a:solidFill>
                  <a:schemeClr val="accent1">
                    <a:lumMod val="7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AE6CB-5B9E-443E-A110-795E7BFE6B86}"/>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0097D0"/>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F5FDFF-E7AC-4878-8EA8-38F2FEB72E07}"/>
              </a:ext>
            </a:extLst>
          </p:cNvPr>
          <p:cNvSpPr>
            <a:spLocks noGrp="1"/>
          </p:cNvSpPr>
          <p:nvPr>
            <p:ph sz="quarter" idx="4"/>
          </p:nvPr>
        </p:nvSpPr>
        <p:spPr>
          <a:xfrm>
            <a:off x="6172200" y="2505075"/>
            <a:ext cx="5183188" cy="3684588"/>
          </a:xfrm>
        </p:spPr>
        <p:txBody>
          <a:bodyPr>
            <a:normAutofit/>
          </a:bodyPr>
          <a:lstStyle>
            <a:lvl1pPr>
              <a:defRPr sz="2400">
                <a:solidFill>
                  <a:schemeClr val="accent1">
                    <a:lumMod val="75000"/>
                  </a:schemeClr>
                </a:solidFill>
                <a:latin typeface="Arial" panose="020B0604020202020204" pitchFamily="34" charset="0"/>
                <a:cs typeface="Arial" panose="020B0604020202020204" pitchFamily="34" charset="0"/>
              </a:defRPr>
            </a:lvl1pPr>
            <a:lvl2pPr>
              <a:defRPr sz="2000">
                <a:solidFill>
                  <a:schemeClr val="accent1">
                    <a:lumMod val="75000"/>
                  </a:schemeClr>
                </a:solidFill>
                <a:latin typeface="Arial" panose="020B0604020202020204" pitchFamily="34" charset="0"/>
                <a:cs typeface="Arial" panose="020B0604020202020204" pitchFamily="34" charset="0"/>
              </a:defRPr>
            </a:lvl2pPr>
            <a:lvl3pPr>
              <a:defRPr sz="1800">
                <a:solidFill>
                  <a:schemeClr val="accent1">
                    <a:lumMod val="75000"/>
                  </a:schemeClr>
                </a:solidFill>
                <a:latin typeface="Arial" panose="020B0604020202020204" pitchFamily="34" charset="0"/>
                <a:cs typeface="Arial" panose="020B0604020202020204" pitchFamily="34" charset="0"/>
              </a:defRPr>
            </a:lvl3pPr>
            <a:lvl4pPr>
              <a:defRPr sz="1600">
                <a:solidFill>
                  <a:schemeClr val="accent1">
                    <a:lumMod val="75000"/>
                  </a:schemeClr>
                </a:solidFill>
                <a:latin typeface="Arial" panose="020B0604020202020204" pitchFamily="34" charset="0"/>
                <a:cs typeface="Arial" panose="020B0604020202020204" pitchFamily="34" charset="0"/>
              </a:defRPr>
            </a:lvl4pPr>
            <a:lvl5pPr>
              <a:defRPr sz="1600">
                <a:solidFill>
                  <a:schemeClr val="accent1">
                    <a:lumMod val="7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E21D7B3D-1B22-4D84-963B-9EC335D899BC}"/>
              </a:ext>
            </a:extLst>
          </p:cNvPr>
          <p:cNvSpPr>
            <a:spLocks noGrp="1"/>
          </p:cNvSpPr>
          <p:nvPr>
            <p:ph type="sldNum" sz="quarter" idx="12"/>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8" name="Date Placeholder 3">
            <a:extLst>
              <a:ext uri="{FF2B5EF4-FFF2-40B4-BE49-F238E27FC236}">
                <a16:creationId xmlns:a16="http://schemas.microsoft.com/office/drawing/2014/main" id="{024E8B66-982A-4F31-8DC3-02139F320D26}"/>
              </a:ext>
            </a:extLst>
          </p:cNvPr>
          <p:cNvSpPr>
            <a:spLocks noGrp="1"/>
          </p:cNvSpPr>
          <p:nvPr>
            <p:ph type="dt" sz="half" idx="13"/>
          </p:nvPr>
        </p:nvSpPr>
        <p:spPr>
          <a:xfrm>
            <a:off x="838199" y="6402070"/>
            <a:ext cx="4355969" cy="272107"/>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June 24, 2019 | GAPP Board of Directors Meeting</a:t>
            </a:r>
            <a:endParaRPr lang="en-US" b="1"/>
          </a:p>
        </p:txBody>
      </p:sp>
    </p:spTree>
    <p:extLst>
      <p:ext uri="{BB962C8B-B14F-4D97-AF65-F5344CB8AC3E}">
        <p14:creationId xmlns:p14="http://schemas.microsoft.com/office/powerpoint/2010/main" val="40735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67C5-BFFE-48F3-95FD-5AB438535FF6}"/>
              </a:ext>
            </a:extLst>
          </p:cNvPr>
          <p:cNvSpPr>
            <a:spLocks noGrp="1"/>
          </p:cNvSpPr>
          <p:nvPr>
            <p:ph type="title"/>
          </p:nvPr>
        </p:nvSpPr>
        <p:spPr/>
        <p:txBody>
          <a:bodyPr>
            <a:normAutofit/>
          </a:bodyPr>
          <a:lstStyle>
            <a:lvl1pPr>
              <a:defRPr sz="3600">
                <a:solidFill>
                  <a:srgbClr val="005BAA"/>
                </a:solidFill>
                <a:latin typeface="Arial Black" panose="020B0A040201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DA1FF9D4-9616-48B4-BFC2-E25B5DD18E48}"/>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4" name="Date Placeholder 3">
            <a:extLst>
              <a:ext uri="{FF2B5EF4-FFF2-40B4-BE49-F238E27FC236}">
                <a16:creationId xmlns:a16="http://schemas.microsoft.com/office/drawing/2014/main" id="{9D25D3C1-3B03-4F65-9008-D7E1CFB58519}"/>
              </a:ext>
            </a:extLst>
          </p:cNvPr>
          <p:cNvSpPr>
            <a:spLocks noGrp="1"/>
          </p:cNvSpPr>
          <p:nvPr>
            <p:ph type="dt" sz="half" idx="2"/>
          </p:nvPr>
        </p:nvSpPr>
        <p:spPr>
          <a:xfrm>
            <a:off x="838199" y="6402070"/>
            <a:ext cx="4374823"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June 24, 2019 | GAPP Board of Directors Meeting</a:t>
            </a:r>
            <a:endParaRPr lang="en-US" b="1"/>
          </a:p>
        </p:txBody>
      </p:sp>
    </p:spTree>
    <p:extLst>
      <p:ext uri="{BB962C8B-B14F-4D97-AF65-F5344CB8AC3E}">
        <p14:creationId xmlns:p14="http://schemas.microsoft.com/office/powerpoint/2010/main" val="68066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5D6E0C5-B62D-4C44-A405-F423B57ABEE3}"/>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Tree>
    <p:extLst>
      <p:ext uri="{BB962C8B-B14F-4D97-AF65-F5344CB8AC3E}">
        <p14:creationId xmlns:p14="http://schemas.microsoft.com/office/powerpoint/2010/main" val="80862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68EF-C467-4657-9254-9B8E323AD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00504B-830D-44E7-BB03-CD6531D47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56A10-A53D-48DC-B0B3-645E894B5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a:extLst>
              <a:ext uri="{FF2B5EF4-FFF2-40B4-BE49-F238E27FC236}">
                <a16:creationId xmlns:a16="http://schemas.microsoft.com/office/drawing/2014/main" id="{F4546DE2-022E-41F3-8FC6-044476C7C487}"/>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6" name="Date Placeholder 3">
            <a:extLst>
              <a:ext uri="{FF2B5EF4-FFF2-40B4-BE49-F238E27FC236}">
                <a16:creationId xmlns:a16="http://schemas.microsoft.com/office/drawing/2014/main" id="{1714076E-D315-4B0B-968A-445D2CE6A54A}"/>
              </a:ext>
            </a:extLst>
          </p:cNvPr>
          <p:cNvSpPr>
            <a:spLocks noGrp="1"/>
          </p:cNvSpPr>
          <p:nvPr>
            <p:ph type="dt" sz="half" idx="10"/>
          </p:nvPr>
        </p:nvSpPr>
        <p:spPr>
          <a:xfrm>
            <a:off x="838200" y="6402071"/>
            <a:ext cx="4742468" cy="253254"/>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June 24, 2019 | GAPP Board of Directors Meeting</a:t>
            </a:r>
            <a:endParaRPr lang="en-US" b="1"/>
          </a:p>
        </p:txBody>
      </p:sp>
    </p:spTree>
    <p:extLst>
      <p:ext uri="{BB962C8B-B14F-4D97-AF65-F5344CB8AC3E}">
        <p14:creationId xmlns:p14="http://schemas.microsoft.com/office/powerpoint/2010/main" val="345195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813E5D-0B18-4599-A1BD-D4763926718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7C3F653-D46E-416E-BE35-C40DBF414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F407E04C-12EC-4D73-B29C-226BED82BF7D}"/>
              </a:ext>
            </a:extLst>
          </p:cNvPr>
          <p:cNvSpPr/>
          <p:nvPr userDrawn="1"/>
        </p:nvSpPr>
        <p:spPr>
          <a:xfrm>
            <a:off x="0" y="6373368"/>
            <a:ext cx="12192000" cy="384683"/>
          </a:xfrm>
          <a:prstGeom prst="rect">
            <a:avLst/>
          </a:prstGeom>
          <a:solidFill>
            <a:srgbClr val="005BAA"/>
          </a:solid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8">
            <a:extLst>
              <a:ext uri="{FF2B5EF4-FFF2-40B4-BE49-F238E27FC236}">
                <a16:creationId xmlns:a16="http://schemas.microsoft.com/office/drawing/2014/main" id="{1B04A9CA-3CB4-41BD-B312-43EFB204FE0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0860" y="5395595"/>
            <a:ext cx="1325880" cy="1325880"/>
          </a:xfrm>
          <a:prstGeom prst="rect">
            <a:avLst/>
          </a:prstGeom>
          <a:effectLst>
            <a:outerShdw blurRad="63500" sx="102000" sy="102000" algn="ctr" rotWithShape="0">
              <a:prstClr val="black">
                <a:alpha val="40000"/>
              </a:prstClr>
            </a:outerShdw>
          </a:effectLst>
        </p:spPr>
      </p:pic>
      <p:sp>
        <p:nvSpPr>
          <p:cNvPr id="12" name="Slide Number Placeholder 5">
            <a:extLst>
              <a:ext uri="{FF2B5EF4-FFF2-40B4-BE49-F238E27FC236}">
                <a16:creationId xmlns:a16="http://schemas.microsoft.com/office/drawing/2014/main" id="{A7F51DDE-D9AA-46DA-B072-51C4D4F957E5}"/>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4" name="Date Placeholder 3">
            <a:extLst>
              <a:ext uri="{FF2B5EF4-FFF2-40B4-BE49-F238E27FC236}">
                <a16:creationId xmlns:a16="http://schemas.microsoft.com/office/drawing/2014/main" id="{D24F2CEB-3154-4028-B283-D24615A7BD1F}"/>
              </a:ext>
            </a:extLst>
          </p:cNvPr>
          <p:cNvSpPr>
            <a:spLocks noGrp="1"/>
          </p:cNvSpPr>
          <p:nvPr>
            <p:ph type="dt" sz="half" idx="2"/>
          </p:nvPr>
        </p:nvSpPr>
        <p:spPr>
          <a:xfrm>
            <a:off x="838200" y="6402071"/>
            <a:ext cx="4690730" cy="35598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June 24, 2019 | GAPP Board of Directors Meeting</a:t>
            </a:r>
            <a:endParaRPr lang="en-US" b="1"/>
          </a:p>
        </p:txBody>
      </p:sp>
    </p:spTree>
    <p:extLst>
      <p:ext uri="{BB962C8B-B14F-4D97-AF65-F5344CB8AC3E}">
        <p14:creationId xmlns:p14="http://schemas.microsoft.com/office/powerpoint/2010/main" val="6287403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hdr="0"/>
  <p:txStyles>
    <p:titleStyle>
      <a:lvl1pPr algn="l" defTabSz="914400" rtl="0" eaLnBrk="1" latinLnBrk="0" hangingPunct="1">
        <a:lnSpc>
          <a:spcPct val="90000"/>
        </a:lnSpc>
        <a:spcBef>
          <a:spcPct val="0"/>
        </a:spcBef>
        <a:buNone/>
        <a:defRPr sz="4000" kern="1200">
          <a:solidFill>
            <a:srgbClr val="005BAA"/>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4DAE-B933-4E8C-985B-8B8429E95EC1}"/>
              </a:ext>
            </a:extLst>
          </p:cNvPr>
          <p:cNvSpPr>
            <a:spLocks noGrp="1"/>
          </p:cNvSpPr>
          <p:nvPr>
            <p:ph type="ctrTitle"/>
          </p:nvPr>
        </p:nvSpPr>
        <p:spPr>
          <a:xfrm>
            <a:off x="0" y="3809508"/>
            <a:ext cx="9317736" cy="2008426"/>
          </a:xfrm>
        </p:spPr>
        <p:txBody>
          <a:bodyPr>
            <a:normAutofit/>
          </a:bodyPr>
          <a:lstStyle/>
          <a:p>
            <a:r>
              <a:rPr lang="en-US" dirty="0"/>
              <a:t>Driving Demand of </a:t>
            </a:r>
            <a:br>
              <a:rPr lang="en-US" dirty="0"/>
            </a:br>
            <a:r>
              <a:rPr lang="en-US" dirty="0"/>
              <a:t>Wild Alaska Pollock 2.0</a:t>
            </a:r>
          </a:p>
        </p:txBody>
      </p:sp>
      <p:sp>
        <p:nvSpPr>
          <p:cNvPr id="3" name="Subtitle 2">
            <a:extLst>
              <a:ext uri="{FF2B5EF4-FFF2-40B4-BE49-F238E27FC236}">
                <a16:creationId xmlns:a16="http://schemas.microsoft.com/office/drawing/2014/main" id="{148305DC-BF7C-4176-9521-81C54DD3819F}"/>
              </a:ext>
            </a:extLst>
          </p:cNvPr>
          <p:cNvSpPr>
            <a:spLocks noGrp="1"/>
          </p:cNvSpPr>
          <p:nvPr>
            <p:ph type="subTitle" idx="1"/>
          </p:nvPr>
        </p:nvSpPr>
        <p:spPr/>
        <p:txBody>
          <a:bodyPr/>
          <a:lstStyle/>
          <a:p>
            <a:r>
              <a:rPr lang="en-US"/>
              <a:t>September 2020 </a:t>
            </a:r>
          </a:p>
        </p:txBody>
      </p:sp>
    </p:spTree>
    <p:extLst>
      <p:ext uri="{BB962C8B-B14F-4D97-AF65-F5344CB8AC3E}">
        <p14:creationId xmlns:p14="http://schemas.microsoft.com/office/powerpoint/2010/main" val="313454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74D759B0-EF64-4A3D-A884-AD2D89E2B840}"/>
              </a:ext>
            </a:extLst>
          </p:cNvPr>
          <p:cNvSpPr/>
          <p:nvPr/>
        </p:nvSpPr>
        <p:spPr>
          <a:xfrm>
            <a:off x="6395131" y="1650561"/>
            <a:ext cx="4676428" cy="461665"/>
          </a:xfrm>
          <a:prstGeom prst="rect">
            <a:avLst/>
          </a:prstGeom>
        </p:spPr>
        <p:txBody>
          <a:bodyPr wrap="square">
            <a:spAutoFit/>
          </a:bodyPr>
          <a:lstStyle/>
          <a:p>
            <a:pPr algn="ctr"/>
            <a:r>
              <a:rPr lang="en-US" sz="1200" dirty="0">
                <a:solidFill>
                  <a:schemeClr val="accent1"/>
                </a:solidFill>
                <a:latin typeface="Arial Black" panose="020B0A04020102020204" pitchFamily="34" charset="0"/>
              </a:rPr>
              <a:t>What prevents you from consuming Wild Alaska Pollock or consuming it more often?</a:t>
            </a:r>
          </a:p>
        </p:txBody>
      </p:sp>
      <p:sp>
        <p:nvSpPr>
          <p:cNvPr id="17" name="Title 1">
            <a:extLst>
              <a:ext uri="{FF2B5EF4-FFF2-40B4-BE49-F238E27FC236}">
                <a16:creationId xmlns:a16="http://schemas.microsoft.com/office/drawing/2014/main" id="{E0DA11FD-11FB-4E17-93C0-0FA9CDCAC55A}"/>
              </a:ext>
            </a:extLst>
          </p:cNvPr>
          <p:cNvSpPr>
            <a:spLocks noGrp="1"/>
          </p:cNvSpPr>
          <p:nvPr>
            <p:ph type="title"/>
          </p:nvPr>
        </p:nvSpPr>
        <p:spPr>
          <a:xfrm>
            <a:off x="400057" y="16325"/>
            <a:ext cx="11391886" cy="1273903"/>
          </a:xfrm>
        </p:spPr>
        <p:txBody>
          <a:bodyPr>
            <a:normAutofit fontScale="90000"/>
          </a:bodyPr>
          <a:lstStyle/>
          <a:p>
            <a:r>
              <a:rPr lang="en-US" dirty="0"/>
              <a:t>Despite this improvement, Wild Alaska Pollock’s familiarity and cost are still barriers to purchase</a:t>
            </a:r>
          </a:p>
        </p:txBody>
      </p:sp>
      <p:sp>
        <p:nvSpPr>
          <p:cNvPr id="25" name="TextBox 24">
            <a:extLst>
              <a:ext uri="{FF2B5EF4-FFF2-40B4-BE49-F238E27FC236}">
                <a16:creationId xmlns:a16="http://schemas.microsoft.com/office/drawing/2014/main" id="{763C15AE-43E1-4CD7-97B2-2FAFB29E1E1A}"/>
              </a:ext>
            </a:extLst>
          </p:cNvPr>
          <p:cNvSpPr txBox="1"/>
          <p:nvPr/>
        </p:nvSpPr>
        <p:spPr>
          <a:xfrm>
            <a:off x="1061991" y="1635815"/>
            <a:ext cx="4619626" cy="461665"/>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dirty="0"/>
              <a:t>What prevents you from consuming Wild Alaska Pollock or consuming it more often?</a:t>
            </a:r>
          </a:p>
        </p:txBody>
      </p:sp>
      <p:cxnSp>
        <p:nvCxnSpPr>
          <p:cNvPr id="16" name="Straight Connector 15">
            <a:extLst>
              <a:ext uri="{FF2B5EF4-FFF2-40B4-BE49-F238E27FC236}">
                <a16:creationId xmlns:a16="http://schemas.microsoft.com/office/drawing/2014/main" id="{8D91EBEE-00A1-437C-86CA-9B8E7C5DE90B}"/>
              </a:ext>
            </a:extLst>
          </p:cNvPr>
          <p:cNvCxnSpPr>
            <a:cxnSpLocks/>
          </p:cNvCxnSpPr>
          <p:nvPr/>
        </p:nvCxnSpPr>
        <p:spPr>
          <a:xfrm>
            <a:off x="5754200" y="2009811"/>
            <a:ext cx="0" cy="285095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059640E-AFDE-4705-9C8A-16B7DB8ED5B2}"/>
              </a:ext>
            </a:extLst>
          </p:cNvPr>
          <p:cNvSpPr txBox="1"/>
          <p:nvPr/>
        </p:nvSpPr>
        <p:spPr>
          <a:xfrm>
            <a:off x="6192993" y="1878168"/>
            <a:ext cx="3746498" cy="1015663"/>
          </a:xfrm>
          <a:prstGeom prst="rect">
            <a:avLst/>
          </a:prstGeom>
          <a:noFill/>
        </p:spPr>
        <p:txBody>
          <a:bodyPr wrap="square" rtlCol="0">
            <a:spAutoFit/>
          </a:bodyPr>
          <a:lstStyle/>
          <a:p>
            <a:pPr lvl="0">
              <a:defRPr/>
            </a:pPr>
            <a:r>
              <a:rPr lang="en-US" sz="6000" b="1" dirty="0">
                <a:solidFill>
                  <a:srgbClr val="005BAA"/>
                </a:solidFill>
                <a:latin typeface="Arial" panose="020B0604020202020204" pitchFamily="34" charset="0"/>
                <a:cs typeface="Arial" panose="020B0604020202020204" pitchFamily="34" charset="0"/>
              </a:rPr>
              <a:t>#2 </a:t>
            </a:r>
            <a:r>
              <a:rPr lang="en-US" sz="3200" b="1" dirty="0">
                <a:solidFill>
                  <a:srgbClr val="005BAA"/>
                </a:solidFill>
                <a:latin typeface="Arial" panose="020B0604020202020204" pitchFamily="34" charset="0"/>
                <a:cs typeface="Arial" panose="020B0604020202020204" pitchFamily="34" charset="0"/>
              </a:rPr>
              <a:t>Cost Barrier</a:t>
            </a:r>
            <a:endParaRPr lang="en-US" sz="3200" b="1" dirty="0">
              <a:solidFill>
                <a:srgbClr val="757070"/>
              </a:solidFill>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00DB5006-CBB1-4E89-88ED-0AF8BB327747}"/>
              </a:ext>
            </a:extLst>
          </p:cNvPr>
          <p:cNvGraphicFramePr/>
          <p:nvPr>
            <p:extLst>
              <p:ext uri="{D42A27DB-BD31-4B8C-83A1-F6EECF244321}">
                <p14:modId xmlns:p14="http://schemas.microsoft.com/office/powerpoint/2010/main" val="290664442"/>
              </p:ext>
            </p:extLst>
          </p:nvPr>
        </p:nvGraphicFramePr>
        <p:xfrm>
          <a:off x="5848460" y="2777356"/>
          <a:ext cx="2729399" cy="2375587"/>
        </p:xfrm>
        <a:graphic>
          <a:graphicData uri="http://schemas.openxmlformats.org/drawingml/2006/chart">
            <c:chart xmlns:c="http://schemas.openxmlformats.org/drawingml/2006/chart" xmlns:r="http://schemas.openxmlformats.org/officeDocument/2006/relationships" r:id="rId2"/>
          </a:graphicData>
        </a:graphic>
      </p:graphicFrame>
      <p:sp>
        <p:nvSpPr>
          <p:cNvPr id="24" name="Oval 23">
            <a:extLst>
              <a:ext uri="{FF2B5EF4-FFF2-40B4-BE49-F238E27FC236}">
                <a16:creationId xmlns:a16="http://schemas.microsoft.com/office/drawing/2014/main" id="{F244D60C-1EAF-4FEF-A7CB-46799D2C0EEB}"/>
              </a:ext>
            </a:extLst>
          </p:cNvPr>
          <p:cNvSpPr/>
          <p:nvPr/>
        </p:nvSpPr>
        <p:spPr>
          <a:xfrm rot="19612268">
            <a:off x="6231575" y="3036463"/>
            <a:ext cx="1930506" cy="922573"/>
          </a:xfrm>
          <a:prstGeom prst="ellipse">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419ECAB-9B72-430D-97E5-9B8F26825912}"/>
              </a:ext>
            </a:extLst>
          </p:cNvPr>
          <p:cNvSpPr txBox="1"/>
          <p:nvPr/>
        </p:nvSpPr>
        <p:spPr>
          <a:xfrm>
            <a:off x="660979" y="1878168"/>
            <a:ext cx="5079044" cy="1015663"/>
          </a:xfrm>
          <a:prstGeom prst="rect">
            <a:avLst/>
          </a:prstGeom>
          <a:noFill/>
        </p:spPr>
        <p:txBody>
          <a:bodyPr wrap="square" rtlCol="0">
            <a:spAutoFit/>
          </a:bodyPr>
          <a:lstStyle/>
          <a:p>
            <a:pPr lvl="0">
              <a:defRPr/>
            </a:pPr>
            <a:r>
              <a:rPr lang="en-US" sz="6000" b="1">
                <a:solidFill>
                  <a:srgbClr val="005BAA"/>
                </a:solidFill>
                <a:latin typeface="Arial" panose="020B0604020202020204" pitchFamily="34" charset="0"/>
                <a:cs typeface="Arial" panose="020B0604020202020204" pitchFamily="34" charset="0"/>
              </a:rPr>
              <a:t>#1 </a:t>
            </a:r>
            <a:r>
              <a:rPr lang="en-US" sz="3200" b="1">
                <a:solidFill>
                  <a:srgbClr val="005BAA"/>
                </a:solidFill>
                <a:latin typeface="Arial" panose="020B0604020202020204" pitchFamily="34" charset="0"/>
                <a:cs typeface="Arial" panose="020B0604020202020204" pitchFamily="34" charset="0"/>
              </a:rPr>
              <a:t>Familiarity</a:t>
            </a:r>
            <a:endParaRPr lang="en-US" sz="3200" b="1">
              <a:solidFill>
                <a:srgbClr val="75707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2D7DA44-625E-4A2A-A4E3-D318CC17CBA3}"/>
              </a:ext>
            </a:extLst>
          </p:cNvPr>
          <p:cNvSpPr/>
          <p:nvPr/>
        </p:nvSpPr>
        <p:spPr>
          <a:xfrm>
            <a:off x="8397279" y="3127316"/>
            <a:ext cx="1216224" cy="646331"/>
          </a:xfrm>
          <a:prstGeom prst="rect">
            <a:avLst/>
          </a:prstGeom>
        </p:spPr>
        <p:txBody>
          <a:bodyPr wrap="square">
            <a:spAutoFit/>
          </a:bodyPr>
          <a:lstStyle/>
          <a:p>
            <a:pPr algn="ctr"/>
            <a:r>
              <a:rPr lang="en-US" sz="3600" b="1">
                <a:latin typeface="Arial" panose="020B0604020202020204" pitchFamily="34" charset="0"/>
                <a:cs typeface="Arial" panose="020B0604020202020204" pitchFamily="34" charset="0"/>
              </a:rPr>
              <a:t>56%</a:t>
            </a:r>
          </a:p>
        </p:txBody>
      </p:sp>
      <p:sp>
        <p:nvSpPr>
          <p:cNvPr id="30" name="Rectangle 29">
            <a:extLst>
              <a:ext uri="{FF2B5EF4-FFF2-40B4-BE49-F238E27FC236}">
                <a16:creationId xmlns:a16="http://schemas.microsoft.com/office/drawing/2014/main" id="{1ABBF9AD-622D-450A-9C7F-DBD90E647BAB}"/>
              </a:ext>
            </a:extLst>
          </p:cNvPr>
          <p:cNvSpPr/>
          <p:nvPr/>
        </p:nvSpPr>
        <p:spPr>
          <a:xfrm>
            <a:off x="9458582" y="3127316"/>
            <a:ext cx="2426982" cy="646331"/>
          </a:xfrm>
          <a:prstGeom prst="rect">
            <a:avLst/>
          </a:prstGeom>
        </p:spPr>
        <p:txBody>
          <a:bodyPr wrap="square">
            <a:spAutoFit/>
          </a:bodyPr>
          <a:lstStyle/>
          <a:p>
            <a:r>
              <a:rPr lang="en-US" sz="1200" i="1">
                <a:solidFill>
                  <a:srgbClr val="757070"/>
                </a:solidFill>
                <a:latin typeface="Arial" panose="020B0604020202020204" pitchFamily="34" charset="0"/>
                <a:cs typeface="Arial" panose="020B0604020202020204" pitchFamily="34" charset="0"/>
              </a:rPr>
              <a:t>say “affordable” is an important attribute when purchasing and/or ordering fish^</a:t>
            </a:r>
            <a:endParaRPr lang="en-US" sz="120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4ADFC4E-A59F-4F6D-9188-70C576E05FB1}"/>
              </a:ext>
            </a:extLst>
          </p:cNvPr>
          <p:cNvSpPr/>
          <p:nvPr/>
        </p:nvSpPr>
        <p:spPr>
          <a:xfrm>
            <a:off x="8397279" y="3838158"/>
            <a:ext cx="1216224" cy="646331"/>
          </a:xfrm>
          <a:prstGeom prst="rect">
            <a:avLst/>
          </a:prstGeom>
        </p:spPr>
        <p:txBody>
          <a:bodyPr wrap="square">
            <a:spAutoFit/>
          </a:bodyPr>
          <a:lstStyle/>
          <a:p>
            <a:pPr algn="ctr"/>
            <a:r>
              <a:rPr lang="en-US" sz="3600" b="1">
                <a:latin typeface="Arial" panose="020B0604020202020204" pitchFamily="34" charset="0"/>
                <a:cs typeface="Arial" panose="020B0604020202020204" pitchFamily="34" charset="0"/>
              </a:rPr>
              <a:t>46%</a:t>
            </a:r>
          </a:p>
        </p:txBody>
      </p:sp>
      <p:sp>
        <p:nvSpPr>
          <p:cNvPr id="33" name="Rectangle 32">
            <a:extLst>
              <a:ext uri="{FF2B5EF4-FFF2-40B4-BE49-F238E27FC236}">
                <a16:creationId xmlns:a16="http://schemas.microsoft.com/office/drawing/2014/main" id="{CD42BEB6-5059-45A0-B5BA-58ED8CB264BD}"/>
              </a:ext>
            </a:extLst>
          </p:cNvPr>
          <p:cNvSpPr/>
          <p:nvPr/>
        </p:nvSpPr>
        <p:spPr>
          <a:xfrm>
            <a:off x="9458582" y="3930491"/>
            <a:ext cx="2426982" cy="461665"/>
          </a:xfrm>
          <a:prstGeom prst="rect">
            <a:avLst/>
          </a:prstGeom>
        </p:spPr>
        <p:txBody>
          <a:bodyPr wrap="square">
            <a:spAutoFit/>
          </a:bodyPr>
          <a:lstStyle/>
          <a:p>
            <a:r>
              <a:rPr lang="en-US" sz="1200" i="1">
                <a:solidFill>
                  <a:srgbClr val="757070"/>
                </a:solidFill>
                <a:latin typeface="Arial" panose="020B0604020202020204" pitchFamily="34" charset="0"/>
                <a:cs typeface="Arial" panose="020B0604020202020204" pitchFamily="34" charset="0"/>
              </a:rPr>
              <a:t>say “cost” is a concern when consuming fish^</a:t>
            </a:r>
            <a:endParaRPr lang="en-US" sz="1200">
              <a:latin typeface="Arial" panose="020B0604020202020204" pitchFamily="34" charset="0"/>
              <a:cs typeface="Arial" panose="020B0604020202020204" pitchFamily="34" charset="0"/>
            </a:endParaRPr>
          </a:p>
        </p:txBody>
      </p:sp>
      <p:graphicFrame>
        <p:nvGraphicFramePr>
          <p:cNvPr id="34" name="Chart 33">
            <a:extLst>
              <a:ext uri="{FF2B5EF4-FFF2-40B4-BE49-F238E27FC236}">
                <a16:creationId xmlns:a16="http://schemas.microsoft.com/office/drawing/2014/main" id="{554E5A90-A804-4EBD-B1D2-89EDC5C6738F}"/>
              </a:ext>
            </a:extLst>
          </p:cNvPr>
          <p:cNvGraphicFramePr/>
          <p:nvPr>
            <p:extLst>
              <p:ext uri="{D42A27DB-BD31-4B8C-83A1-F6EECF244321}">
                <p14:modId xmlns:p14="http://schemas.microsoft.com/office/powerpoint/2010/main" val="2133726749"/>
              </p:ext>
            </p:extLst>
          </p:nvPr>
        </p:nvGraphicFramePr>
        <p:xfrm>
          <a:off x="1250818" y="2705290"/>
          <a:ext cx="3467732" cy="2447654"/>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34">
            <a:extLst>
              <a:ext uri="{FF2B5EF4-FFF2-40B4-BE49-F238E27FC236}">
                <a16:creationId xmlns:a16="http://schemas.microsoft.com/office/drawing/2014/main" id="{9B7B4ED0-CC78-4C44-93BA-7F15C2C4C987}"/>
              </a:ext>
            </a:extLst>
          </p:cNvPr>
          <p:cNvSpPr/>
          <p:nvPr/>
        </p:nvSpPr>
        <p:spPr>
          <a:xfrm>
            <a:off x="233005" y="5809356"/>
            <a:ext cx="8984609" cy="584775"/>
          </a:xfrm>
          <a:prstGeom prst="rect">
            <a:avLst/>
          </a:prstGeom>
        </p:spPr>
        <p:txBody>
          <a:bodyPr wrap="square" lIns="91440" tIns="45720" rIns="91440" bIns="45720" anchor="t">
            <a:spAutoFit/>
          </a:bodyPr>
          <a:lstStyle/>
          <a:p>
            <a:pPr>
              <a:defRPr/>
            </a:pPr>
            <a:r>
              <a:rPr lang="en-US" sz="800" dirty="0">
                <a:solidFill>
                  <a:srgbClr val="AEABAB"/>
                </a:solidFill>
                <a:latin typeface="Arial"/>
                <a:cs typeface="Arial"/>
              </a:rPr>
              <a:t>Q25. Overall, what prevents you from consuming Wild Alaska Pollock or consuming it more often? Base: Those aware of fish 2020 (n=610), Those aware of fish 2019 (n=491)</a:t>
            </a:r>
          </a:p>
          <a:p>
            <a:pPr>
              <a:defRPr/>
            </a:pPr>
            <a:r>
              <a:rPr lang="en-US" sz="800" dirty="0">
                <a:solidFill>
                  <a:srgbClr val="AEABAB"/>
                </a:solidFill>
                <a:latin typeface="Arial"/>
                <a:cs typeface="Arial"/>
              </a:rPr>
              <a:t>Q8. Below is a list of attributes that people may use to describe fish. For each, please rate how important that attribute is to you when purchasing and/or ordering fish. Base: Total (n=1244)</a:t>
            </a:r>
          </a:p>
          <a:p>
            <a:pPr>
              <a:defRPr/>
            </a:pPr>
            <a:r>
              <a:rPr lang="en-US" sz="800" dirty="0">
                <a:solidFill>
                  <a:srgbClr val="AEABAB"/>
                </a:solidFill>
                <a:latin typeface="Arial"/>
                <a:cs typeface="Arial"/>
              </a:rPr>
              <a:t>N18. How much of a concern are the following items when consuming fish? Base: Total (n=1244)</a:t>
            </a:r>
          </a:p>
          <a:p>
            <a:pPr>
              <a:defRPr/>
            </a:pPr>
            <a:r>
              <a:rPr lang="fr-FR" sz="800" dirty="0">
                <a:solidFill>
                  <a:srgbClr val="AEABAB"/>
                </a:solidFill>
                <a:latin typeface="Arial"/>
                <a:cs typeface="Arial"/>
              </a:rPr>
              <a:t>^ </a:t>
            </a:r>
            <a:r>
              <a:rPr lang="fr-FR" sz="800" dirty="0" err="1">
                <a:solidFill>
                  <a:srgbClr val="AEABAB"/>
                </a:solidFill>
                <a:latin typeface="Arial"/>
                <a:cs typeface="Arial"/>
              </a:rPr>
              <a:t>Denotes</a:t>
            </a:r>
            <a:r>
              <a:rPr lang="fr-FR" sz="800" dirty="0">
                <a:solidFill>
                  <a:srgbClr val="AEABAB"/>
                </a:solidFill>
                <a:latin typeface="Arial"/>
                <a:cs typeface="Arial"/>
              </a:rPr>
              <a:t> T3B (8-10 on 10-pt </a:t>
            </a:r>
            <a:r>
              <a:rPr lang="fr-FR" sz="800" dirty="0" err="1">
                <a:solidFill>
                  <a:srgbClr val="AEABAB"/>
                </a:solidFill>
                <a:latin typeface="Arial"/>
                <a:cs typeface="Arial"/>
              </a:rPr>
              <a:t>scale</a:t>
            </a:r>
            <a:r>
              <a:rPr lang="fr-FR" sz="800" dirty="0">
                <a:solidFill>
                  <a:srgbClr val="AEABAB"/>
                </a:solidFill>
                <a:latin typeface="Arial"/>
                <a:cs typeface="Arial"/>
              </a:rPr>
              <a:t>)</a:t>
            </a:r>
            <a:endParaRPr lang="en-US" sz="800" dirty="0">
              <a:solidFill>
                <a:srgbClr val="AEABAB"/>
              </a:solidFill>
              <a:latin typeface="Arial"/>
              <a:cs typeface="Arial"/>
            </a:endParaRPr>
          </a:p>
        </p:txBody>
      </p:sp>
    </p:spTree>
    <p:extLst>
      <p:ext uri="{BB962C8B-B14F-4D97-AF65-F5344CB8AC3E}">
        <p14:creationId xmlns:p14="http://schemas.microsoft.com/office/powerpoint/2010/main" val="228150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9A9DFA-D979-49C4-B281-2995C824CD21}"/>
              </a:ext>
            </a:extLst>
          </p:cNvPr>
          <p:cNvSpPr>
            <a:spLocks noGrp="1"/>
          </p:cNvSpPr>
          <p:nvPr>
            <p:ph type="sldNum" sz="quarter" idx="4"/>
          </p:nvPr>
        </p:nvSpPr>
        <p:spPr/>
        <p:txBody>
          <a:bodyPr/>
          <a:lstStyle/>
          <a:p>
            <a:fld id="{445BB9D4-DA47-4DCB-9110-082D989CD4AC}" type="slidenum">
              <a:rPr lang="en-US" smtClean="0"/>
              <a:pPr/>
              <a:t>11</a:t>
            </a:fld>
            <a:endParaRPr lang="en-US"/>
          </a:p>
        </p:txBody>
      </p:sp>
      <p:sp>
        <p:nvSpPr>
          <p:cNvPr id="8" name="Title 1">
            <a:extLst>
              <a:ext uri="{FF2B5EF4-FFF2-40B4-BE49-F238E27FC236}">
                <a16:creationId xmlns:a16="http://schemas.microsoft.com/office/drawing/2014/main" id="{25DACF29-6374-45E7-8625-776858E389E2}"/>
              </a:ext>
            </a:extLst>
          </p:cNvPr>
          <p:cNvSpPr txBox="1">
            <a:spLocks/>
          </p:cNvSpPr>
          <p:nvPr/>
        </p:nvSpPr>
        <p:spPr>
          <a:xfrm>
            <a:off x="400056" y="90805"/>
            <a:ext cx="10953744" cy="11269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05BAA"/>
                </a:solidFill>
                <a:latin typeface="Arial Black" panose="020B0A04020102020204" pitchFamily="34" charset="0"/>
                <a:ea typeface="+mj-ea"/>
                <a:cs typeface="+mj-cs"/>
              </a:defRPr>
            </a:lvl1pPr>
          </a:lstStyle>
          <a:p>
            <a:r>
              <a:rPr lang="en-US" sz="3200" dirty="0"/>
              <a:t>Many people view Wild Alaska Pollock favorably and are likely to eat it</a:t>
            </a:r>
          </a:p>
        </p:txBody>
      </p:sp>
      <p:sp>
        <p:nvSpPr>
          <p:cNvPr id="17" name="Rectangle 16">
            <a:extLst>
              <a:ext uri="{FF2B5EF4-FFF2-40B4-BE49-F238E27FC236}">
                <a16:creationId xmlns:a16="http://schemas.microsoft.com/office/drawing/2014/main" id="{101AEF24-9E92-4051-89B0-C4C8AA67188A}"/>
              </a:ext>
            </a:extLst>
          </p:cNvPr>
          <p:cNvSpPr/>
          <p:nvPr/>
        </p:nvSpPr>
        <p:spPr>
          <a:xfrm>
            <a:off x="400056" y="1446387"/>
            <a:ext cx="11391885" cy="404545"/>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But salmon </a:t>
            </a:r>
            <a:r>
              <a:rPr lang="en-US" sz="2200">
                <a:solidFill>
                  <a:srgbClr val="005BAA"/>
                </a:solidFill>
                <a:latin typeface="Arial Black" panose="020B0A04020102020204" pitchFamily="34" charset="0"/>
                <a:ea typeface="+mj-ea"/>
                <a:cs typeface="+mj-cs"/>
              </a:rPr>
              <a:t>and other white fish are favored</a:t>
            </a:r>
            <a:r>
              <a:rPr lang="en-US" sz="2200" dirty="0">
                <a:solidFill>
                  <a:srgbClr val="005BAA"/>
                </a:solidFill>
                <a:latin typeface="Arial Black" panose="020B0A04020102020204" pitchFamily="34" charset="0"/>
                <a:ea typeface="+mj-ea"/>
                <a:cs typeface="+mj-cs"/>
              </a:rPr>
              <a:t>.</a:t>
            </a:r>
          </a:p>
        </p:txBody>
      </p:sp>
      <p:sp>
        <p:nvSpPr>
          <p:cNvPr id="22" name="Slide Number Placeholder 3">
            <a:extLst>
              <a:ext uri="{FF2B5EF4-FFF2-40B4-BE49-F238E27FC236}">
                <a16:creationId xmlns:a16="http://schemas.microsoft.com/office/drawing/2014/main" id="{114F0B8B-83AA-4478-AD04-2F89170CDDF7}"/>
              </a:ext>
            </a:extLst>
          </p:cNvPr>
          <p:cNvSpPr txBox="1">
            <a:spLocks/>
          </p:cNvSpPr>
          <p:nvPr/>
        </p:nvSpPr>
        <p:spPr>
          <a:xfrm>
            <a:off x="7521911" y="6492875"/>
            <a:ext cx="975360" cy="365125"/>
          </a:xfrm>
          <a:prstGeom prst="rect">
            <a:avLst/>
          </a:prstGeom>
        </p:spPr>
        <p:txBody>
          <a:bodyPr/>
          <a:lstStyle>
            <a:defPPr>
              <a:defRPr lang="en-US"/>
            </a:defPPr>
            <a:lvl1pPr marL="0" algn="ct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5BB9D4-DA47-4DCB-9110-082D989CD4AC}" type="slidenum">
              <a:rPr lang="en-US" smtClean="0"/>
              <a:pPr/>
              <a:t>11</a:t>
            </a:fld>
            <a:endParaRPr lang="en-US"/>
          </a:p>
        </p:txBody>
      </p:sp>
      <p:sp>
        <p:nvSpPr>
          <p:cNvPr id="24" name="Rectangle 23">
            <a:extLst>
              <a:ext uri="{FF2B5EF4-FFF2-40B4-BE49-F238E27FC236}">
                <a16:creationId xmlns:a16="http://schemas.microsoft.com/office/drawing/2014/main" id="{BB5E6B24-29F1-4AFF-B67B-D9067E5CAB04}"/>
              </a:ext>
            </a:extLst>
          </p:cNvPr>
          <p:cNvSpPr/>
          <p:nvPr/>
        </p:nvSpPr>
        <p:spPr>
          <a:xfrm>
            <a:off x="248025" y="5554228"/>
            <a:ext cx="11671073" cy="830997"/>
          </a:xfrm>
          <a:prstGeom prst="rect">
            <a:avLst/>
          </a:prstGeom>
        </p:spPr>
        <p:txBody>
          <a:bodyPr wrap="square" lIns="91440" tIns="45720" rIns="91440" bIns="45720" anchor="t">
            <a:spAutoFit/>
          </a:bodyPr>
          <a:lstStyle/>
          <a:p>
            <a:pPr>
              <a:defRPr/>
            </a:pPr>
            <a:r>
              <a:rPr lang="en-US" sz="800" dirty="0">
                <a:solidFill>
                  <a:srgbClr val="AEABAB"/>
                </a:solidFill>
                <a:latin typeface="Arial"/>
                <a:cs typeface="Arial"/>
              </a:rPr>
              <a:t>N6. Based on everything you know about [FISH AWARE], what is your overall opinion of it? Base: Those aware of fish: Wild Alaska Pollock (n=610), Salmon (n=261), Cod (n=264), Tilapia (n=259), Haddock (n=253), Sole (n=249).</a:t>
            </a:r>
          </a:p>
          <a:p>
            <a:pPr>
              <a:defRPr/>
            </a:pPr>
            <a:r>
              <a:rPr lang="en-US" sz="800" dirty="0">
                <a:solidFill>
                  <a:srgbClr val="AEABAB"/>
                </a:solidFill>
                <a:latin typeface="Arial" panose="020B0604020202020204" pitchFamily="34" charset="0"/>
                <a:cs typeface="Arial" panose="020B0604020202020204" pitchFamily="34" charset="0"/>
              </a:rPr>
              <a:t>S9. How often do you eat [FISH AWARE] in the following settings? I purchase it at a grocery store or market, frozen. </a:t>
            </a:r>
            <a:r>
              <a:rPr lang="en-US" sz="800" dirty="0">
                <a:solidFill>
                  <a:srgbClr val="AEABAB"/>
                </a:solidFill>
                <a:latin typeface="Arial"/>
                <a:cs typeface="Arial"/>
              </a:rPr>
              <a:t>Base: Those who eat fish: Wild Alaska Pollock (n=449), Salmon (n=149), Cod (n=170), Tilapia (n=163), Haddock (n=174), Sole (n=179).</a:t>
            </a:r>
            <a:endParaRPr lang="en-US" sz="800" dirty="0">
              <a:solidFill>
                <a:srgbClr val="AEABAB"/>
              </a:solidFill>
              <a:latin typeface="Arial" panose="020B0604020202020204" pitchFamily="34" charset="0"/>
              <a:cs typeface="Arial" panose="020B0604020202020204" pitchFamily="34" charset="0"/>
            </a:endParaRPr>
          </a:p>
          <a:p>
            <a:pPr>
              <a:defRPr/>
            </a:pPr>
            <a:r>
              <a:rPr lang="en-US" sz="800" dirty="0">
                <a:solidFill>
                  <a:srgbClr val="AEABAB"/>
                </a:solidFill>
                <a:latin typeface="Arial"/>
                <a:cs typeface="Arial"/>
              </a:rPr>
              <a:t>N7. Overall, what is your favorite type of fish to eat? Base: Those aware of fish (n=1165)</a:t>
            </a:r>
          </a:p>
          <a:p>
            <a:pPr>
              <a:defRPr/>
            </a:pPr>
            <a:r>
              <a:rPr lang="en-US" sz="800" dirty="0">
                <a:solidFill>
                  <a:srgbClr val="AEABAB"/>
                </a:solidFill>
                <a:latin typeface="Arial"/>
                <a:cs typeface="Arial"/>
              </a:rPr>
              <a:t>N8. How likely are you to eat [FISH AWARE] in the coming month? </a:t>
            </a:r>
          </a:p>
          <a:p>
            <a:pPr>
              <a:defRPr/>
            </a:pPr>
            <a:r>
              <a:rPr lang="en-US" sz="800" dirty="0">
                <a:solidFill>
                  <a:srgbClr val="AEABAB"/>
                </a:solidFill>
                <a:latin typeface="Arial"/>
                <a:cs typeface="Arial"/>
              </a:rPr>
              <a:t>^ Denotes top 3 box summary, meaning those who selected 8-10 on a 10-point scale.</a:t>
            </a:r>
          </a:p>
          <a:p>
            <a:pPr>
              <a:defRPr/>
            </a:pPr>
            <a:r>
              <a:rPr lang="en-US" sz="800" dirty="0">
                <a:solidFill>
                  <a:srgbClr val="AEABAB"/>
                </a:solidFill>
                <a:latin typeface="Arial"/>
                <a:cs typeface="Arial"/>
              </a:rPr>
              <a:t>Base: Those aware of fish: Wild Alaska Pollock (n=610), Salmon (n=261), Cod (n=264), </a:t>
            </a:r>
            <a:r>
              <a:rPr lang="en-US" sz="800" dirty="0" err="1">
                <a:solidFill>
                  <a:srgbClr val="AEABAB"/>
                </a:solidFill>
                <a:latin typeface="Arial"/>
                <a:cs typeface="Arial"/>
              </a:rPr>
              <a:t>Tiliapia</a:t>
            </a:r>
            <a:r>
              <a:rPr lang="en-US" sz="800" dirty="0">
                <a:solidFill>
                  <a:srgbClr val="AEABAB"/>
                </a:solidFill>
                <a:latin typeface="Arial"/>
                <a:cs typeface="Arial"/>
              </a:rPr>
              <a:t> (n=259), Haddock (n=253), Sole (n=249).</a:t>
            </a:r>
          </a:p>
        </p:txBody>
      </p:sp>
      <p:sp>
        <p:nvSpPr>
          <p:cNvPr id="25" name="Rectangle 24">
            <a:extLst>
              <a:ext uri="{FF2B5EF4-FFF2-40B4-BE49-F238E27FC236}">
                <a16:creationId xmlns:a16="http://schemas.microsoft.com/office/drawing/2014/main" id="{30FC3685-D8A7-481A-AA19-AE78B8D50484}"/>
              </a:ext>
            </a:extLst>
          </p:cNvPr>
          <p:cNvSpPr/>
          <p:nvPr/>
        </p:nvSpPr>
        <p:spPr>
          <a:xfrm>
            <a:off x="3403293" y="3215107"/>
            <a:ext cx="5720072" cy="414563"/>
          </a:xfrm>
          <a:prstGeom prst="rect">
            <a:avLst/>
          </a:prstGeom>
          <a:solidFill>
            <a:schemeClr val="tx1">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26" name="Table 25">
            <a:extLst>
              <a:ext uri="{FF2B5EF4-FFF2-40B4-BE49-F238E27FC236}">
                <a16:creationId xmlns:a16="http://schemas.microsoft.com/office/drawing/2014/main" id="{FF0CFFC9-408B-46E2-B1C5-BD6B7C1AECE1}"/>
              </a:ext>
            </a:extLst>
          </p:cNvPr>
          <p:cNvGraphicFramePr>
            <a:graphicFrameLocks noGrp="1"/>
          </p:cNvGraphicFramePr>
          <p:nvPr>
            <p:extLst>
              <p:ext uri="{D42A27DB-BD31-4B8C-83A1-F6EECF244321}">
                <p14:modId xmlns:p14="http://schemas.microsoft.com/office/powerpoint/2010/main" val="2151365877"/>
              </p:ext>
            </p:extLst>
          </p:nvPr>
        </p:nvGraphicFramePr>
        <p:xfrm>
          <a:off x="3402485" y="1933891"/>
          <a:ext cx="5720880" cy="3547489"/>
        </p:xfrm>
        <a:graphic>
          <a:graphicData uri="http://schemas.openxmlformats.org/drawingml/2006/table">
            <a:tbl>
              <a:tblPr firstRow="1" bandRow="1">
                <a:tableStyleId>{2D5ABB26-0587-4C30-8999-92F81FD0307C}</a:tableStyleId>
              </a:tblPr>
              <a:tblGrid>
                <a:gridCol w="1430220">
                  <a:extLst>
                    <a:ext uri="{9D8B030D-6E8A-4147-A177-3AD203B41FA5}">
                      <a16:colId xmlns:a16="http://schemas.microsoft.com/office/drawing/2014/main" val="997595544"/>
                    </a:ext>
                  </a:extLst>
                </a:gridCol>
                <a:gridCol w="1430220">
                  <a:extLst>
                    <a:ext uri="{9D8B030D-6E8A-4147-A177-3AD203B41FA5}">
                      <a16:colId xmlns:a16="http://schemas.microsoft.com/office/drawing/2014/main" val="726633199"/>
                    </a:ext>
                  </a:extLst>
                </a:gridCol>
                <a:gridCol w="1430220">
                  <a:extLst>
                    <a:ext uri="{9D8B030D-6E8A-4147-A177-3AD203B41FA5}">
                      <a16:colId xmlns:a16="http://schemas.microsoft.com/office/drawing/2014/main" val="2910088767"/>
                    </a:ext>
                  </a:extLst>
                </a:gridCol>
                <a:gridCol w="1430220">
                  <a:extLst>
                    <a:ext uri="{9D8B030D-6E8A-4147-A177-3AD203B41FA5}">
                      <a16:colId xmlns:a16="http://schemas.microsoft.com/office/drawing/2014/main" val="452641611"/>
                    </a:ext>
                  </a:extLst>
                </a:gridCol>
              </a:tblGrid>
              <a:tr h="986264">
                <a:tc>
                  <a:txBody>
                    <a:bodyPr/>
                    <a:lstStyle/>
                    <a:p>
                      <a:pPr algn="ctr"/>
                      <a:r>
                        <a:rPr lang="en-US" sz="1200" b="1">
                          <a:latin typeface="Arial" panose="020B0604020202020204" pitchFamily="34" charset="0"/>
                          <a:cs typeface="Arial" panose="020B0604020202020204" pitchFamily="34" charset="0"/>
                        </a:rPr>
                        <a:t>Very Good/</a:t>
                      </a:r>
                    </a:p>
                    <a:p>
                      <a:pPr algn="ctr"/>
                      <a:r>
                        <a:rPr lang="en-US" sz="1200" b="1">
                          <a:latin typeface="Arial" panose="020B0604020202020204" pitchFamily="34" charset="0"/>
                          <a:cs typeface="Arial" panose="020B0604020202020204" pitchFamily="34" charset="0"/>
                        </a:rPr>
                        <a:t>Excellent Opinion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latin typeface="Arial" panose="020B0604020202020204" pitchFamily="34" charset="0"/>
                          <a:cs typeface="Arial" panose="020B0604020202020204" pitchFamily="34" charset="0"/>
                        </a:rPr>
                        <a:t>Fish </a:t>
                      </a:r>
                    </a:p>
                    <a:p>
                      <a:pPr algn="ctr"/>
                      <a:r>
                        <a:rPr lang="en-US" sz="1200" b="1">
                          <a:latin typeface="Arial" panose="020B0604020202020204" pitchFamily="34" charset="0"/>
                          <a:cs typeface="Arial" panose="020B0604020202020204" pitchFamily="34" charset="0"/>
                        </a:rPr>
                        <a:t>Preference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a:latin typeface="Arial" panose="020B0604020202020204" pitchFamily="34" charset="0"/>
                          <a:cs typeface="Arial" panose="020B0604020202020204" pitchFamily="34" charset="0"/>
                        </a:rPr>
                        <a:t>Likelihood to Consume</a:t>
                      </a:r>
                      <a:r>
                        <a:rPr lang="en-US" sz="1000" b="0" i="0">
                          <a:latin typeface="Arial" panose="020B0604020202020204" pitchFamily="34" charset="0"/>
                          <a:cs typeface="Arial" panose="020B0604020202020204" pitchFamily="34" charset="0"/>
                        </a:rPr>
                        <a:t>^ </a:t>
                      </a:r>
                    </a:p>
                    <a:p>
                      <a:pPr algn="ctr"/>
                      <a:r>
                        <a:rPr lang="en-US" sz="1000" b="0" i="0">
                          <a:latin typeface="Arial" panose="020B0604020202020204" pitchFamily="34" charset="0"/>
                          <a:cs typeface="Arial" panose="020B0604020202020204" pitchFamily="34" charset="0"/>
                        </a:rPr>
                        <a:t>(within coming month)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Purchase Frozen From Grocery Store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(often)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254118"/>
                  </a:ext>
                </a:extLst>
              </a:tr>
              <a:tr h="319347">
                <a:tc>
                  <a:txBody>
                    <a:bodyPr/>
                    <a:lstStyle/>
                    <a:p>
                      <a:pPr algn="ctr"/>
                      <a:r>
                        <a:rPr lang="en-US" sz="1200">
                          <a:solidFill>
                            <a:schemeClr val="tx1"/>
                          </a:solidFill>
                          <a:latin typeface="Arial" panose="020B0604020202020204" pitchFamily="34" charset="0"/>
                          <a:cs typeface="Arial" panose="020B0604020202020204" pitchFamily="34" charset="0"/>
                        </a:rPr>
                        <a:t>2020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57758"/>
                  </a:ext>
                </a:extLst>
              </a:tr>
              <a:tr h="364060">
                <a:tc>
                  <a:txBody>
                    <a:bodyPr/>
                    <a:lstStyle/>
                    <a:p>
                      <a:pPr algn="ctr"/>
                      <a:r>
                        <a:rPr lang="en-US" sz="1800" b="1">
                          <a:solidFill>
                            <a:schemeClr val="tx1"/>
                          </a:solidFill>
                          <a:latin typeface="Arial" panose="020B0604020202020204" pitchFamily="34" charset="0"/>
                          <a:cs typeface="Arial" panose="020B0604020202020204" pitchFamily="34" charset="0"/>
                        </a:rPr>
                        <a:t>48%</a:t>
                      </a:r>
                      <a:endParaRPr lang="en-US" sz="1800" b="1" i="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a:solidFill>
                            <a:schemeClr val="tx1"/>
                          </a:solidFill>
                          <a:latin typeface="Arial" panose="020B0604020202020204" pitchFamily="34" charset="0"/>
                          <a:cs typeface="Arial" panose="020B060402020202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a:solidFill>
                            <a:schemeClr val="tx1"/>
                          </a:solidFill>
                          <a:latin typeface="Arial" panose="020B0604020202020204" pitchFamily="34" charset="0"/>
                          <a:cs typeface="Arial" panose="020B0604020202020204" pitchFamily="34" charset="0"/>
                        </a:rPr>
                        <a:t>29%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539948"/>
                  </a:ext>
                </a:extLst>
              </a:tr>
              <a:tr h="369115">
                <a:tc>
                  <a:txBody>
                    <a:bodyPr/>
                    <a:lstStyle/>
                    <a:p>
                      <a:pPr algn="ctr"/>
                      <a:r>
                        <a:rPr lang="en-US" sz="1400" b="0" i="0">
                          <a:solidFill>
                            <a:schemeClr val="tx1"/>
                          </a:solidFill>
                          <a:latin typeface="Arial" panose="020B0604020202020204" pitchFamily="34" charset="0"/>
                          <a:cs typeface="Arial" panose="020B0604020202020204" pitchFamily="34" charset="0"/>
                        </a:rPr>
                        <a:t>56%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713239"/>
                  </a:ext>
                </a:extLst>
              </a:tr>
              <a:tr h="392354">
                <a:tc>
                  <a:txBody>
                    <a:bodyPr/>
                    <a:lstStyle/>
                    <a:p>
                      <a:pPr algn="ctr"/>
                      <a:r>
                        <a:rPr lang="en-US" sz="1400" b="0" i="0">
                          <a:solidFill>
                            <a:schemeClr val="tx1"/>
                          </a:solidFill>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2104933"/>
                  </a:ext>
                </a:extLst>
              </a:tr>
              <a:tr h="387499">
                <a:tc>
                  <a:txBody>
                    <a:bodyPr/>
                    <a:lstStyle/>
                    <a:p>
                      <a:pPr algn="ctr"/>
                      <a:r>
                        <a:rPr lang="en-US" sz="1400" b="0" i="0">
                          <a:solidFill>
                            <a:schemeClr val="tx1"/>
                          </a:solidFill>
                          <a:latin typeface="Arial" panose="020B0604020202020204" pitchFamily="34" charset="0"/>
                          <a:cs typeface="Arial" panose="020B0604020202020204" pitchFamily="34" charset="0"/>
                        </a:rPr>
                        <a:t>45%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976545"/>
                  </a:ext>
                </a:extLst>
              </a:tr>
              <a:tr h="372317">
                <a:tc>
                  <a:txBody>
                    <a:bodyPr/>
                    <a:lstStyle/>
                    <a:p>
                      <a:pPr algn="ctr"/>
                      <a:r>
                        <a:rPr lang="en-US" sz="1400" b="0" i="0">
                          <a:solidFill>
                            <a:schemeClr val="tx1"/>
                          </a:solidFill>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436007"/>
                  </a:ext>
                </a:extLst>
              </a:tr>
              <a:tr h="354833">
                <a:tc>
                  <a:txBody>
                    <a:bodyPr/>
                    <a:lstStyle/>
                    <a:p>
                      <a:pPr algn="ctr"/>
                      <a:r>
                        <a:rPr lang="en-US" sz="1400" b="0" i="0">
                          <a:solidFill>
                            <a:schemeClr val="tx1"/>
                          </a:solidFill>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616772"/>
                  </a:ext>
                </a:extLst>
              </a:tr>
            </a:tbl>
          </a:graphicData>
        </a:graphic>
      </p:graphicFrame>
      <p:sp>
        <p:nvSpPr>
          <p:cNvPr id="27" name="Oval 26">
            <a:extLst>
              <a:ext uri="{FF2B5EF4-FFF2-40B4-BE49-F238E27FC236}">
                <a16:creationId xmlns:a16="http://schemas.microsoft.com/office/drawing/2014/main" id="{D820153C-6AE5-4E75-8487-27E00C9288AA}"/>
              </a:ext>
            </a:extLst>
          </p:cNvPr>
          <p:cNvSpPr/>
          <p:nvPr/>
        </p:nvSpPr>
        <p:spPr>
          <a:xfrm>
            <a:off x="3723372" y="3538197"/>
            <a:ext cx="731520" cy="462170"/>
          </a:xfrm>
          <a:prstGeom prst="ellipse">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D6B1605-D2F8-4E98-B335-CD28D1AA9CAC}"/>
              </a:ext>
            </a:extLst>
          </p:cNvPr>
          <p:cNvSpPr/>
          <p:nvPr/>
        </p:nvSpPr>
        <p:spPr>
          <a:xfrm>
            <a:off x="2509489" y="3657593"/>
            <a:ext cx="694422"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Salmon</a:t>
            </a:r>
          </a:p>
        </p:txBody>
      </p:sp>
      <p:sp>
        <p:nvSpPr>
          <p:cNvPr id="29" name="Rectangle 28">
            <a:extLst>
              <a:ext uri="{FF2B5EF4-FFF2-40B4-BE49-F238E27FC236}">
                <a16:creationId xmlns:a16="http://schemas.microsoft.com/office/drawing/2014/main" id="{DE0F67D3-D18E-4E58-AF87-6F2356714BD2}"/>
              </a:ext>
            </a:extLst>
          </p:cNvPr>
          <p:cNvSpPr/>
          <p:nvPr/>
        </p:nvSpPr>
        <p:spPr>
          <a:xfrm>
            <a:off x="2626509" y="4024371"/>
            <a:ext cx="460382"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Cod</a:t>
            </a:r>
          </a:p>
        </p:txBody>
      </p:sp>
      <p:sp>
        <p:nvSpPr>
          <p:cNvPr id="30" name="Rectangle 29">
            <a:extLst>
              <a:ext uri="{FF2B5EF4-FFF2-40B4-BE49-F238E27FC236}">
                <a16:creationId xmlns:a16="http://schemas.microsoft.com/office/drawing/2014/main" id="{1B3AECD5-6E53-4949-A963-A75158898699}"/>
              </a:ext>
            </a:extLst>
          </p:cNvPr>
          <p:cNvSpPr/>
          <p:nvPr/>
        </p:nvSpPr>
        <p:spPr>
          <a:xfrm>
            <a:off x="2541550" y="4429585"/>
            <a:ext cx="630301"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Tilapia</a:t>
            </a:r>
          </a:p>
        </p:txBody>
      </p:sp>
      <p:sp>
        <p:nvSpPr>
          <p:cNvPr id="31" name="Rectangle 30">
            <a:extLst>
              <a:ext uri="{FF2B5EF4-FFF2-40B4-BE49-F238E27FC236}">
                <a16:creationId xmlns:a16="http://schemas.microsoft.com/office/drawing/2014/main" id="{16864B6A-E31A-43B3-ACA9-B6E5DD75D9FB}"/>
              </a:ext>
            </a:extLst>
          </p:cNvPr>
          <p:cNvSpPr/>
          <p:nvPr/>
        </p:nvSpPr>
        <p:spPr>
          <a:xfrm>
            <a:off x="2465407" y="4836005"/>
            <a:ext cx="782587"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Haddock</a:t>
            </a:r>
          </a:p>
        </p:txBody>
      </p:sp>
      <p:sp>
        <p:nvSpPr>
          <p:cNvPr id="32" name="Rectangle 31">
            <a:extLst>
              <a:ext uri="{FF2B5EF4-FFF2-40B4-BE49-F238E27FC236}">
                <a16:creationId xmlns:a16="http://schemas.microsoft.com/office/drawing/2014/main" id="{CB0110F4-0813-4329-BAB5-7E8CB1305542}"/>
              </a:ext>
            </a:extLst>
          </p:cNvPr>
          <p:cNvSpPr/>
          <p:nvPr/>
        </p:nvSpPr>
        <p:spPr>
          <a:xfrm>
            <a:off x="2615288" y="5190945"/>
            <a:ext cx="482824"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Sole</a:t>
            </a:r>
          </a:p>
        </p:txBody>
      </p:sp>
      <p:sp>
        <p:nvSpPr>
          <p:cNvPr id="33" name="Rectangle 32">
            <a:extLst>
              <a:ext uri="{FF2B5EF4-FFF2-40B4-BE49-F238E27FC236}">
                <a16:creationId xmlns:a16="http://schemas.microsoft.com/office/drawing/2014/main" id="{E0402C1B-DCE2-493A-8BE4-F3214D2CEE79}"/>
              </a:ext>
            </a:extLst>
          </p:cNvPr>
          <p:cNvSpPr/>
          <p:nvPr/>
        </p:nvSpPr>
        <p:spPr>
          <a:xfrm>
            <a:off x="2230424" y="3215107"/>
            <a:ext cx="1172465" cy="430887"/>
          </a:xfrm>
          <a:prstGeom prst="rect">
            <a:avLst/>
          </a:prstGeom>
        </p:spPr>
        <p:txBody>
          <a:bodyPr wrap="square">
            <a:spAutoFit/>
          </a:bodyPr>
          <a:lstStyle/>
          <a:p>
            <a:pPr algn="ctr"/>
            <a:r>
              <a:rPr lang="en-US" sz="1100" b="1">
                <a:latin typeface="Arial" panose="020B0604020202020204" pitchFamily="34" charset="0"/>
                <a:cs typeface="Arial" panose="020B0604020202020204" pitchFamily="34" charset="0"/>
              </a:rPr>
              <a:t>Wild Alaska Pollock</a:t>
            </a:r>
          </a:p>
        </p:txBody>
      </p:sp>
      <p:sp>
        <p:nvSpPr>
          <p:cNvPr id="34" name="Oval 33">
            <a:extLst>
              <a:ext uri="{FF2B5EF4-FFF2-40B4-BE49-F238E27FC236}">
                <a16:creationId xmlns:a16="http://schemas.microsoft.com/office/drawing/2014/main" id="{E4621B5D-A230-4042-A6E2-BF21FCFCC92B}"/>
              </a:ext>
            </a:extLst>
          </p:cNvPr>
          <p:cNvSpPr/>
          <p:nvPr/>
        </p:nvSpPr>
        <p:spPr>
          <a:xfrm>
            <a:off x="5172387" y="3538197"/>
            <a:ext cx="731520" cy="462170"/>
          </a:xfrm>
          <a:prstGeom prst="ellipse">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B3E229C-78B1-4738-969A-D6E9C4554EA2}"/>
              </a:ext>
            </a:extLst>
          </p:cNvPr>
          <p:cNvSpPr/>
          <p:nvPr/>
        </p:nvSpPr>
        <p:spPr>
          <a:xfrm>
            <a:off x="6593121" y="3538197"/>
            <a:ext cx="731520" cy="462170"/>
          </a:xfrm>
          <a:prstGeom prst="ellipse">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63F46C7-F48A-4C9F-AE95-E4AE0B7ECA9C}"/>
              </a:ext>
            </a:extLst>
          </p:cNvPr>
          <p:cNvSpPr/>
          <p:nvPr/>
        </p:nvSpPr>
        <p:spPr>
          <a:xfrm>
            <a:off x="8042136" y="3538197"/>
            <a:ext cx="731520" cy="462170"/>
          </a:xfrm>
          <a:prstGeom prst="ellipse">
            <a:avLst/>
          </a:prstGeom>
          <a:solidFill>
            <a:srgbClr val="C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32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0699-354E-4DCD-A3B0-83122E64C2BB}"/>
              </a:ext>
            </a:extLst>
          </p:cNvPr>
          <p:cNvSpPr>
            <a:spLocks noGrp="1"/>
          </p:cNvSpPr>
          <p:nvPr>
            <p:ph type="title"/>
          </p:nvPr>
        </p:nvSpPr>
        <p:spPr>
          <a:xfrm>
            <a:off x="838200" y="2453005"/>
            <a:ext cx="4038600" cy="1325563"/>
          </a:xfrm>
        </p:spPr>
        <p:txBody>
          <a:bodyPr/>
          <a:lstStyle/>
          <a:p>
            <a:r>
              <a:rPr lang="en-US" dirty="0"/>
              <a:t>Key implication</a:t>
            </a:r>
          </a:p>
        </p:txBody>
      </p:sp>
      <p:sp>
        <p:nvSpPr>
          <p:cNvPr id="3" name="Slide Number Placeholder 2">
            <a:extLst>
              <a:ext uri="{FF2B5EF4-FFF2-40B4-BE49-F238E27FC236}">
                <a16:creationId xmlns:a16="http://schemas.microsoft.com/office/drawing/2014/main" id="{6C4D9E54-8AAE-4B48-9671-027D0816D72D}"/>
              </a:ext>
            </a:extLst>
          </p:cNvPr>
          <p:cNvSpPr>
            <a:spLocks noGrp="1"/>
          </p:cNvSpPr>
          <p:nvPr>
            <p:ph type="sldNum" sz="quarter" idx="4"/>
          </p:nvPr>
        </p:nvSpPr>
        <p:spPr/>
        <p:txBody>
          <a:bodyPr/>
          <a:lstStyle/>
          <a:p>
            <a:fld id="{445BB9D4-DA47-4DCB-9110-082D989CD4AC}" type="slidenum">
              <a:rPr lang="en-US" smtClean="0"/>
              <a:pPr/>
              <a:t>12</a:t>
            </a:fld>
            <a:endParaRPr lang="en-US"/>
          </a:p>
        </p:txBody>
      </p:sp>
      <p:sp>
        <p:nvSpPr>
          <p:cNvPr id="5" name="TextBox 4">
            <a:extLst>
              <a:ext uri="{FF2B5EF4-FFF2-40B4-BE49-F238E27FC236}">
                <a16:creationId xmlns:a16="http://schemas.microsoft.com/office/drawing/2014/main" id="{1EBD7D04-840A-414D-B14F-1EC9C58874A3}"/>
              </a:ext>
            </a:extLst>
          </p:cNvPr>
          <p:cNvSpPr txBox="1"/>
          <p:nvPr/>
        </p:nvSpPr>
        <p:spPr>
          <a:xfrm>
            <a:off x="4221480" y="2453004"/>
            <a:ext cx="7132320" cy="1477328"/>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pPr algn="l"/>
            <a:r>
              <a:rPr lang="en-US" sz="1800" dirty="0">
                <a:solidFill>
                  <a:schemeClr val="tx1"/>
                </a:solidFill>
              </a:rPr>
              <a:t>Generating greater awareness and familiarity of Wild Alaska Pollock among the general population is still a communications imperative. Increasing visibility of Wild Alaska Pollock can aid opinion and preference among other fish species. </a:t>
            </a:r>
          </a:p>
        </p:txBody>
      </p:sp>
    </p:spTree>
    <p:extLst>
      <p:ext uri="{BB962C8B-B14F-4D97-AF65-F5344CB8AC3E}">
        <p14:creationId xmlns:p14="http://schemas.microsoft.com/office/powerpoint/2010/main" val="286069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7D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13</a:t>
            </a:fld>
            <a:endParaRPr lang="en-US"/>
          </a:p>
        </p:txBody>
      </p:sp>
      <p:sp>
        <p:nvSpPr>
          <p:cNvPr id="2" name="Rectangle 1">
            <a:extLst>
              <a:ext uri="{FF2B5EF4-FFF2-40B4-BE49-F238E27FC236}">
                <a16:creationId xmlns:a16="http://schemas.microsoft.com/office/drawing/2014/main" id="{43C709C2-BC3E-4C02-B398-2BC3101D05A7}"/>
              </a:ext>
            </a:extLst>
          </p:cNvPr>
          <p:cNvSpPr/>
          <p:nvPr/>
        </p:nvSpPr>
        <p:spPr>
          <a:xfrm>
            <a:off x="0" y="5167619"/>
            <a:ext cx="12192000" cy="1690382"/>
          </a:xfrm>
          <a:prstGeom prst="rect">
            <a:avLst/>
          </a:prstGeom>
          <a:solidFill>
            <a:srgbClr val="009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0E3435-35E0-4E83-B8AB-9DBA0A9DB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018" y="5395682"/>
            <a:ext cx="1325563" cy="1325563"/>
          </a:xfrm>
          <a:prstGeom prst="rect">
            <a:avLst/>
          </a:prstGeom>
          <a:effectLst>
            <a:outerShdw blurRad="63500" sx="102000" sy="102000" algn="ctr" rotWithShape="0">
              <a:prstClr val="black">
                <a:alpha val="40000"/>
              </a:prstClr>
            </a:outerShdw>
          </a:effectLst>
        </p:spPr>
      </p:pic>
      <p:sp>
        <p:nvSpPr>
          <p:cNvPr id="10" name="Title 5">
            <a:extLst>
              <a:ext uri="{FF2B5EF4-FFF2-40B4-BE49-F238E27FC236}">
                <a16:creationId xmlns:a16="http://schemas.microsoft.com/office/drawing/2014/main" id="{16744C2D-6B40-413C-B948-2DF5FC3D6178}"/>
              </a:ext>
            </a:extLst>
          </p:cNvPr>
          <p:cNvSpPr>
            <a:spLocks noGrp="1"/>
          </p:cNvSpPr>
          <p:nvPr>
            <p:ph type="title"/>
          </p:nvPr>
        </p:nvSpPr>
        <p:spPr>
          <a:xfrm>
            <a:off x="838200" y="365125"/>
            <a:ext cx="7533068" cy="3465896"/>
          </a:xfrm>
        </p:spPr>
        <p:txBody>
          <a:bodyPr>
            <a:normAutofit/>
          </a:bodyPr>
          <a:lstStyle/>
          <a:p>
            <a:r>
              <a:rPr lang="en-US" dirty="0">
                <a:solidFill>
                  <a:schemeClr val="tx2"/>
                </a:solidFill>
              </a:rPr>
              <a:t>Understanding fish eaters</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10576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ips and Tricks for Eating Out Beaufort, South Carolina (SC), Beaufort  Memorial Hospital">
            <a:extLst>
              <a:ext uri="{FF2B5EF4-FFF2-40B4-BE49-F238E27FC236}">
                <a16:creationId xmlns:a16="http://schemas.microsoft.com/office/drawing/2014/main" id="{A8E9B63D-6B70-4C78-80AF-88DF5B583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8475" y="2901959"/>
            <a:ext cx="1682496" cy="16751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544883-1F66-456F-A001-F26AF0FAB1B1}"/>
              </a:ext>
            </a:extLst>
          </p:cNvPr>
          <p:cNvSpPr>
            <a:spLocks noGrp="1"/>
          </p:cNvSpPr>
          <p:nvPr>
            <p:ph type="title"/>
          </p:nvPr>
        </p:nvSpPr>
        <p:spPr>
          <a:xfrm>
            <a:off x="838200" y="345874"/>
            <a:ext cx="10515600" cy="1325563"/>
          </a:xfrm>
        </p:spPr>
        <p:txBody>
          <a:bodyPr>
            <a:normAutofit fontScale="90000"/>
          </a:bodyPr>
          <a:lstStyle/>
          <a:p>
            <a:r>
              <a:rPr lang="en-US" dirty="0"/>
              <a:t>This year’s research focused heavily on </a:t>
            </a:r>
            <a:r>
              <a:rPr lang="en-US" i="1" dirty="0"/>
              <a:t>fish eaters</a:t>
            </a:r>
            <a:r>
              <a:rPr lang="en-US" dirty="0"/>
              <a:t> – Wild Alaska Pollock’s more immediate, target audience</a:t>
            </a:r>
          </a:p>
        </p:txBody>
      </p:sp>
      <p:sp>
        <p:nvSpPr>
          <p:cNvPr id="3" name="Slide Number Placeholder 2">
            <a:extLst>
              <a:ext uri="{FF2B5EF4-FFF2-40B4-BE49-F238E27FC236}">
                <a16:creationId xmlns:a16="http://schemas.microsoft.com/office/drawing/2014/main" id="{1DCFA8CD-EE74-48EA-BFFF-CBDE5C0157BF}"/>
              </a:ext>
            </a:extLst>
          </p:cNvPr>
          <p:cNvSpPr>
            <a:spLocks noGrp="1"/>
          </p:cNvSpPr>
          <p:nvPr>
            <p:ph type="sldNum" sz="quarter" idx="4"/>
          </p:nvPr>
        </p:nvSpPr>
        <p:spPr/>
        <p:txBody>
          <a:bodyPr/>
          <a:lstStyle/>
          <a:p>
            <a:fld id="{445BB9D4-DA47-4DCB-9110-082D989CD4AC}" type="slidenum">
              <a:rPr lang="en-US" smtClean="0"/>
              <a:pPr/>
              <a:t>14</a:t>
            </a:fld>
            <a:endParaRPr lang="en-US"/>
          </a:p>
        </p:txBody>
      </p:sp>
      <p:pic>
        <p:nvPicPr>
          <p:cNvPr id="7" name="Picture 6" descr="Image result for millennials grocery shopping">
            <a:extLst>
              <a:ext uri="{FF2B5EF4-FFF2-40B4-BE49-F238E27FC236}">
                <a16:creationId xmlns:a16="http://schemas.microsoft.com/office/drawing/2014/main" id="{E96D5E5D-814F-4152-A1B2-8406F1D4F581}"/>
              </a:ext>
            </a:extLst>
          </p:cNvPr>
          <p:cNvPicPr>
            <a:picLocks noChangeAspect="1" noChangeArrowheads="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1187517" y="2898949"/>
            <a:ext cx="1681976" cy="16781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FC5229B-29D9-44B3-8547-CE71DCD9A081}"/>
              </a:ext>
            </a:extLst>
          </p:cNvPr>
          <p:cNvSpPr/>
          <p:nvPr/>
        </p:nvSpPr>
        <p:spPr>
          <a:xfrm>
            <a:off x="838200" y="2098144"/>
            <a:ext cx="2908610" cy="861774"/>
          </a:xfrm>
          <a:prstGeom prst="rect">
            <a:avLst/>
          </a:prstGeom>
        </p:spPr>
        <p:txBody>
          <a:bodyPr wrap="square">
            <a:spAutoFit/>
          </a:bodyPr>
          <a:lstStyle/>
          <a:p>
            <a:pPr>
              <a:defRPr/>
            </a:pPr>
            <a:r>
              <a:rPr lang="en-US" sz="2000" b="1" dirty="0">
                <a:solidFill>
                  <a:schemeClr val="accent4"/>
                </a:solidFill>
                <a:latin typeface="Arial" panose="020B0604020202020204" pitchFamily="34" charset="0"/>
                <a:cs typeface="Arial" panose="020B0604020202020204" pitchFamily="34" charset="0"/>
              </a:rPr>
              <a:t>Future Wild Alaska Pollock Advocates</a:t>
            </a:r>
          </a:p>
          <a:p>
            <a:pPr>
              <a:defRPr/>
            </a:pPr>
            <a:endParaRPr lang="en-US" sz="1000" dirty="0">
              <a:solidFill>
                <a:schemeClr val="accent1"/>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4E7E185A-2263-49DE-ADC5-89F8EABD93A8}"/>
              </a:ext>
            </a:extLst>
          </p:cNvPr>
          <p:cNvSpPr/>
          <p:nvPr/>
        </p:nvSpPr>
        <p:spPr>
          <a:xfrm>
            <a:off x="3369650" y="5102716"/>
            <a:ext cx="536058" cy="550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10" name="Oval 9">
            <a:extLst>
              <a:ext uri="{FF2B5EF4-FFF2-40B4-BE49-F238E27FC236}">
                <a16:creationId xmlns:a16="http://schemas.microsoft.com/office/drawing/2014/main" id="{45C4DC5E-B528-4C9D-8C04-E3C3EFF64BC7}"/>
              </a:ext>
            </a:extLst>
          </p:cNvPr>
          <p:cNvSpPr/>
          <p:nvPr/>
        </p:nvSpPr>
        <p:spPr>
          <a:xfrm>
            <a:off x="3358295" y="2169966"/>
            <a:ext cx="536058" cy="550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99C038"/>
              </a:solidFill>
            </a:endParaRPr>
          </a:p>
        </p:txBody>
      </p:sp>
      <p:pic>
        <p:nvPicPr>
          <p:cNvPr id="11" name="Picture 10">
            <a:extLst>
              <a:ext uri="{FF2B5EF4-FFF2-40B4-BE49-F238E27FC236}">
                <a16:creationId xmlns:a16="http://schemas.microsoft.com/office/drawing/2014/main" id="{BBE21D74-DB3B-4276-A8C7-C598B92705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6520" y="2271709"/>
            <a:ext cx="299608" cy="299608"/>
          </a:xfrm>
          <a:prstGeom prst="rect">
            <a:avLst/>
          </a:prstGeom>
          <a:solidFill>
            <a:schemeClr val="accent4"/>
          </a:solidFill>
        </p:spPr>
      </p:pic>
      <p:sp>
        <p:nvSpPr>
          <p:cNvPr id="12" name="Oval 11">
            <a:extLst>
              <a:ext uri="{FF2B5EF4-FFF2-40B4-BE49-F238E27FC236}">
                <a16:creationId xmlns:a16="http://schemas.microsoft.com/office/drawing/2014/main" id="{9B66DB7A-4BA8-4C5D-98A0-51C013F99F33}"/>
              </a:ext>
            </a:extLst>
          </p:cNvPr>
          <p:cNvSpPr/>
          <p:nvPr/>
        </p:nvSpPr>
        <p:spPr>
          <a:xfrm>
            <a:off x="3358295" y="2898949"/>
            <a:ext cx="536058" cy="550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pic>
        <p:nvPicPr>
          <p:cNvPr id="13" name="Picture 12">
            <a:extLst>
              <a:ext uri="{FF2B5EF4-FFF2-40B4-BE49-F238E27FC236}">
                <a16:creationId xmlns:a16="http://schemas.microsoft.com/office/drawing/2014/main" id="{77782099-BC16-4307-B051-8EDABF55F8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9093" y="3002556"/>
            <a:ext cx="334463" cy="334463"/>
          </a:xfrm>
          <a:prstGeom prst="rect">
            <a:avLst/>
          </a:prstGeom>
          <a:solidFill>
            <a:schemeClr val="accent4"/>
          </a:solidFill>
        </p:spPr>
      </p:pic>
      <p:sp>
        <p:nvSpPr>
          <p:cNvPr id="14" name="Oval 13">
            <a:extLst>
              <a:ext uri="{FF2B5EF4-FFF2-40B4-BE49-F238E27FC236}">
                <a16:creationId xmlns:a16="http://schemas.microsoft.com/office/drawing/2014/main" id="{A8A76698-08BB-4855-B766-869B39995C17}"/>
              </a:ext>
            </a:extLst>
          </p:cNvPr>
          <p:cNvSpPr/>
          <p:nvPr/>
        </p:nvSpPr>
        <p:spPr>
          <a:xfrm>
            <a:off x="3369650" y="3627932"/>
            <a:ext cx="536058" cy="550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pic>
        <p:nvPicPr>
          <p:cNvPr id="15" name="Picture 14">
            <a:extLst>
              <a:ext uri="{FF2B5EF4-FFF2-40B4-BE49-F238E27FC236}">
                <a16:creationId xmlns:a16="http://schemas.microsoft.com/office/drawing/2014/main" id="{134204FF-07E6-4F66-AFEB-F426583BB8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60400" y="3725917"/>
            <a:ext cx="354559" cy="354559"/>
          </a:xfrm>
          <a:prstGeom prst="rect">
            <a:avLst/>
          </a:prstGeom>
          <a:solidFill>
            <a:schemeClr val="accent4"/>
          </a:solidFill>
        </p:spPr>
      </p:pic>
      <p:pic>
        <p:nvPicPr>
          <p:cNvPr id="16" name="Picture 15">
            <a:extLst>
              <a:ext uri="{FF2B5EF4-FFF2-40B4-BE49-F238E27FC236}">
                <a16:creationId xmlns:a16="http://schemas.microsoft.com/office/drawing/2014/main" id="{EABBF1BA-78F3-4DB4-859B-C1B97FE978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66405" y="5221901"/>
            <a:ext cx="332026" cy="332026"/>
          </a:xfrm>
          <a:prstGeom prst="rect">
            <a:avLst/>
          </a:prstGeom>
          <a:solidFill>
            <a:schemeClr val="accent4"/>
          </a:solidFill>
        </p:spPr>
      </p:pic>
      <p:sp>
        <p:nvSpPr>
          <p:cNvPr id="17" name="Rectangle 16">
            <a:extLst>
              <a:ext uri="{FF2B5EF4-FFF2-40B4-BE49-F238E27FC236}">
                <a16:creationId xmlns:a16="http://schemas.microsoft.com/office/drawing/2014/main" id="{C4087B21-BF61-414D-AECB-1150B477A28E}"/>
              </a:ext>
            </a:extLst>
          </p:cNvPr>
          <p:cNvSpPr/>
          <p:nvPr/>
        </p:nvSpPr>
        <p:spPr>
          <a:xfrm>
            <a:off x="4012578" y="2225908"/>
            <a:ext cx="1843670" cy="430887"/>
          </a:xfrm>
          <a:prstGeom prst="rect">
            <a:avLst/>
          </a:prstGeom>
        </p:spPr>
        <p:txBody>
          <a:bodyPr wrap="square">
            <a:spAutoFit/>
          </a:bodyPr>
          <a:lstStyle/>
          <a:p>
            <a:r>
              <a:rPr lang="en-US" sz="1100" dirty="0">
                <a:solidFill>
                  <a:schemeClr val="accent3"/>
                </a:solidFill>
                <a:latin typeface="Arial" panose="020B0604020202020204" pitchFamily="34" charset="0"/>
                <a:cs typeface="Arial" panose="020B0604020202020204" pitchFamily="34" charset="0"/>
              </a:rPr>
              <a:t>Shoppers with strong purchase power</a:t>
            </a:r>
          </a:p>
        </p:txBody>
      </p:sp>
      <p:sp>
        <p:nvSpPr>
          <p:cNvPr id="18" name="Rectangle 17">
            <a:extLst>
              <a:ext uri="{FF2B5EF4-FFF2-40B4-BE49-F238E27FC236}">
                <a16:creationId xmlns:a16="http://schemas.microsoft.com/office/drawing/2014/main" id="{CF66777A-21CC-45F0-88D3-661588A6FF72}"/>
              </a:ext>
            </a:extLst>
          </p:cNvPr>
          <p:cNvSpPr/>
          <p:nvPr/>
        </p:nvSpPr>
        <p:spPr>
          <a:xfrm>
            <a:off x="4012578" y="2997869"/>
            <a:ext cx="2209476" cy="261610"/>
          </a:xfrm>
          <a:prstGeom prst="rect">
            <a:avLst/>
          </a:prstGeom>
        </p:spPr>
        <p:txBody>
          <a:bodyPr wrap="square">
            <a:spAutoFit/>
          </a:bodyPr>
          <a:lstStyle/>
          <a:p>
            <a:r>
              <a:rPr lang="en-US" sz="1100" dirty="0">
                <a:solidFill>
                  <a:schemeClr val="accent3"/>
                </a:solidFill>
                <a:latin typeface="Arial" panose="020B0604020202020204" pitchFamily="34" charset="0"/>
                <a:cs typeface="Arial" panose="020B0604020202020204" pitchFamily="34" charset="0"/>
              </a:rPr>
              <a:t>Millennials</a:t>
            </a:r>
          </a:p>
        </p:txBody>
      </p:sp>
      <p:sp>
        <p:nvSpPr>
          <p:cNvPr id="19" name="Rectangle 18">
            <a:extLst>
              <a:ext uri="{FF2B5EF4-FFF2-40B4-BE49-F238E27FC236}">
                <a16:creationId xmlns:a16="http://schemas.microsoft.com/office/drawing/2014/main" id="{39310E8C-C1E6-47CD-AAAC-00C297A0291F}"/>
              </a:ext>
            </a:extLst>
          </p:cNvPr>
          <p:cNvSpPr/>
          <p:nvPr/>
        </p:nvSpPr>
        <p:spPr>
          <a:xfrm>
            <a:off x="4012578" y="3708975"/>
            <a:ext cx="2209476" cy="261610"/>
          </a:xfrm>
          <a:prstGeom prst="rect">
            <a:avLst/>
          </a:prstGeom>
        </p:spPr>
        <p:txBody>
          <a:bodyPr wrap="square">
            <a:spAutoFit/>
          </a:bodyPr>
          <a:lstStyle/>
          <a:p>
            <a:r>
              <a:rPr lang="en-US" sz="1100" dirty="0">
                <a:solidFill>
                  <a:schemeClr val="accent3"/>
                </a:solidFill>
                <a:latin typeface="Arial" panose="020B0604020202020204" pitchFamily="34" charset="0"/>
                <a:cs typeface="Arial" panose="020B0604020202020204" pitchFamily="34" charset="0"/>
              </a:rPr>
              <a:t>Parents</a:t>
            </a:r>
          </a:p>
        </p:txBody>
      </p:sp>
      <p:sp>
        <p:nvSpPr>
          <p:cNvPr id="20" name="Oval 19">
            <a:extLst>
              <a:ext uri="{FF2B5EF4-FFF2-40B4-BE49-F238E27FC236}">
                <a16:creationId xmlns:a16="http://schemas.microsoft.com/office/drawing/2014/main" id="{38C5F2E1-BF76-4838-A810-E3DC735F43D0}"/>
              </a:ext>
            </a:extLst>
          </p:cNvPr>
          <p:cNvSpPr/>
          <p:nvPr/>
        </p:nvSpPr>
        <p:spPr>
          <a:xfrm>
            <a:off x="3377424" y="4356915"/>
            <a:ext cx="536058" cy="550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99C038"/>
              </a:solidFill>
            </a:endParaRPr>
          </a:p>
        </p:txBody>
      </p:sp>
      <p:sp>
        <p:nvSpPr>
          <p:cNvPr id="21" name="Rectangle 20">
            <a:extLst>
              <a:ext uri="{FF2B5EF4-FFF2-40B4-BE49-F238E27FC236}">
                <a16:creationId xmlns:a16="http://schemas.microsoft.com/office/drawing/2014/main" id="{82590A90-C14A-48E7-B147-42238AE8578D}"/>
              </a:ext>
            </a:extLst>
          </p:cNvPr>
          <p:cNvSpPr/>
          <p:nvPr/>
        </p:nvSpPr>
        <p:spPr>
          <a:xfrm>
            <a:off x="4012578" y="4501374"/>
            <a:ext cx="1843670" cy="261610"/>
          </a:xfrm>
          <a:prstGeom prst="rect">
            <a:avLst/>
          </a:prstGeom>
        </p:spPr>
        <p:txBody>
          <a:bodyPr wrap="square">
            <a:spAutoFit/>
          </a:bodyPr>
          <a:lstStyle/>
          <a:p>
            <a:r>
              <a:rPr lang="en-US" sz="1100" dirty="0">
                <a:solidFill>
                  <a:schemeClr val="accent3"/>
                </a:solidFill>
                <a:latin typeface="Arial" panose="020B0604020202020204" pitchFamily="34" charset="0"/>
                <a:cs typeface="Arial" panose="020B0604020202020204" pitchFamily="34" charset="0"/>
              </a:rPr>
              <a:t>Affluent</a:t>
            </a:r>
          </a:p>
        </p:txBody>
      </p:sp>
      <p:pic>
        <p:nvPicPr>
          <p:cNvPr id="22" name="Picture 21">
            <a:extLst>
              <a:ext uri="{FF2B5EF4-FFF2-40B4-BE49-F238E27FC236}">
                <a16:creationId xmlns:a16="http://schemas.microsoft.com/office/drawing/2014/main" id="{E5415BA9-AA54-4F1A-8487-0847EE40FA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64877" y="4451605"/>
            <a:ext cx="361149" cy="361149"/>
          </a:xfrm>
          <a:prstGeom prst="rect">
            <a:avLst/>
          </a:prstGeom>
          <a:solidFill>
            <a:schemeClr val="accent4"/>
          </a:solidFill>
        </p:spPr>
      </p:pic>
      <p:sp>
        <p:nvSpPr>
          <p:cNvPr id="23" name="Rectangle 22">
            <a:extLst>
              <a:ext uri="{FF2B5EF4-FFF2-40B4-BE49-F238E27FC236}">
                <a16:creationId xmlns:a16="http://schemas.microsoft.com/office/drawing/2014/main" id="{698070BE-5FE9-422C-BBC5-37CE75653252}"/>
              </a:ext>
            </a:extLst>
          </p:cNvPr>
          <p:cNvSpPr/>
          <p:nvPr/>
        </p:nvSpPr>
        <p:spPr>
          <a:xfrm>
            <a:off x="4012578" y="5247176"/>
            <a:ext cx="2209476" cy="261610"/>
          </a:xfrm>
          <a:prstGeom prst="rect">
            <a:avLst/>
          </a:prstGeom>
        </p:spPr>
        <p:txBody>
          <a:bodyPr wrap="square">
            <a:spAutoFit/>
          </a:bodyPr>
          <a:lstStyle/>
          <a:p>
            <a:r>
              <a:rPr lang="en-US" sz="1100" dirty="0">
                <a:solidFill>
                  <a:schemeClr val="accent3"/>
                </a:solidFill>
                <a:latin typeface="Arial" panose="020B0604020202020204" pitchFamily="34" charset="0"/>
                <a:cs typeface="Arial" panose="020B0604020202020204" pitchFamily="34" charset="0"/>
              </a:rPr>
              <a:t>Educated</a:t>
            </a:r>
          </a:p>
        </p:txBody>
      </p:sp>
      <p:sp>
        <p:nvSpPr>
          <p:cNvPr id="24" name="Rectangle 23">
            <a:extLst>
              <a:ext uri="{FF2B5EF4-FFF2-40B4-BE49-F238E27FC236}">
                <a16:creationId xmlns:a16="http://schemas.microsoft.com/office/drawing/2014/main" id="{5FAA50F9-ABD0-4F95-8213-CC09125B77BD}"/>
              </a:ext>
            </a:extLst>
          </p:cNvPr>
          <p:cNvSpPr/>
          <p:nvPr/>
        </p:nvSpPr>
        <p:spPr>
          <a:xfrm>
            <a:off x="6196359" y="2098144"/>
            <a:ext cx="2908610" cy="861774"/>
          </a:xfrm>
          <a:prstGeom prst="rect">
            <a:avLst/>
          </a:prstGeom>
        </p:spPr>
        <p:txBody>
          <a:bodyPr wrap="square">
            <a:spAutoFit/>
          </a:bodyPr>
          <a:lstStyle/>
          <a:p>
            <a:pPr>
              <a:defRPr/>
            </a:pPr>
            <a:r>
              <a:rPr lang="en-US" sz="2000" b="1" dirty="0">
                <a:solidFill>
                  <a:srgbClr val="00B0F0"/>
                </a:solidFill>
                <a:latin typeface="Arial" panose="020B0604020202020204" pitchFamily="34" charset="0"/>
                <a:cs typeface="Arial" panose="020B0604020202020204" pitchFamily="34" charset="0"/>
              </a:rPr>
              <a:t>Fish </a:t>
            </a:r>
          </a:p>
          <a:p>
            <a:pPr>
              <a:defRPr/>
            </a:pPr>
            <a:r>
              <a:rPr lang="en-US" sz="2000" b="1" dirty="0">
                <a:solidFill>
                  <a:srgbClr val="00B0F0"/>
                </a:solidFill>
                <a:latin typeface="Arial" panose="020B0604020202020204" pitchFamily="34" charset="0"/>
                <a:cs typeface="Arial" panose="020B0604020202020204" pitchFamily="34" charset="0"/>
              </a:rPr>
              <a:t>Eaters</a:t>
            </a:r>
          </a:p>
          <a:p>
            <a:pPr>
              <a:defRPr/>
            </a:pPr>
            <a:endParaRPr lang="en-US" sz="1000" dirty="0">
              <a:solidFill>
                <a:schemeClr val="accent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237B7512-9052-41A3-85AB-BD84D2682C92}"/>
              </a:ext>
            </a:extLst>
          </p:cNvPr>
          <p:cNvGrpSpPr/>
          <p:nvPr/>
        </p:nvGrpSpPr>
        <p:grpSpPr>
          <a:xfrm>
            <a:off x="5412776" y="3413432"/>
            <a:ext cx="659990" cy="495164"/>
            <a:chOff x="7297725" y="3311081"/>
            <a:chExt cx="997527" cy="748146"/>
          </a:xfrm>
          <a:solidFill>
            <a:srgbClr val="00B0F0"/>
          </a:solidFill>
        </p:grpSpPr>
        <p:sp>
          <p:nvSpPr>
            <p:cNvPr id="26" name="Chevron 23">
              <a:extLst>
                <a:ext uri="{FF2B5EF4-FFF2-40B4-BE49-F238E27FC236}">
                  <a16:creationId xmlns:a16="http://schemas.microsoft.com/office/drawing/2014/main" id="{55FF95F6-01B1-4AA6-B2F9-7ABA0C914CF9}"/>
                </a:ext>
              </a:extLst>
            </p:cNvPr>
            <p:cNvSpPr/>
            <p:nvPr/>
          </p:nvSpPr>
          <p:spPr>
            <a:xfrm>
              <a:off x="7547106" y="3311081"/>
              <a:ext cx="748146" cy="748146"/>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Larsseit Alt" panose="00000500000000000000"/>
                <a:ea typeface="+mn-ea"/>
                <a:cs typeface="Arial" panose="020B0604020202020204" pitchFamily="34" charset="0"/>
              </a:endParaRPr>
            </a:p>
          </p:txBody>
        </p:sp>
        <p:sp>
          <p:nvSpPr>
            <p:cNvPr id="27" name="Chevron 24">
              <a:extLst>
                <a:ext uri="{FF2B5EF4-FFF2-40B4-BE49-F238E27FC236}">
                  <a16:creationId xmlns:a16="http://schemas.microsoft.com/office/drawing/2014/main" id="{73D7C0FF-6496-403F-B31C-F23D5513790E}"/>
                </a:ext>
              </a:extLst>
            </p:cNvPr>
            <p:cNvSpPr/>
            <p:nvPr/>
          </p:nvSpPr>
          <p:spPr>
            <a:xfrm>
              <a:off x="7297725" y="3427979"/>
              <a:ext cx="514350" cy="514350"/>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Larsseit Alt" panose="00000500000000000000"/>
                <a:ea typeface="+mn-ea"/>
                <a:cs typeface="Arial" panose="020B0604020202020204" pitchFamily="34" charset="0"/>
              </a:endParaRPr>
            </a:p>
          </p:txBody>
        </p:sp>
      </p:grpSp>
      <p:sp>
        <p:nvSpPr>
          <p:cNvPr id="6" name="Rectangle 5">
            <a:extLst>
              <a:ext uri="{FF2B5EF4-FFF2-40B4-BE49-F238E27FC236}">
                <a16:creationId xmlns:a16="http://schemas.microsoft.com/office/drawing/2014/main" id="{54C5D418-5DD1-48EF-A34C-A41D5D062DFE}"/>
              </a:ext>
            </a:extLst>
          </p:cNvPr>
          <p:cNvSpPr/>
          <p:nvPr/>
        </p:nvSpPr>
        <p:spPr>
          <a:xfrm>
            <a:off x="6163515" y="1947058"/>
            <a:ext cx="5262046" cy="3606869"/>
          </a:xfrm>
          <a:prstGeom prst="rect">
            <a:avLst/>
          </a:prstGeom>
          <a:noFill/>
          <a:ln w="19050">
            <a:solidFill>
              <a:srgbClr val="009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35" name="TextBox 34">
            <a:extLst>
              <a:ext uri="{FF2B5EF4-FFF2-40B4-BE49-F238E27FC236}">
                <a16:creationId xmlns:a16="http://schemas.microsoft.com/office/drawing/2014/main" id="{3A101E36-28D9-4AFB-A125-FB45D4BEE317}"/>
              </a:ext>
            </a:extLst>
          </p:cNvPr>
          <p:cNvSpPr txBox="1"/>
          <p:nvPr/>
        </p:nvSpPr>
        <p:spPr>
          <a:xfrm>
            <a:off x="845097" y="1644104"/>
            <a:ext cx="4946904" cy="307777"/>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sz="1400" dirty="0">
                <a:solidFill>
                  <a:schemeClr val="bg1">
                    <a:lumMod val="50000"/>
                  </a:schemeClr>
                </a:solidFill>
              </a:rPr>
              <a:t>2019 Focus</a:t>
            </a:r>
          </a:p>
        </p:txBody>
      </p:sp>
      <p:sp>
        <p:nvSpPr>
          <p:cNvPr id="36" name="TextBox 35">
            <a:extLst>
              <a:ext uri="{FF2B5EF4-FFF2-40B4-BE49-F238E27FC236}">
                <a16:creationId xmlns:a16="http://schemas.microsoft.com/office/drawing/2014/main" id="{3498A999-84A7-4CDA-A49D-7D68BA013857}"/>
              </a:ext>
            </a:extLst>
          </p:cNvPr>
          <p:cNvSpPr txBox="1"/>
          <p:nvPr/>
        </p:nvSpPr>
        <p:spPr>
          <a:xfrm>
            <a:off x="6296682" y="1644104"/>
            <a:ext cx="4946904" cy="307777"/>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sz="1400" dirty="0"/>
              <a:t>2020 Focus</a:t>
            </a:r>
          </a:p>
        </p:txBody>
      </p:sp>
      <p:sp>
        <p:nvSpPr>
          <p:cNvPr id="37" name="Oval 36">
            <a:extLst>
              <a:ext uri="{FF2B5EF4-FFF2-40B4-BE49-F238E27FC236}">
                <a16:creationId xmlns:a16="http://schemas.microsoft.com/office/drawing/2014/main" id="{81ED629A-5CED-43F6-9702-D6EE76792ECC}"/>
              </a:ext>
            </a:extLst>
          </p:cNvPr>
          <p:cNvSpPr/>
          <p:nvPr/>
        </p:nvSpPr>
        <p:spPr>
          <a:xfrm>
            <a:off x="8352921" y="2376152"/>
            <a:ext cx="536058" cy="550530"/>
          </a:xfrm>
          <a:prstGeom prst="ellipse">
            <a:avLst/>
          </a:prstGeom>
          <a:solidFill>
            <a:srgbClr val="009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99C038"/>
              </a:solidFill>
              <a:latin typeface="Arial" panose="020B0604020202020204" pitchFamily="34" charset="0"/>
              <a:cs typeface="Arial" panose="020B0604020202020204" pitchFamily="34" charset="0"/>
            </a:endParaRPr>
          </a:p>
        </p:txBody>
      </p:sp>
      <p:pic>
        <p:nvPicPr>
          <p:cNvPr id="38" name="Picture 4" descr="Eat Icons - Download Free Vector Icons | Noun Project">
            <a:extLst>
              <a:ext uri="{FF2B5EF4-FFF2-40B4-BE49-F238E27FC236}">
                <a16:creationId xmlns:a16="http://schemas.microsoft.com/office/drawing/2014/main" id="{43B1047F-53A1-41C5-8A2A-736F5DD0687A}"/>
              </a:ext>
            </a:extLst>
          </p:cNvPr>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8417283" y="2456357"/>
            <a:ext cx="407334" cy="40733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4F90413E-9372-48AC-9657-65BB6E6FD29D}"/>
              </a:ext>
            </a:extLst>
          </p:cNvPr>
          <p:cNvSpPr/>
          <p:nvPr/>
        </p:nvSpPr>
        <p:spPr>
          <a:xfrm>
            <a:off x="8910463" y="2381817"/>
            <a:ext cx="1843670" cy="600164"/>
          </a:xfrm>
          <a:prstGeom prst="rect">
            <a:avLst/>
          </a:prstGeom>
        </p:spPr>
        <p:txBody>
          <a:bodyPr wrap="square">
            <a:spAutoFit/>
          </a:bodyPr>
          <a:lstStyle/>
          <a:p>
            <a:r>
              <a:rPr lang="en-US" sz="1100">
                <a:solidFill>
                  <a:schemeClr val="accent3"/>
                </a:solidFill>
                <a:latin typeface="Arial" panose="020B0604020202020204" pitchFamily="34" charset="0"/>
                <a:cs typeface="Arial" panose="020B0604020202020204" pitchFamily="34" charset="0"/>
              </a:rPr>
              <a:t>Have consumed fish </a:t>
            </a:r>
          </a:p>
          <a:p>
            <a:r>
              <a:rPr lang="en-US" sz="1100">
                <a:solidFill>
                  <a:schemeClr val="accent3"/>
                </a:solidFill>
                <a:latin typeface="Arial" panose="020B0604020202020204" pitchFamily="34" charset="0"/>
                <a:cs typeface="Arial" panose="020B0604020202020204" pitchFamily="34" charset="0"/>
              </a:rPr>
              <a:t>(not exclusively shellfish) in the past 3 months</a:t>
            </a:r>
          </a:p>
        </p:txBody>
      </p:sp>
      <p:sp>
        <p:nvSpPr>
          <p:cNvPr id="40" name="Oval 39">
            <a:extLst>
              <a:ext uri="{FF2B5EF4-FFF2-40B4-BE49-F238E27FC236}">
                <a16:creationId xmlns:a16="http://schemas.microsoft.com/office/drawing/2014/main" id="{8F52BE56-EE4B-45E4-B3F3-99EE80DAD5AD}"/>
              </a:ext>
            </a:extLst>
          </p:cNvPr>
          <p:cNvSpPr/>
          <p:nvPr/>
        </p:nvSpPr>
        <p:spPr>
          <a:xfrm>
            <a:off x="8352921" y="3168563"/>
            <a:ext cx="536058" cy="550530"/>
          </a:xfrm>
          <a:prstGeom prst="ellipse">
            <a:avLst/>
          </a:prstGeom>
          <a:solidFill>
            <a:srgbClr val="009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99C038"/>
              </a:solidFill>
              <a:latin typeface="Arial" panose="020B0604020202020204" pitchFamily="34" charset="0"/>
              <a:cs typeface="Arial" panose="020B0604020202020204" pitchFamily="34" charset="0"/>
            </a:endParaRPr>
          </a:p>
        </p:txBody>
      </p:sp>
      <p:pic>
        <p:nvPicPr>
          <p:cNvPr id="41" name="Picture 6" descr="Pay Icons - Download Free Vector Icons | Noun Project">
            <a:extLst>
              <a:ext uri="{FF2B5EF4-FFF2-40B4-BE49-F238E27FC236}">
                <a16:creationId xmlns:a16="http://schemas.microsoft.com/office/drawing/2014/main" id="{54CA2BA3-5501-46DC-B3B7-8997ADC103B2}"/>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8446971" y="3273784"/>
            <a:ext cx="347959" cy="34795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198772FF-11E8-41CA-BF67-A1C59C0036A6}"/>
              </a:ext>
            </a:extLst>
          </p:cNvPr>
          <p:cNvSpPr/>
          <p:nvPr/>
        </p:nvSpPr>
        <p:spPr>
          <a:xfrm>
            <a:off x="8910463" y="3088096"/>
            <a:ext cx="2414640" cy="2292935"/>
          </a:xfrm>
          <a:prstGeom prst="rect">
            <a:avLst/>
          </a:prstGeom>
        </p:spPr>
        <p:txBody>
          <a:bodyPr wrap="square">
            <a:spAutoFit/>
          </a:bodyPr>
          <a:lstStyle/>
          <a:p>
            <a:r>
              <a:rPr lang="en-US" sz="1100" b="1">
                <a:solidFill>
                  <a:schemeClr val="accent3"/>
                </a:solidFill>
                <a:latin typeface="Arial" panose="020B0604020202020204" pitchFamily="34" charset="0"/>
                <a:cs typeface="Arial" panose="020B0604020202020204" pitchFamily="34" charset="0"/>
              </a:rPr>
              <a:t>AND</a:t>
            </a:r>
          </a:p>
          <a:p>
            <a:r>
              <a:rPr lang="en-US" sz="1100">
                <a:solidFill>
                  <a:schemeClr val="accent3"/>
                </a:solidFill>
                <a:latin typeface="Arial" panose="020B0604020202020204" pitchFamily="34" charset="0"/>
                <a:cs typeface="Arial" panose="020B0604020202020204" pitchFamily="34" charset="0"/>
              </a:rPr>
              <a:t>Have purchased any of the following types of fish in the past 3 months:</a:t>
            </a:r>
          </a:p>
          <a:p>
            <a:pPr marL="171450" indent="-171450">
              <a:buFontTx/>
              <a:buChar char="-"/>
            </a:pPr>
            <a:r>
              <a:rPr lang="en-US" sz="1100">
                <a:solidFill>
                  <a:schemeClr val="accent3"/>
                </a:solidFill>
                <a:latin typeface="Arial" panose="020B0604020202020204" pitchFamily="34" charset="0"/>
                <a:cs typeface="Arial" panose="020B0604020202020204" pitchFamily="34" charset="0"/>
              </a:rPr>
              <a:t>Fish from any type of restaurant</a:t>
            </a:r>
          </a:p>
          <a:p>
            <a:pPr marL="171450" indent="-171450">
              <a:buFontTx/>
              <a:buChar char="-"/>
            </a:pPr>
            <a:r>
              <a:rPr lang="en-US" sz="1100">
                <a:solidFill>
                  <a:schemeClr val="accent3"/>
                </a:solidFill>
                <a:latin typeface="Arial" panose="020B0604020202020204" pitchFamily="34" charset="0"/>
                <a:cs typeface="Arial" panose="020B0604020202020204" pitchFamily="34" charset="0"/>
              </a:rPr>
              <a:t>Fresh fish from a grocery store or market</a:t>
            </a:r>
          </a:p>
          <a:p>
            <a:pPr marL="171450" indent="-171450">
              <a:buFontTx/>
              <a:buChar char="-"/>
            </a:pPr>
            <a:r>
              <a:rPr lang="en-US" sz="1100">
                <a:solidFill>
                  <a:schemeClr val="accent3"/>
                </a:solidFill>
                <a:latin typeface="Arial" panose="020B0604020202020204" pitchFamily="34" charset="0"/>
                <a:cs typeface="Arial" panose="020B0604020202020204" pitchFamily="34" charset="0"/>
              </a:rPr>
              <a:t>Packaged refrigerated/frozen non-breaded fish– plain or prepared</a:t>
            </a:r>
          </a:p>
          <a:p>
            <a:pPr marL="171450" indent="-171450">
              <a:buFontTx/>
              <a:buChar char="-"/>
            </a:pPr>
            <a:r>
              <a:rPr lang="en-US" sz="1100">
                <a:solidFill>
                  <a:schemeClr val="accent3"/>
                </a:solidFill>
                <a:latin typeface="Arial" panose="020B0604020202020204" pitchFamily="34" charset="0"/>
                <a:cs typeface="Arial" panose="020B0604020202020204" pitchFamily="34" charset="0"/>
              </a:rPr>
              <a:t>Frozen breaded fish</a:t>
            </a:r>
          </a:p>
          <a:p>
            <a:pPr marL="171450" indent="-171450">
              <a:buFontTx/>
              <a:buChar char="-"/>
            </a:pPr>
            <a:r>
              <a:rPr lang="en-US" sz="1100">
                <a:solidFill>
                  <a:schemeClr val="accent3"/>
                </a:solidFill>
                <a:latin typeface="Arial" panose="020B0604020202020204" pitchFamily="34" charset="0"/>
                <a:cs typeface="Arial" panose="020B0604020202020204" pitchFamily="34" charset="0"/>
              </a:rPr>
              <a:t>Fish in a can or pouch (not exclusive)</a:t>
            </a:r>
          </a:p>
        </p:txBody>
      </p:sp>
      <p:sp>
        <p:nvSpPr>
          <p:cNvPr id="43" name="Rectangle 42">
            <a:extLst>
              <a:ext uri="{FF2B5EF4-FFF2-40B4-BE49-F238E27FC236}">
                <a16:creationId xmlns:a16="http://schemas.microsoft.com/office/drawing/2014/main" id="{65032D3C-5122-4356-81E7-C49AF80B0383}"/>
              </a:ext>
            </a:extLst>
          </p:cNvPr>
          <p:cNvSpPr/>
          <p:nvPr/>
        </p:nvSpPr>
        <p:spPr>
          <a:xfrm>
            <a:off x="8153009" y="2066326"/>
            <a:ext cx="2469749" cy="230832"/>
          </a:xfrm>
          <a:prstGeom prst="rect">
            <a:avLst/>
          </a:prstGeom>
        </p:spPr>
        <p:txBody>
          <a:bodyPr wrap="square">
            <a:spAutoFit/>
          </a:bodyPr>
          <a:lstStyle/>
          <a:p>
            <a:r>
              <a:rPr lang="en-US" sz="900" i="1">
                <a:solidFill>
                  <a:schemeClr val="accent3"/>
                </a:solidFill>
                <a:latin typeface="Arial" panose="020B0604020202020204" pitchFamily="34" charset="0"/>
                <a:cs typeface="Arial" panose="020B0604020202020204" pitchFamily="34" charset="0"/>
              </a:rPr>
              <a:t>How this audience was defined:</a:t>
            </a:r>
          </a:p>
        </p:txBody>
      </p:sp>
    </p:spTree>
    <p:extLst>
      <p:ext uri="{BB962C8B-B14F-4D97-AF65-F5344CB8AC3E}">
        <p14:creationId xmlns:p14="http://schemas.microsoft.com/office/powerpoint/2010/main" val="164171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12695D-D8B0-4A33-9A8E-5EBC4A309328}"/>
              </a:ext>
            </a:extLst>
          </p:cNvPr>
          <p:cNvSpPr>
            <a:spLocks noGrp="1"/>
          </p:cNvSpPr>
          <p:nvPr>
            <p:ph type="sldNum" sz="quarter" idx="4"/>
          </p:nvPr>
        </p:nvSpPr>
        <p:spPr/>
        <p:txBody>
          <a:bodyPr/>
          <a:lstStyle/>
          <a:p>
            <a:fld id="{445BB9D4-DA47-4DCB-9110-082D989CD4AC}" type="slidenum">
              <a:rPr lang="en-US" smtClean="0"/>
              <a:pPr/>
              <a:t>15</a:t>
            </a:fld>
            <a:endParaRPr lang="en-US"/>
          </a:p>
        </p:txBody>
      </p:sp>
      <p:sp>
        <p:nvSpPr>
          <p:cNvPr id="5" name="Title 1">
            <a:extLst>
              <a:ext uri="{FF2B5EF4-FFF2-40B4-BE49-F238E27FC236}">
                <a16:creationId xmlns:a16="http://schemas.microsoft.com/office/drawing/2014/main" id="{50CA4045-3C1B-42D6-BAB8-0B866C1376F4}"/>
              </a:ext>
            </a:extLst>
          </p:cNvPr>
          <p:cNvSpPr>
            <a:spLocks noGrp="1"/>
          </p:cNvSpPr>
          <p:nvPr>
            <p:ph type="title"/>
          </p:nvPr>
        </p:nvSpPr>
        <p:spPr>
          <a:xfrm>
            <a:off x="381001" y="501737"/>
            <a:ext cx="10972799" cy="710768"/>
          </a:xfrm>
        </p:spPr>
        <p:txBody>
          <a:bodyPr>
            <a:normAutofit fontScale="90000"/>
          </a:bodyPr>
          <a:lstStyle/>
          <a:p>
            <a:r>
              <a:rPr lang="en-US">
                <a:latin typeface="Arial Black"/>
              </a:rPr>
              <a:t>Fish eaters have strong purchase power and are driving fish decisions at home</a:t>
            </a:r>
            <a:endParaRPr lang="en-US"/>
          </a:p>
        </p:txBody>
      </p:sp>
      <p:sp>
        <p:nvSpPr>
          <p:cNvPr id="4" name="TextBox 3">
            <a:extLst>
              <a:ext uri="{FF2B5EF4-FFF2-40B4-BE49-F238E27FC236}">
                <a16:creationId xmlns:a16="http://schemas.microsoft.com/office/drawing/2014/main" id="{FF3BE61E-FCD7-41F9-B9E9-81A347CAB024}"/>
              </a:ext>
            </a:extLst>
          </p:cNvPr>
          <p:cNvSpPr txBox="1"/>
          <p:nvPr/>
        </p:nvSpPr>
        <p:spPr>
          <a:xfrm>
            <a:off x="342700" y="2287937"/>
            <a:ext cx="2016831" cy="1184940"/>
          </a:xfrm>
          <a:prstGeom prst="rect">
            <a:avLst/>
          </a:prstGeom>
          <a:noFill/>
        </p:spPr>
        <p:txBody>
          <a:bodyPr wrap="square" lIns="91440" tIns="45720" rIns="91440" bIns="45720" rtlCol="0" anchor="t">
            <a:spAutoFit/>
          </a:bodyPr>
          <a:lstStyle/>
          <a:p>
            <a:pPr algn="ctr">
              <a:defRPr/>
            </a:pPr>
            <a:r>
              <a:rPr lang="en-US" sz="4400" b="1" dirty="0">
                <a:solidFill>
                  <a:srgbClr val="005BAA"/>
                </a:solidFill>
                <a:latin typeface="Arial"/>
                <a:cs typeface="Arial"/>
              </a:rPr>
              <a:t>9 in 10</a:t>
            </a:r>
            <a:endParaRPr lang="en-US" sz="4400" b="1" i="0" u="none" strike="noStrike" kern="1200" cap="none" spc="0" normalizeH="0" baseline="0" noProof="0" dirty="0">
              <a:ln>
                <a:noFill/>
              </a:ln>
              <a:solidFill>
                <a:srgbClr val="005BAA"/>
              </a:solidFill>
              <a:effectLst/>
              <a:uLnTx/>
              <a:uFillTx/>
              <a:latin typeface="Arial"/>
              <a:cs typeface="Arial"/>
            </a:endParaRPr>
          </a:p>
          <a:p>
            <a:pPr algn="ctr">
              <a:defRPr/>
            </a:pPr>
            <a:r>
              <a:rPr lang="en-US" sz="1600" b="1" dirty="0">
                <a:solidFill>
                  <a:srgbClr val="757070"/>
                </a:solidFill>
                <a:latin typeface="Arial"/>
                <a:cs typeface="Arial"/>
              </a:rPr>
              <a:t>Eat fish </a:t>
            </a:r>
            <a:r>
              <a:rPr lang="en-US" sz="1600" b="1" dirty="0">
                <a:latin typeface="Arial"/>
                <a:cs typeface="Arial"/>
              </a:rPr>
              <a:t>regularly</a:t>
            </a:r>
            <a:endParaRPr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defRPr/>
            </a:pPr>
            <a:r>
              <a:rPr lang="en-US" sz="1100" dirty="0">
                <a:solidFill>
                  <a:srgbClr val="757070"/>
                </a:solidFill>
                <a:latin typeface="Arial"/>
                <a:cs typeface="Arial"/>
              </a:rPr>
              <a:t>(very often/often/sometimes)</a:t>
            </a:r>
            <a:endParaRPr kumimoji="0" lang="en-US" sz="1200" i="0" u="none" strike="noStrike" kern="1200" cap="none" spc="0" normalizeH="0" baseline="0" noProof="0" dirty="0">
              <a:ln>
                <a:noFill/>
              </a:ln>
              <a:solidFill>
                <a:srgbClr val="757070"/>
              </a:solidFill>
              <a:effectLst/>
              <a:uLnTx/>
              <a:uFillTx/>
              <a:latin typeface="Arial"/>
              <a:cs typeface="Arial"/>
            </a:endParaRPr>
          </a:p>
        </p:txBody>
      </p:sp>
      <p:cxnSp>
        <p:nvCxnSpPr>
          <p:cNvPr id="10" name="Straight Connector 9">
            <a:extLst>
              <a:ext uri="{FF2B5EF4-FFF2-40B4-BE49-F238E27FC236}">
                <a16:creationId xmlns:a16="http://schemas.microsoft.com/office/drawing/2014/main" id="{BEC6B177-93D9-4336-AD39-44BE38D97E95}"/>
              </a:ext>
            </a:extLst>
          </p:cNvPr>
          <p:cNvCxnSpPr>
            <a:cxnSpLocks/>
          </p:cNvCxnSpPr>
          <p:nvPr/>
        </p:nvCxnSpPr>
        <p:spPr>
          <a:xfrm>
            <a:off x="2524332" y="2288503"/>
            <a:ext cx="0" cy="2820595"/>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C9CEC6B-546A-47F2-9817-B467131742F2}"/>
              </a:ext>
            </a:extLst>
          </p:cNvPr>
          <p:cNvSpPr txBox="1"/>
          <p:nvPr/>
        </p:nvSpPr>
        <p:spPr>
          <a:xfrm>
            <a:off x="310124" y="3926102"/>
            <a:ext cx="1983644"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757070"/>
                </a:solidFill>
                <a:latin typeface="Arial" panose="020B0604020202020204" pitchFamily="34" charset="0"/>
                <a:cs typeface="Arial" panose="020B0604020202020204" pitchFamily="34" charset="0"/>
              </a:rPr>
              <a:t>Most often prepare and eat </a:t>
            </a:r>
            <a:r>
              <a:rPr kumimoji="0" lang="en-US" sz="16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salmon</a:t>
            </a:r>
            <a:r>
              <a:rPr kumimoji="0" lang="en-US" sz="1600" b="1" i="0"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 at home</a:t>
            </a:r>
            <a:endParaRPr kumimoji="0" lang="en-US" sz="18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AD07310E-B376-486B-8D45-CA0C8EEFB639}"/>
              </a:ext>
            </a:extLst>
          </p:cNvPr>
          <p:cNvSpPr/>
          <p:nvPr/>
        </p:nvSpPr>
        <p:spPr>
          <a:xfrm>
            <a:off x="328554" y="1545725"/>
            <a:ext cx="220095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Consumption preferences</a:t>
            </a:r>
            <a:endParaRPr kumimoji="0" lang="en-US" sz="1000" b="0" i="0" u="none" strike="noStrike" kern="1200" cap="none" spc="0" normalizeH="0" baseline="0" noProof="0">
              <a:ln>
                <a:noFill/>
              </a:ln>
              <a:solidFill>
                <a:srgbClr val="3A3838"/>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251B0E89-EBE6-47E3-B306-EC49FCA62569}"/>
              </a:ext>
            </a:extLst>
          </p:cNvPr>
          <p:cNvSpPr/>
          <p:nvPr/>
        </p:nvSpPr>
        <p:spPr>
          <a:xfrm>
            <a:off x="78899" y="5552841"/>
            <a:ext cx="9697503"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S6. How often do you eat fish? Base: Fish eaters (N=764)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N33. How much of the grocery shopping in your household do you do? Base: Fish eaters (n=764)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N34. How much of the cooking in your household do you do? Base: Fish eaters (n=764)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S9. How often do you eat the following types of fish? Base: Fish eaters (n=764)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S10. How do you typically eat fish? Base: Fish eaters (n=764)</a:t>
            </a:r>
          </a:p>
          <a:p>
            <a:pPr>
              <a:defRPr/>
            </a:pPr>
            <a:r>
              <a:rPr lang="en-US" sz="800" dirty="0">
                <a:solidFill>
                  <a:schemeClr val="accent4"/>
                </a:solidFill>
                <a:latin typeface="Arial" panose="020B0604020202020204" pitchFamily="34" charset="0"/>
                <a:cs typeface="Arial" panose="020B0604020202020204" pitchFamily="34" charset="0"/>
              </a:rPr>
              <a:t>N3. Which of the following types of fish have you purchased in the past 3 months? Base: Those who have eaten fish in the last 3 months (n=764).</a:t>
            </a:r>
          </a:p>
        </p:txBody>
      </p:sp>
      <p:sp>
        <p:nvSpPr>
          <p:cNvPr id="25" name="Rectangle 24">
            <a:extLst>
              <a:ext uri="{FF2B5EF4-FFF2-40B4-BE49-F238E27FC236}">
                <a16:creationId xmlns:a16="http://schemas.microsoft.com/office/drawing/2014/main" id="{8F934125-AF28-46DF-8B8D-1B3F78E86EBF}"/>
              </a:ext>
            </a:extLst>
          </p:cNvPr>
          <p:cNvSpPr/>
          <p:nvPr/>
        </p:nvSpPr>
        <p:spPr>
          <a:xfrm>
            <a:off x="2570348" y="1569278"/>
            <a:ext cx="220095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Prefer healthy formats</a:t>
            </a:r>
            <a:endParaRPr kumimoji="0" lang="en-US" sz="10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D2F34911-1C09-4F54-B859-303A255C1782}"/>
              </a:ext>
            </a:extLst>
          </p:cNvPr>
          <p:cNvSpPr txBox="1"/>
          <p:nvPr/>
        </p:nvSpPr>
        <p:spPr>
          <a:xfrm>
            <a:off x="3016574" y="2774280"/>
            <a:ext cx="130850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Baked</a:t>
            </a:r>
            <a:endParaRPr kumimoji="0" lang="en-US" sz="1800" b="1" i="0"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CD498FAB-BE72-4369-823E-6746AEDCA4AD}"/>
              </a:ext>
            </a:extLst>
          </p:cNvPr>
          <p:cNvSpPr txBox="1"/>
          <p:nvPr/>
        </p:nvSpPr>
        <p:spPr>
          <a:xfrm>
            <a:off x="3016574" y="3749728"/>
            <a:ext cx="130850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Grilled</a:t>
            </a:r>
            <a:endParaRPr kumimoji="0" lang="en-US" sz="1800" b="1" i="0"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FA29611A-59CA-4FD3-981A-99BD7FCB3591}"/>
              </a:ext>
            </a:extLst>
          </p:cNvPr>
          <p:cNvSpPr txBox="1"/>
          <p:nvPr/>
        </p:nvSpPr>
        <p:spPr>
          <a:xfrm>
            <a:off x="2737228" y="2312072"/>
            <a:ext cx="1867194" cy="584775"/>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757070"/>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57070"/>
                </a:solidFill>
                <a:effectLst/>
                <a:uLnTx/>
                <a:uFillTx/>
                <a:latin typeface="Arial" panose="020B0604020202020204" pitchFamily="34" charset="0"/>
                <a:ea typeface="+mn-ea"/>
                <a:cs typeface="Arial" panose="020B0604020202020204" pitchFamily="34" charset="0"/>
              </a:rPr>
              <a:t>Top ways fish is eaten:</a:t>
            </a:r>
          </a:p>
        </p:txBody>
      </p:sp>
      <p:grpSp>
        <p:nvGrpSpPr>
          <p:cNvPr id="29" name="Group 28">
            <a:extLst>
              <a:ext uri="{FF2B5EF4-FFF2-40B4-BE49-F238E27FC236}">
                <a16:creationId xmlns:a16="http://schemas.microsoft.com/office/drawing/2014/main" id="{0F93D35F-ABE7-40AA-A67D-BEB4FD649A0A}"/>
              </a:ext>
            </a:extLst>
          </p:cNvPr>
          <p:cNvGrpSpPr/>
          <p:nvPr/>
        </p:nvGrpSpPr>
        <p:grpSpPr>
          <a:xfrm>
            <a:off x="5024203" y="1545725"/>
            <a:ext cx="2200954" cy="2601086"/>
            <a:chOff x="292143" y="1865868"/>
            <a:chExt cx="2200954" cy="2601086"/>
          </a:xfrm>
        </p:grpSpPr>
        <p:sp>
          <p:nvSpPr>
            <p:cNvPr id="30" name="TextBox 29">
              <a:extLst>
                <a:ext uri="{FF2B5EF4-FFF2-40B4-BE49-F238E27FC236}">
                  <a16:creationId xmlns:a16="http://schemas.microsoft.com/office/drawing/2014/main" id="{563473B9-D7B3-4C3D-804E-3994EDDD304D}"/>
                </a:ext>
              </a:extLst>
            </p:cNvPr>
            <p:cNvSpPr txBox="1"/>
            <p:nvPr/>
          </p:nvSpPr>
          <p:spPr>
            <a:xfrm>
              <a:off x="393498" y="2712628"/>
              <a:ext cx="199824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57070"/>
                  </a:solidFill>
                  <a:effectLst/>
                  <a:uLnTx/>
                  <a:uFillTx/>
                  <a:latin typeface="Arial" panose="020B0604020202020204" pitchFamily="34" charset="0"/>
                  <a:ea typeface="+mn-ea"/>
                  <a:cs typeface="Arial" panose="020B0604020202020204" pitchFamily="34" charset="0"/>
                </a:rPr>
                <a:t>do </a:t>
              </a:r>
              <a:r>
                <a:rPr kumimoji="0" lang="en-US" sz="1600" b="1"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all (or nearly all) </a:t>
              </a:r>
              <a:r>
                <a:rPr kumimoji="0" lang="en-US" sz="1600" b="1" i="0" u="none" strike="noStrike" kern="1200" cap="none" spc="0" normalizeH="0" baseline="0" noProof="0">
                  <a:ln>
                    <a:noFill/>
                  </a:ln>
                  <a:solidFill>
                    <a:srgbClr val="757070"/>
                  </a:solidFill>
                  <a:effectLst/>
                  <a:uLnTx/>
                  <a:uFillTx/>
                  <a:latin typeface="Arial" panose="020B0604020202020204" pitchFamily="34" charset="0"/>
                  <a:ea typeface="+mn-ea"/>
                  <a:cs typeface="Arial" panose="020B0604020202020204" pitchFamily="34" charset="0"/>
                </a:rPr>
                <a:t>of the </a:t>
              </a:r>
              <a:r>
                <a:rPr kumimoji="0" lang="en-US" sz="1600" b="1" i="1"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grocery shopping </a:t>
              </a:r>
              <a:r>
                <a:rPr kumimoji="0" lang="en-US" sz="1600" b="1" i="0" u="none" strike="noStrike" kern="1200" cap="none" spc="0" normalizeH="0" baseline="0" noProof="0">
                  <a:ln>
                    <a:noFill/>
                  </a:ln>
                  <a:solidFill>
                    <a:srgbClr val="757070"/>
                  </a:solidFill>
                  <a:effectLst/>
                  <a:uLnTx/>
                  <a:uFillTx/>
                  <a:latin typeface="Arial" panose="020B0604020202020204" pitchFamily="34" charset="0"/>
                  <a:ea typeface="+mn-ea"/>
                  <a:cs typeface="Arial" panose="020B0604020202020204" pitchFamily="34" charset="0"/>
                </a:rPr>
                <a:t>in their household </a:t>
              </a:r>
              <a:endParaRPr kumimoji="0" lang="en-US" sz="1800" b="1"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EDAF8361-3493-4959-A7B6-4681ED7094BF}"/>
                </a:ext>
              </a:extLst>
            </p:cNvPr>
            <p:cNvSpPr/>
            <p:nvPr/>
          </p:nvSpPr>
          <p:spPr>
            <a:xfrm>
              <a:off x="292143" y="1865868"/>
              <a:ext cx="220095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Grocery decision-makers</a:t>
              </a:r>
              <a:endParaRPr kumimoji="0" lang="en-US" sz="10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endParaRPr>
            </a:p>
          </p:txBody>
        </p:sp>
      </p:grpSp>
      <p:grpSp>
        <p:nvGrpSpPr>
          <p:cNvPr id="32" name="Group 31">
            <a:extLst>
              <a:ext uri="{FF2B5EF4-FFF2-40B4-BE49-F238E27FC236}">
                <a16:creationId xmlns:a16="http://schemas.microsoft.com/office/drawing/2014/main" id="{28F8389F-4FBE-469E-B696-A9291C3B7168}"/>
              </a:ext>
            </a:extLst>
          </p:cNvPr>
          <p:cNvGrpSpPr/>
          <p:nvPr/>
        </p:nvGrpSpPr>
        <p:grpSpPr>
          <a:xfrm>
            <a:off x="7586434" y="1573294"/>
            <a:ext cx="2200954" cy="2354865"/>
            <a:chOff x="2832567" y="1865868"/>
            <a:chExt cx="2200954" cy="2354865"/>
          </a:xfrm>
        </p:grpSpPr>
        <p:sp>
          <p:nvSpPr>
            <p:cNvPr id="33" name="TextBox 32">
              <a:extLst>
                <a:ext uri="{FF2B5EF4-FFF2-40B4-BE49-F238E27FC236}">
                  <a16:creationId xmlns:a16="http://schemas.microsoft.com/office/drawing/2014/main" id="{0C4BA84A-158F-4BA2-9438-C416E9668E62}"/>
                </a:ext>
              </a:extLst>
            </p:cNvPr>
            <p:cNvSpPr txBox="1"/>
            <p:nvPr/>
          </p:nvSpPr>
          <p:spPr>
            <a:xfrm>
              <a:off x="2843553" y="2712628"/>
              <a:ext cx="2178982"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6 in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57070"/>
                  </a:solidFill>
                  <a:effectLst/>
                  <a:uLnTx/>
                  <a:uFillTx/>
                  <a:latin typeface="Arial" panose="020B0604020202020204" pitchFamily="34" charset="0"/>
                  <a:ea typeface="+mn-ea"/>
                  <a:cs typeface="Arial" panose="020B0604020202020204" pitchFamily="34" charset="0"/>
                </a:rPr>
                <a:t>do </a:t>
              </a:r>
              <a:r>
                <a:rPr kumimoji="0" lang="en-US" sz="1600" b="1"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all (or nearly all) </a:t>
              </a:r>
              <a:r>
                <a:rPr kumimoji="0" lang="en-US" sz="1600" b="1" i="0" u="none" strike="noStrike" kern="1200" cap="none" spc="0" normalizeH="0" baseline="0" noProof="0">
                  <a:ln>
                    <a:noFill/>
                  </a:ln>
                  <a:solidFill>
                    <a:srgbClr val="757070"/>
                  </a:solidFill>
                  <a:effectLst/>
                  <a:uLnTx/>
                  <a:uFillTx/>
                  <a:latin typeface="Arial" panose="020B0604020202020204" pitchFamily="34" charset="0"/>
                  <a:ea typeface="+mn-ea"/>
                  <a:cs typeface="Arial" panose="020B0604020202020204" pitchFamily="34" charset="0"/>
                </a:rPr>
                <a:t>of the </a:t>
              </a:r>
              <a:r>
                <a:rPr kumimoji="0" lang="en-US" sz="1600" b="1" i="1"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cooking</a:t>
              </a:r>
              <a:r>
                <a:rPr kumimoji="0" lang="en-US" sz="1600" b="1" i="0" u="none" strike="noStrike" kern="1200" cap="none" spc="0" normalizeH="0" baseline="0" noProof="0">
                  <a:ln>
                    <a:noFill/>
                  </a:ln>
                  <a:solidFill>
                    <a:srgbClr val="757070"/>
                  </a:solidFill>
                  <a:effectLst/>
                  <a:uLnTx/>
                  <a:uFillTx/>
                  <a:latin typeface="Arial" panose="020B0604020202020204" pitchFamily="34" charset="0"/>
                  <a:ea typeface="+mn-ea"/>
                  <a:cs typeface="Arial" panose="020B0604020202020204" pitchFamily="34" charset="0"/>
                </a:rPr>
                <a:t> in their household </a:t>
              </a:r>
              <a:endParaRPr kumimoji="0" lang="en-US" sz="1800" b="1"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EC63DB3E-EDCC-4FC4-BA55-FD60E1357DF5}"/>
                </a:ext>
              </a:extLst>
            </p:cNvPr>
            <p:cNvSpPr/>
            <p:nvPr/>
          </p:nvSpPr>
          <p:spPr>
            <a:xfrm>
              <a:off x="2832567" y="1865868"/>
              <a:ext cx="220095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Meal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preparers</a:t>
              </a:r>
              <a:endParaRPr kumimoji="0" lang="en-US" sz="10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endParaRPr>
            </a:p>
          </p:txBody>
        </p:sp>
      </p:grpSp>
      <p:cxnSp>
        <p:nvCxnSpPr>
          <p:cNvPr id="35" name="Straight Connector 34">
            <a:extLst>
              <a:ext uri="{FF2B5EF4-FFF2-40B4-BE49-F238E27FC236}">
                <a16:creationId xmlns:a16="http://schemas.microsoft.com/office/drawing/2014/main" id="{50E8D034-618A-4330-A76E-6A7A023E835D}"/>
              </a:ext>
            </a:extLst>
          </p:cNvPr>
          <p:cNvCxnSpPr>
            <a:cxnSpLocks/>
          </p:cNvCxnSpPr>
          <p:nvPr/>
        </p:nvCxnSpPr>
        <p:spPr>
          <a:xfrm>
            <a:off x="4813105" y="2288503"/>
            <a:ext cx="0" cy="2820595"/>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FA64D65-079F-4019-B858-6C238E0AE0AA}"/>
              </a:ext>
            </a:extLst>
          </p:cNvPr>
          <p:cNvCxnSpPr>
            <a:cxnSpLocks/>
          </p:cNvCxnSpPr>
          <p:nvPr/>
        </p:nvCxnSpPr>
        <p:spPr>
          <a:xfrm>
            <a:off x="7425770" y="2264364"/>
            <a:ext cx="0" cy="2820595"/>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0CD23FC1-842E-4387-BAC1-78FB2645108D}"/>
              </a:ext>
            </a:extLst>
          </p:cNvPr>
          <p:cNvSpPr/>
          <p:nvPr/>
        </p:nvSpPr>
        <p:spPr>
          <a:xfrm>
            <a:off x="9959037" y="1590096"/>
            <a:ext cx="223296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Fresh and frozen filet buyers</a:t>
            </a:r>
            <a:endParaRPr kumimoji="0" lang="en-US" sz="10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endParaRPr>
          </a:p>
        </p:txBody>
      </p:sp>
      <p:cxnSp>
        <p:nvCxnSpPr>
          <p:cNvPr id="38" name="Straight Connector 37">
            <a:extLst>
              <a:ext uri="{FF2B5EF4-FFF2-40B4-BE49-F238E27FC236}">
                <a16:creationId xmlns:a16="http://schemas.microsoft.com/office/drawing/2014/main" id="{C401B590-F180-4028-B675-3568E3E92E74}"/>
              </a:ext>
            </a:extLst>
          </p:cNvPr>
          <p:cNvCxnSpPr>
            <a:cxnSpLocks/>
          </p:cNvCxnSpPr>
          <p:nvPr/>
        </p:nvCxnSpPr>
        <p:spPr>
          <a:xfrm>
            <a:off x="9922173" y="2264364"/>
            <a:ext cx="0" cy="2820595"/>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8DA24F6-A2A0-462D-8B8C-21F3C55AE236}"/>
              </a:ext>
            </a:extLst>
          </p:cNvPr>
          <p:cNvSpPr txBox="1"/>
          <p:nvPr/>
        </p:nvSpPr>
        <p:spPr>
          <a:xfrm>
            <a:off x="10421786" y="2319227"/>
            <a:ext cx="13449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59%</a:t>
            </a:r>
          </a:p>
        </p:txBody>
      </p:sp>
      <p:sp>
        <p:nvSpPr>
          <p:cNvPr id="40" name="TextBox 39">
            <a:extLst>
              <a:ext uri="{FF2B5EF4-FFF2-40B4-BE49-F238E27FC236}">
                <a16:creationId xmlns:a16="http://schemas.microsoft.com/office/drawing/2014/main" id="{F04EFE85-060D-47EA-BE8F-D729FA3E623F}"/>
              </a:ext>
            </a:extLst>
          </p:cNvPr>
          <p:cNvSpPr txBox="1"/>
          <p:nvPr/>
        </p:nvSpPr>
        <p:spPr>
          <a:xfrm>
            <a:off x="10140540" y="3014972"/>
            <a:ext cx="180961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57070"/>
                </a:solidFill>
                <a:effectLst/>
                <a:uLnTx/>
                <a:uFillTx/>
                <a:latin typeface="Arial" panose="020B0604020202020204" pitchFamily="34" charset="0"/>
                <a:ea typeface="+mn-ea"/>
                <a:cs typeface="Arial" panose="020B0604020202020204" pitchFamily="34" charset="0"/>
              </a:rPr>
              <a:t>Purchased</a:t>
            </a:r>
            <a:r>
              <a:rPr kumimoji="0" lang="en-US" sz="1100" b="1" i="0"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fresh fish </a:t>
            </a:r>
            <a:r>
              <a:rPr kumimoji="0" lang="en-US" sz="1100" b="1" i="0"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from a grocery store or market in the last 3 months</a:t>
            </a:r>
            <a:endParaRPr kumimoji="0" lang="en-US" sz="12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7C1532A7-A3A8-4858-A450-E4A8EDC767BB}"/>
              </a:ext>
            </a:extLst>
          </p:cNvPr>
          <p:cNvSpPr txBox="1"/>
          <p:nvPr/>
        </p:nvSpPr>
        <p:spPr>
          <a:xfrm>
            <a:off x="10426391" y="3844535"/>
            <a:ext cx="134497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50%</a:t>
            </a:r>
          </a:p>
        </p:txBody>
      </p:sp>
      <p:sp>
        <p:nvSpPr>
          <p:cNvPr id="42" name="TextBox 41">
            <a:extLst>
              <a:ext uri="{FF2B5EF4-FFF2-40B4-BE49-F238E27FC236}">
                <a16:creationId xmlns:a16="http://schemas.microsoft.com/office/drawing/2014/main" id="{C29A0288-5B04-45B1-ACF6-482120230923}"/>
              </a:ext>
            </a:extLst>
          </p:cNvPr>
          <p:cNvSpPr txBox="1"/>
          <p:nvPr/>
        </p:nvSpPr>
        <p:spPr>
          <a:xfrm>
            <a:off x="10137127" y="4471192"/>
            <a:ext cx="180961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57070"/>
                </a:solidFill>
                <a:effectLst/>
                <a:uLnTx/>
                <a:uFillTx/>
                <a:latin typeface="Arial" panose="020B0604020202020204" pitchFamily="34" charset="0"/>
                <a:ea typeface="+mn-ea"/>
                <a:cs typeface="Arial" panose="020B0604020202020204" pitchFamily="34" charset="0"/>
              </a:rPr>
              <a:t>Purchased</a:t>
            </a:r>
            <a:r>
              <a:rPr kumimoji="0" lang="en-US" sz="1100" b="1" i="0"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packaged refrigerated/frozen non-breaded fish </a:t>
            </a:r>
            <a:r>
              <a:rPr kumimoji="0" lang="en-US" sz="1100" b="1" i="0"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in the last 3 months</a:t>
            </a:r>
            <a:endParaRPr kumimoji="0" lang="en-US" sz="11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endParaRPr>
          </a:p>
        </p:txBody>
      </p:sp>
      <p:cxnSp>
        <p:nvCxnSpPr>
          <p:cNvPr id="43" name="Straight Connector 42">
            <a:extLst>
              <a:ext uri="{FF2B5EF4-FFF2-40B4-BE49-F238E27FC236}">
                <a16:creationId xmlns:a16="http://schemas.microsoft.com/office/drawing/2014/main" id="{E21A0648-445F-4195-ADE3-822B7544D209}"/>
              </a:ext>
            </a:extLst>
          </p:cNvPr>
          <p:cNvCxnSpPr>
            <a:cxnSpLocks/>
          </p:cNvCxnSpPr>
          <p:nvPr/>
        </p:nvCxnSpPr>
        <p:spPr>
          <a:xfrm>
            <a:off x="615922" y="3789943"/>
            <a:ext cx="1226526"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5A02CBE-F521-4FD4-B9F4-C3408E31916B}"/>
              </a:ext>
            </a:extLst>
          </p:cNvPr>
          <p:cNvCxnSpPr>
            <a:cxnSpLocks/>
          </p:cNvCxnSpPr>
          <p:nvPr/>
        </p:nvCxnSpPr>
        <p:spPr>
          <a:xfrm>
            <a:off x="10416152" y="3844535"/>
            <a:ext cx="1226526"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75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45BB9D4-DA47-4DCB-9110-082D989CD4AC}" type="slidenum">
              <a:rPr lang="en-US" smtClean="0"/>
              <a:pPr/>
              <a:t>16</a:t>
            </a:fld>
            <a:endParaRPr lang="en-US"/>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419100" y="201056"/>
            <a:ext cx="11353800" cy="1076795"/>
          </a:xfrm>
        </p:spPr>
        <p:txBody>
          <a:bodyPr>
            <a:noAutofit/>
          </a:bodyPr>
          <a:lstStyle/>
          <a:p>
            <a:r>
              <a:rPr lang="en-US" sz="3200" dirty="0">
                <a:latin typeface="Arial Black"/>
              </a:rPr>
              <a:t>Fish eaters</a:t>
            </a:r>
            <a:r>
              <a:rPr lang="en-US" sz="3200">
                <a:latin typeface="Arial Black"/>
              </a:rPr>
              <a:t>’</a:t>
            </a:r>
            <a:r>
              <a:rPr lang="en-US" sz="3200" dirty="0">
                <a:latin typeface="Arial Black"/>
              </a:rPr>
              <a:t> experimentation and purchase of fish has soared amid COVID-19</a:t>
            </a:r>
            <a:endParaRPr lang="en-US" sz="2200" dirty="0">
              <a:latin typeface="Arial Black"/>
            </a:endParaRPr>
          </a:p>
        </p:txBody>
      </p:sp>
      <p:sp>
        <p:nvSpPr>
          <p:cNvPr id="9" name="Rectangle 8">
            <a:extLst>
              <a:ext uri="{FF2B5EF4-FFF2-40B4-BE49-F238E27FC236}">
                <a16:creationId xmlns:a16="http://schemas.microsoft.com/office/drawing/2014/main" id="{09AD8E09-C50B-451F-BF5F-398C177715C0}"/>
              </a:ext>
            </a:extLst>
          </p:cNvPr>
          <p:cNvSpPr/>
          <p:nvPr/>
        </p:nvSpPr>
        <p:spPr>
          <a:xfrm>
            <a:off x="0" y="6006209"/>
            <a:ext cx="10828421" cy="338554"/>
          </a:xfrm>
          <a:prstGeom prst="rect">
            <a:avLst/>
          </a:prstGeom>
        </p:spPr>
        <p:txBody>
          <a:bodyPr wrap="square">
            <a:spAutoFit/>
          </a:bodyPr>
          <a:lstStyle/>
          <a:p>
            <a:r>
              <a:rPr lang="en-US" sz="800" dirty="0">
                <a:solidFill>
                  <a:schemeClr val="accent4"/>
                </a:solidFill>
                <a:latin typeface="Arial" panose="020B0604020202020204" pitchFamily="34" charset="0"/>
                <a:cs typeface="Arial" panose="020B0604020202020204" pitchFamily="34" charset="0"/>
              </a:rPr>
              <a:t>N25. How have the following items changed as a result of Coronavirus/COVID-19? - Increased Summary Base: Fish eaters (n=764)</a:t>
            </a:r>
          </a:p>
          <a:p>
            <a:r>
              <a:rPr lang="en-US" sz="800" dirty="0">
                <a:solidFill>
                  <a:schemeClr val="accent4"/>
                </a:solidFill>
                <a:latin typeface="Arial" panose="020B0604020202020204" pitchFamily="34" charset="0"/>
                <a:cs typeface="Arial" panose="020B0604020202020204" pitchFamily="34" charset="0"/>
              </a:rPr>
              <a:t>N26. You indicated your purchase and/or experimentation with fish recipes increased during Coronavirus/COVID-19. Why was this? Base: Fish eaters whose purchase/experimentation with fish increased (n=227)</a:t>
            </a:r>
          </a:p>
        </p:txBody>
      </p:sp>
      <p:graphicFrame>
        <p:nvGraphicFramePr>
          <p:cNvPr id="11" name="Table 2">
            <a:extLst>
              <a:ext uri="{FF2B5EF4-FFF2-40B4-BE49-F238E27FC236}">
                <a16:creationId xmlns:a16="http://schemas.microsoft.com/office/drawing/2014/main" id="{746C4097-81C5-4CE2-B4A9-F96B9DF36739}"/>
              </a:ext>
            </a:extLst>
          </p:cNvPr>
          <p:cNvGraphicFramePr>
            <a:graphicFrameLocks noGrp="1"/>
          </p:cNvGraphicFramePr>
          <p:nvPr>
            <p:extLst>
              <p:ext uri="{D42A27DB-BD31-4B8C-83A1-F6EECF244321}">
                <p14:modId xmlns:p14="http://schemas.microsoft.com/office/powerpoint/2010/main" val="1445370913"/>
              </p:ext>
            </p:extLst>
          </p:nvPr>
        </p:nvGraphicFramePr>
        <p:xfrm>
          <a:off x="6430409" y="2751286"/>
          <a:ext cx="4914024" cy="2316480"/>
        </p:xfrm>
        <a:graphic>
          <a:graphicData uri="http://schemas.openxmlformats.org/drawingml/2006/table">
            <a:tbl>
              <a:tblPr firstRow="1" bandRow="1">
                <a:tableStyleId>{2D5ABB26-0587-4C30-8999-92F81FD0307C}</a:tableStyleId>
              </a:tblPr>
              <a:tblGrid>
                <a:gridCol w="1003761">
                  <a:extLst>
                    <a:ext uri="{9D8B030D-6E8A-4147-A177-3AD203B41FA5}">
                      <a16:colId xmlns:a16="http://schemas.microsoft.com/office/drawing/2014/main" val="828301285"/>
                    </a:ext>
                  </a:extLst>
                </a:gridCol>
                <a:gridCol w="3910263">
                  <a:extLst>
                    <a:ext uri="{9D8B030D-6E8A-4147-A177-3AD203B41FA5}">
                      <a16:colId xmlns:a16="http://schemas.microsoft.com/office/drawing/2014/main" val="2334613525"/>
                    </a:ext>
                  </a:extLst>
                </a:gridCol>
              </a:tblGrid>
              <a:tr h="370840">
                <a:tc>
                  <a:txBody>
                    <a:bodyPr/>
                    <a:lstStyle/>
                    <a:p>
                      <a:pPr algn="ctr"/>
                      <a:r>
                        <a:rPr lang="en-US" sz="3200" b="1"/>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1" u="sng">
                          <a:solidFill>
                            <a:srgbClr val="0497D0"/>
                          </a:solidFill>
                        </a:rPr>
                        <a:t>Healthy</a:t>
                      </a:r>
                      <a:r>
                        <a:rPr lang="en-US" sz="2400">
                          <a:solidFill>
                            <a:schemeClr val="accent1"/>
                          </a:solidFill>
                        </a:rPr>
                        <a:t> option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163556"/>
                  </a:ext>
                </a:extLst>
              </a:tr>
              <a:tr h="370840">
                <a:tc>
                  <a:txBody>
                    <a:bodyPr/>
                    <a:lstStyle/>
                    <a:p>
                      <a:pPr algn="ctr"/>
                      <a:r>
                        <a:rPr lang="en-US" sz="3200" b="1" dirty="0"/>
                        <a:t>38%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1" u="sng">
                          <a:solidFill>
                            <a:srgbClr val="0497D0"/>
                          </a:solidFill>
                        </a:rPr>
                        <a:t>Easy</a:t>
                      </a:r>
                      <a:r>
                        <a:rPr lang="en-US" sz="2400">
                          <a:solidFill>
                            <a:schemeClr val="accent1"/>
                          </a:solidFill>
                        </a:rPr>
                        <a:t> to prepare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5686080"/>
                  </a:ext>
                </a:extLst>
              </a:tr>
              <a:tr h="370840">
                <a:tc>
                  <a:txBody>
                    <a:bodyPr/>
                    <a:lstStyle/>
                    <a:p>
                      <a:pPr algn="ctr"/>
                      <a:r>
                        <a:rPr lang="en-US" sz="3200" b="1" dirty="0"/>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a:solidFill>
                            <a:schemeClr val="accent1"/>
                          </a:solidFill>
                          <a:latin typeface="+mn-lt"/>
                          <a:ea typeface="+mn-ea"/>
                          <a:cs typeface="+mn-cs"/>
                        </a:rPr>
                        <a:t>Healthier </a:t>
                      </a:r>
                      <a:r>
                        <a:rPr lang="en-US" sz="2400" b="1" u="sng" kern="1200">
                          <a:solidFill>
                            <a:srgbClr val="0497D0"/>
                          </a:solidFill>
                          <a:latin typeface="+mn-lt"/>
                          <a:ea typeface="+mn-ea"/>
                          <a:cs typeface="+mn-cs"/>
                        </a:rPr>
                        <a:t>alternative </a:t>
                      </a:r>
                      <a:r>
                        <a:rPr lang="en-US" sz="2400" b="1" u="sng">
                          <a:solidFill>
                            <a:srgbClr val="0497D0"/>
                          </a:solidFill>
                        </a:rPr>
                        <a:t>to meat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2900060"/>
                  </a:ext>
                </a:extLst>
              </a:tr>
              <a:tr h="370840">
                <a:tc>
                  <a:txBody>
                    <a:bodyPr/>
                    <a:lstStyle/>
                    <a:p>
                      <a:pPr algn="ctr"/>
                      <a:r>
                        <a:rPr lang="en-US" sz="3200" b="1"/>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accent1"/>
                          </a:solidFill>
                        </a:rPr>
                        <a:t>Provided </a:t>
                      </a:r>
                      <a:r>
                        <a:rPr lang="en-US" sz="2400" b="1" u="sng" dirty="0">
                          <a:solidFill>
                            <a:srgbClr val="0497D0"/>
                          </a:solidFill>
                        </a:rPr>
                        <a:t>variety</a:t>
                      </a:r>
                      <a:r>
                        <a:rPr lang="en-US" sz="2400" dirty="0">
                          <a:solidFill>
                            <a:schemeClr val="accent1"/>
                          </a:solidFill>
                        </a:rPr>
                        <a:t> in meals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671326"/>
                  </a:ext>
                </a:extLst>
              </a:tr>
            </a:tbl>
          </a:graphicData>
        </a:graphic>
      </p:graphicFrame>
      <p:sp>
        <p:nvSpPr>
          <p:cNvPr id="13" name="Rectangle 12">
            <a:extLst>
              <a:ext uri="{FF2B5EF4-FFF2-40B4-BE49-F238E27FC236}">
                <a16:creationId xmlns:a16="http://schemas.microsoft.com/office/drawing/2014/main" id="{C71DAD28-8FBF-4E25-AD5F-95D93228092F}"/>
              </a:ext>
            </a:extLst>
          </p:cNvPr>
          <p:cNvSpPr/>
          <p:nvPr/>
        </p:nvSpPr>
        <p:spPr>
          <a:xfrm>
            <a:off x="6215121" y="2742661"/>
            <a:ext cx="5427578" cy="2554540"/>
          </a:xfrm>
          <a:prstGeom prst="rect">
            <a:avLst/>
          </a:prstGeom>
          <a:noFill/>
          <a:ln w="19050">
            <a:solidFill>
              <a:srgbClr val="009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nvGrpSpPr>
          <p:cNvPr id="14" name="Group 13">
            <a:extLst>
              <a:ext uri="{FF2B5EF4-FFF2-40B4-BE49-F238E27FC236}">
                <a16:creationId xmlns:a16="http://schemas.microsoft.com/office/drawing/2014/main" id="{1EE6508E-1078-45FD-9F6B-5DA0BEC5D1BB}"/>
              </a:ext>
            </a:extLst>
          </p:cNvPr>
          <p:cNvGrpSpPr/>
          <p:nvPr/>
        </p:nvGrpSpPr>
        <p:grpSpPr>
          <a:xfrm>
            <a:off x="5371569" y="3597240"/>
            <a:ext cx="659990" cy="495164"/>
            <a:chOff x="7297725" y="3311081"/>
            <a:chExt cx="997527" cy="748146"/>
          </a:xfrm>
          <a:solidFill>
            <a:srgbClr val="00B0F0"/>
          </a:solidFill>
        </p:grpSpPr>
        <p:sp>
          <p:nvSpPr>
            <p:cNvPr id="15" name="Chevron 23">
              <a:extLst>
                <a:ext uri="{FF2B5EF4-FFF2-40B4-BE49-F238E27FC236}">
                  <a16:creationId xmlns:a16="http://schemas.microsoft.com/office/drawing/2014/main" id="{9BE2F596-37FE-474C-83F6-503750CAC23F}"/>
                </a:ext>
              </a:extLst>
            </p:cNvPr>
            <p:cNvSpPr/>
            <p:nvPr/>
          </p:nvSpPr>
          <p:spPr>
            <a:xfrm>
              <a:off x="7547106" y="3311081"/>
              <a:ext cx="748146" cy="748146"/>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sp>
          <p:nvSpPr>
            <p:cNvPr id="16" name="Chevron 24">
              <a:extLst>
                <a:ext uri="{FF2B5EF4-FFF2-40B4-BE49-F238E27FC236}">
                  <a16:creationId xmlns:a16="http://schemas.microsoft.com/office/drawing/2014/main" id="{DF33B4EB-140E-4003-942A-736A7F32C7E1}"/>
                </a:ext>
              </a:extLst>
            </p:cNvPr>
            <p:cNvSpPr/>
            <p:nvPr/>
          </p:nvSpPr>
          <p:spPr>
            <a:xfrm>
              <a:off x="7297725" y="3427979"/>
              <a:ext cx="514350" cy="514350"/>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grpSp>
      <p:sp>
        <p:nvSpPr>
          <p:cNvPr id="17" name="TextBox 16">
            <a:extLst>
              <a:ext uri="{FF2B5EF4-FFF2-40B4-BE49-F238E27FC236}">
                <a16:creationId xmlns:a16="http://schemas.microsoft.com/office/drawing/2014/main" id="{22CFB593-9D28-45C5-9E07-256695711F78}"/>
              </a:ext>
            </a:extLst>
          </p:cNvPr>
          <p:cNvSpPr txBox="1"/>
          <p:nvPr/>
        </p:nvSpPr>
        <p:spPr>
          <a:xfrm>
            <a:off x="6173632" y="2137560"/>
            <a:ext cx="5427578" cy="430887"/>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a:t>Top Reasons for Increased Behavior</a:t>
            </a:r>
          </a:p>
          <a:p>
            <a:r>
              <a:rPr lang="en-US" sz="1000"/>
              <a:t>(Among Fish Eaters whose purchase/experimentation with fish increased)</a:t>
            </a:r>
          </a:p>
        </p:txBody>
      </p:sp>
      <p:sp>
        <p:nvSpPr>
          <p:cNvPr id="19" name="TextBox 18">
            <a:extLst>
              <a:ext uri="{FF2B5EF4-FFF2-40B4-BE49-F238E27FC236}">
                <a16:creationId xmlns:a16="http://schemas.microsoft.com/office/drawing/2014/main" id="{6D682367-4BB3-4297-A2ED-17D5CE73EB1E}"/>
              </a:ext>
            </a:extLst>
          </p:cNvPr>
          <p:cNvSpPr txBox="1"/>
          <p:nvPr/>
        </p:nvSpPr>
        <p:spPr>
          <a:xfrm>
            <a:off x="1178418" y="2154716"/>
            <a:ext cx="4108667" cy="438582"/>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a:t>Increased Behavior as a Result of COVID-19</a:t>
            </a:r>
          </a:p>
          <a:p>
            <a:r>
              <a:rPr lang="en-US" sz="1000"/>
              <a:t>(Among Fish Eaters – Increased Summary)</a:t>
            </a:r>
          </a:p>
        </p:txBody>
      </p:sp>
      <p:sp>
        <p:nvSpPr>
          <p:cNvPr id="18" name="Rectangle 17">
            <a:extLst>
              <a:ext uri="{FF2B5EF4-FFF2-40B4-BE49-F238E27FC236}">
                <a16:creationId xmlns:a16="http://schemas.microsoft.com/office/drawing/2014/main" id="{D7437B66-DC3D-43E3-8F4D-14223BFDD631}"/>
              </a:ext>
            </a:extLst>
          </p:cNvPr>
          <p:cNvSpPr/>
          <p:nvPr/>
        </p:nvSpPr>
        <p:spPr>
          <a:xfrm>
            <a:off x="400056" y="1454729"/>
            <a:ext cx="11391885" cy="404545"/>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There is high demand for healthy, </a:t>
            </a:r>
            <a:r>
              <a:rPr lang="en-US" sz="2200">
                <a:solidFill>
                  <a:srgbClr val="005BAA"/>
                </a:solidFill>
                <a:latin typeface="Arial Black" panose="020B0A04020102020204" pitchFamily="34" charset="0"/>
                <a:ea typeface="+mj-ea"/>
                <a:cs typeface="+mj-cs"/>
              </a:rPr>
              <a:t>easy-to-prepare</a:t>
            </a:r>
            <a:r>
              <a:rPr lang="en-US" sz="2200" dirty="0">
                <a:solidFill>
                  <a:srgbClr val="005BAA"/>
                </a:solidFill>
                <a:latin typeface="Arial Black" panose="020B0A04020102020204" pitchFamily="34" charset="0"/>
                <a:ea typeface="+mj-ea"/>
                <a:cs typeface="+mj-cs"/>
              </a:rPr>
              <a:t>,</a:t>
            </a:r>
            <a:r>
              <a:rPr lang="en-US" sz="2200">
                <a:solidFill>
                  <a:srgbClr val="005BAA"/>
                </a:solidFill>
                <a:latin typeface="Arial Black" panose="020B0A04020102020204" pitchFamily="34" charset="0"/>
                <a:ea typeface="+mj-ea"/>
                <a:cs typeface="+mj-cs"/>
              </a:rPr>
              <a:t> and</a:t>
            </a:r>
            <a:r>
              <a:rPr lang="en-US" sz="2200" dirty="0">
                <a:solidFill>
                  <a:srgbClr val="005BAA"/>
                </a:solidFill>
                <a:latin typeface="Arial Black" panose="020B0A04020102020204" pitchFamily="34" charset="0"/>
                <a:ea typeface="+mj-ea"/>
                <a:cs typeface="+mj-cs"/>
              </a:rPr>
              <a:t> sustainable fish. </a:t>
            </a:r>
          </a:p>
        </p:txBody>
      </p:sp>
      <p:sp>
        <p:nvSpPr>
          <p:cNvPr id="24" name="TextBox 23">
            <a:extLst>
              <a:ext uri="{FF2B5EF4-FFF2-40B4-BE49-F238E27FC236}">
                <a16:creationId xmlns:a16="http://schemas.microsoft.com/office/drawing/2014/main" id="{56CBFC44-2CA4-44E2-9D8C-8A600FC376D6}"/>
              </a:ext>
            </a:extLst>
          </p:cNvPr>
          <p:cNvSpPr txBox="1"/>
          <p:nvPr/>
        </p:nvSpPr>
        <p:spPr>
          <a:xfrm>
            <a:off x="1492000" y="2826370"/>
            <a:ext cx="16082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5BAA"/>
                </a:solidFill>
                <a:effectLst/>
                <a:uLnTx/>
                <a:uFillTx/>
                <a:latin typeface="Arial" panose="020B0604020202020204" pitchFamily="34" charset="0"/>
                <a:cs typeface="Arial" panose="020B0604020202020204" pitchFamily="34" charset="0"/>
              </a:rPr>
              <a:t>25%</a:t>
            </a:r>
          </a:p>
        </p:txBody>
      </p:sp>
      <p:sp>
        <p:nvSpPr>
          <p:cNvPr id="25" name="TextBox 24">
            <a:extLst>
              <a:ext uri="{FF2B5EF4-FFF2-40B4-BE49-F238E27FC236}">
                <a16:creationId xmlns:a16="http://schemas.microsoft.com/office/drawing/2014/main" id="{12C6E32F-B2A1-44AC-927B-68B71C9D4A72}"/>
              </a:ext>
            </a:extLst>
          </p:cNvPr>
          <p:cNvSpPr txBox="1"/>
          <p:nvPr/>
        </p:nvSpPr>
        <p:spPr>
          <a:xfrm>
            <a:off x="1115259" y="3586105"/>
            <a:ext cx="19603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say their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purchase of fish </a:t>
            </a:r>
            <a:r>
              <a:rPr kumimoji="0" lang="en-US" sz="1200" b="1" i="0" u="sng"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increased</a:t>
            </a:r>
            <a:r>
              <a:rPr kumimoji="0" lang="en-US" sz="12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as a result of COVID-19</a:t>
            </a:r>
            <a:endParaRPr kumimoji="0" lang="en-US" sz="1400" b="1" i="0" u="none" strike="noStrike" kern="1200" cap="none" spc="0" normalizeH="0" baseline="0" noProof="0">
              <a:ln>
                <a:noFill/>
              </a:ln>
              <a:solidFill>
                <a:srgbClr val="005BAA"/>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415E0A3-E568-41CA-9A3B-2F4D8A5DD21D}"/>
              </a:ext>
            </a:extLst>
          </p:cNvPr>
          <p:cNvSpPr txBox="1"/>
          <p:nvPr/>
        </p:nvSpPr>
        <p:spPr>
          <a:xfrm>
            <a:off x="3458332" y="2826370"/>
            <a:ext cx="163754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5BAA"/>
                </a:solidFill>
                <a:effectLst/>
                <a:uLnTx/>
                <a:uFillTx/>
                <a:latin typeface="Arial" panose="020B0604020202020204" pitchFamily="34" charset="0"/>
                <a:cs typeface="Arial" panose="020B0604020202020204" pitchFamily="34" charset="0"/>
              </a:rPr>
              <a:t>21%</a:t>
            </a:r>
          </a:p>
        </p:txBody>
      </p:sp>
      <p:sp>
        <p:nvSpPr>
          <p:cNvPr id="27" name="TextBox 26">
            <a:extLst>
              <a:ext uri="{FF2B5EF4-FFF2-40B4-BE49-F238E27FC236}">
                <a16:creationId xmlns:a16="http://schemas.microsoft.com/office/drawing/2014/main" id="{F9BBDC75-65F2-4367-BF0E-91A80CCB4CC1}"/>
              </a:ext>
            </a:extLst>
          </p:cNvPr>
          <p:cNvSpPr txBox="1"/>
          <p:nvPr/>
        </p:nvSpPr>
        <p:spPr>
          <a:xfrm>
            <a:off x="3240620" y="3530394"/>
            <a:ext cx="188852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say their </a:t>
            </a:r>
            <a:r>
              <a:rPr kumimoji="0" lang="en-US" sz="12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experimentation with recipes/fish recipes </a:t>
            </a:r>
            <a:r>
              <a:rPr kumimoji="0" lang="en-US" sz="1200" b="1" i="0" u="sng"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increased</a:t>
            </a:r>
            <a:r>
              <a:rPr kumimoji="0" lang="en-US" sz="12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as a result of COVID-19</a:t>
            </a:r>
            <a:endParaRPr kumimoji="0" lang="en-US" sz="1400" b="1" i="0" u="none" strike="noStrike" kern="1200" cap="none" spc="0" normalizeH="0" baseline="0" noProof="0">
              <a:ln>
                <a:noFill/>
              </a:ln>
              <a:solidFill>
                <a:srgbClr val="005BAA"/>
              </a:solidFill>
              <a:effectLst/>
              <a:uLnTx/>
              <a:uFillTx/>
              <a:latin typeface="Arial" panose="020B0604020202020204" pitchFamily="34" charset="0"/>
              <a:cs typeface="Arial" panose="020B0604020202020204" pitchFamily="34" charset="0"/>
            </a:endParaRPr>
          </a:p>
        </p:txBody>
      </p:sp>
      <p:sp>
        <p:nvSpPr>
          <p:cNvPr id="28" name="Arrow: Up 27">
            <a:extLst>
              <a:ext uri="{FF2B5EF4-FFF2-40B4-BE49-F238E27FC236}">
                <a16:creationId xmlns:a16="http://schemas.microsoft.com/office/drawing/2014/main" id="{92B5F39C-3C90-4500-9694-6040EE023FC5}"/>
              </a:ext>
            </a:extLst>
          </p:cNvPr>
          <p:cNvSpPr/>
          <p:nvPr/>
        </p:nvSpPr>
        <p:spPr>
          <a:xfrm>
            <a:off x="1257012" y="2919358"/>
            <a:ext cx="286415" cy="593201"/>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Arrow: Up 28">
            <a:extLst>
              <a:ext uri="{FF2B5EF4-FFF2-40B4-BE49-F238E27FC236}">
                <a16:creationId xmlns:a16="http://schemas.microsoft.com/office/drawing/2014/main" id="{4DA1B0A5-4982-4524-9CCB-879C0B139697}"/>
              </a:ext>
            </a:extLst>
          </p:cNvPr>
          <p:cNvSpPr/>
          <p:nvPr/>
        </p:nvSpPr>
        <p:spPr>
          <a:xfrm>
            <a:off x="3247701" y="2919358"/>
            <a:ext cx="286415" cy="593201"/>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37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45BB9D4-DA47-4DCB-9110-082D989CD4AC}" type="slidenum">
              <a:rPr lang="en-US" smtClean="0"/>
              <a:pPr/>
              <a:t>17</a:t>
            </a:fld>
            <a:endParaRPr lang="en-US"/>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381000" y="22146"/>
            <a:ext cx="10817506" cy="1257257"/>
          </a:xfrm>
        </p:spPr>
        <p:txBody>
          <a:bodyPr>
            <a:noAutofit/>
          </a:bodyPr>
          <a:lstStyle/>
          <a:p>
            <a:r>
              <a:rPr lang="en-US" sz="3200" dirty="0"/>
              <a:t>Leaning into sustainability is a strong selling point </a:t>
            </a:r>
            <a:r>
              <a:rPr lang="en-US" sz="3200"/>
              <a:t>for</a:t>
            </a:r>
            <a:r>
              <a:rPr lang="en-US" sz="3200" dirty="0"/>
              <a:t> fish eaters</a:t>
            </a:r>
            <a:endParaRPr lang="en-US" sz="2200" dirty="0"/>
          </a:p>
        </p:txBody>
      </p:sp>
      <p:sp>
        <p:nvSpPr>
          <p:cNvPr id="9" name="Rectangle 8">
            <a:extLst>
              <a:ext uri="{FF2B5EF4-FFF2-40B4-BE49-F238E27FC236}">
                <a16:creationId xmlns:a16="http://schemas.microsoft.com/office/drawing/2014/main" id="{09AD8E09-C50B-451F-BF5F-398C177715C0}"/>
              </a:ext>
            </a:extLst>
          </p:cNvPr>
          <p:cNvSpPr/>
          <p:nvPr/>
        </p:nvSpPr>
        <p:spPr>
          <a:xfrm>
            <a:off x="0" y="6002888"/>
            <a:ext cx="10238359" cy="338554"/>
          </a:xfrm>
          <a:prstGeom prst="rect">
            <a:avLst/>
          </a:prstGeom>
        </p:spPr>
        <p:txBody>
          <a:bodyPr wrap="square">
            <a:spAutoFit/>
          </a:bodyPr>
          <a:lstStyle/>
          <a:p>
            <a:r>
              <a:rPr lang="en-US" sz="800" dirty="0">
                <a:solidFill>
                  <a:schemeClr val="accent4"/>
                </a:solidFill>
                <a:latin typeface="Arial" panose="020B0604020202020204" pitchFamily="34" charset="0"/>
                <a:cs typeface="Arial" panose="020B0604020202020204" pitchFamily="34" charset="0"/>
              </a:rPr>
              <a:t>N9. For each of the following statements, please rate how important it is to you when purchasing and/or ordering fish. Base: Total (n=1,244) Fish eaters (n=764)</a:t>
            </a:r>
          </a:p>
          <a:p>
            <a:r>
              <a:rPr lang="en-US" sz="800" dirty="0">
                <a:solidFill>
                  <a:schemeClr val="accent4"/>
                </a:solidFill>
                <a:latin typeface="Arial" panose="020B0604020202020204" pitchFamily="34" charset="0"/>
                <a:cs typeface="Arial" panose="020B0604020202020204" pitchFamily="34" charset="0"/>
              </a:rPr>
              <a:t>N23. What factors, if any, would encourage you to eat sustainable fish? Base: Total (n=1,244) Fish eaters (n=764)</a:t>
            </a:r>
          </a:p>
        </p:txBody>
      </p:sp>
      <p:sp>
        <p:nvSpPr>
          <p:cNvPr id="7" name="TextBox 6">
            <a:extLst>
              <a:ext uri="{FF2B5EF4-FFF2-40B4-BE49-F238E27FC236}">
                <a16:creationId xmlns:a16="http://schemas.microsoft.com/office/drawing/2014/main" id="{6756BBF0-8B95-4859-A882-BF37252019D1}"/>
              </a:ext>
            </a:extLst>
          </p:cNvPr>
          <p:cNvSpPr txBox="1"/>
          <p:nvPr/>
        </p:nvSpPr>
        <p:spPr>
          <a:xfrm>
            <a:off x="1343081" y="2150374"/>
            <a:ext cx="4108667" cy="438582"/>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dirty="0"/>
              <a:t>Important when purchasing/ordering fish</a:t>
            </a:r>
          </a:p>
          <a:p>
            <a:r>
              <a:rPr lang="en-US" sz="1000" dirty="0"/>
              <a:t>(Among Fish Eaters; T3B Summary)</a:t>
            </a:r>
          </a:p>
        </p:txBody>
      </p:sp>
      <p:grpSp>
        <p:nvGrpSpPr>
          <p:cNvPr id="3" name="Group 2">
            <a:extLst>
              <a:ext uri="{FF2B5EF4-FFF2-40B4-BE49-F238E27FC236}">
                <a16:creationId xmlns:a16="http://schemas.microsoft.com/office/drawing/2014/main" id="{5D7A4008-5A9A-4AD7-916F-A3E6E9519714}"/>
              </a:ext>
            </a:extLst>
          </p:cNvPr>
          <p:cNvGrpSpPr/>
          <p:nvPr/>
        </p:nvGrpSpPr>
        <p:grpSpPr>
          <a:xfrm>
            <a:off x="176461" y="2427604"/>
            <a:ext cx="6020295" cy="3094541"/>
            <a:chOff x="739697" y="2427604"/>
            <a:chExt cx="5385903" cy="2619537"/>
          </a:xfrm>
        </p:grpSpPr>
        <p:grpSp>
          <p:nvGrpSpPr>
            <p:cNvPr id="11" name="Group 10">
              <a:extLst>
                <a:ext uri="{FF2B5EF4-FFF2-40B4-BE49-F238E27FC236}">
                  <a16:creationId xmlns:a16="http://schemas.microsoft.com/office/drawing/2014/main" id="{97187053-D395-4148-9A7D-CBE99916D582}"/>
                </a:ext>
              </a:extLst>
            </p:cNvPr>
            <p:cNvGrpSpPr/>
            <p:nvPr/>
          </p:nvGrpSpPr>
          <p:grpSpPr>
            <a:xfrm>
              <a:off x="739697" y="2427604"/>
              <a:ext cx="2840999" cy="2588532"/>
              <a:chOff x="1452615" y="1979880"/>
              <a:chExt cx="2629736" cy="2396043"/>
            </a:xfrm>
          </p:grpSpPr>
          <p:graphicFrame>
            <p:nvGraphicFramePr>
              <p:cNvPr id="12" name="Chart 11">
                <a:extLst>
                  <a:ext uri="{FF2B5EF4-FFF2-40B4-BE49-F238E27FC236}">
                    <a16:creationId xmlns:a16="http://schemas.microsoft.com/office/drawing/2014/main" id="{1032828B-D9D7-44AD-A56C-ED268A12CD7C}"/>
                  </a:ext>
                </a:extLst>
              </p:cNvPr>
              <p:cNvGraphicFramePr/>
              <p:nvPr>
                <p:extLst>
                  <p:ext uri="{D42A27DB-BD31-4B8C-83A1-F6EECF244321}">
                    <p14:modId xmlns:p14="http://schemas.microsoft.com/office/powerpoint/2010/main" val="3814729739"/>
                  </p:ext>
                </p:extLst>
              </p:nvPr>
            </p:nvGraphicFramePr>
            <p:xfrm>
              <a:off x="1452615" y="1979880"/>
              <a:ext cx="2629736" cy="239604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6FCD0363-23BB-44D1-8EC1-49F9680A62B8}"/>
                  </a:ext>
                </a:extLst>
              </p:cNvPr>
              <p:cNvSpPr txBox="1"/>
              <p:nvPr/>
            </p:nvSpPr>
            <p:spPr>
              <a:xfrm>
                <a:off x="1779941" y="2391473"/>
                <a:ext cx="1935763" cy="13987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BAA"/>
                    </a:solidFill>
                    <a:effectLst/>
                    <a:uLnTx/>
                    <a:uFillTx/>
                    <a:latin typeface="Arial" panose="020B0604020202020204" pitchFamily="34" charset="0"/>
                    <a:cs typeface="Arial" panose="020B0604020202020204" pitchFamily="34" charset="0"/>
                  </a:rPr>
                  <a:t>52%</a:t>
                </a:r>
              </a:p>
              <a:p>
                <a:pPr lvl="0" algn="ctr">
                  <a:defRPr/>
                </a:pPr>
                <a:r>
                  <a:rPr lang="en-US" sz="1400" dirty="0">
                    <a:solidFill>
                      <a:srgbClr val="757070"/>
                    </a:solidFill>
                    <a:latin typeface="Arial" panose="020B0604020202020204" pitchFamily="34" charset="0"/>
                    <a:cs typeface="Arial" panose="020B0604020202020204" pitchFamily="34" charset="0"/>
                  </a:rPr>
                  <a:t>A fish that has </a:t>
                </a:r>
                <a:r>
                  <a:rPr lang="en-US" sz="1400" b="1" dirty="0">
                    <a:latin typeface="Arial" panose="020B0604020202020204" pitchFamily="34" charset="0"/>
                    <a:cs typeface="Arial" panose="020B0604020202020204" pitchFamily="34" charset="0"/>
                  </a:rPr>
                  <a:t>sustainability certifications </a:t>
                </a:r>
              </a:p>
              <a:p>
                <a:pPr lvl="0" algn="ctr">
                  <a:defRPr/>
                </a:pPr>
                <a:r>
                  <a:rPr lang="en-US" sz="1400" dirty="0">
                    <a:solidFill>
                      <a:srgbClr val="757070"/>
                    </a:solidFill>
                    <a:latin typeface="Arial" panose="020B0604020202020204" pitchFamily="34" charset="0"/>
                    <a:cs typeface="Arial" panose="020B0604020202020204" pitchFamily="34" charset="0"/>
                  </a:rPr>
                  <a:t>(vs. 46% total </a:t>
                </a:r>
              </a:p>
              <a:p>
                <a:pPr lvl="0" algn="ctr">
                  <a:defRPr/>
                </a:pPr>
                <a:r>
                  <a:rPr lang="en-US" sz="1400" dirty="0">
                    <a:solidFill>
                      <a:srgbClr val="757070"/>
                    </a:solidFill>
                    <a:latin typeface="Arial" panose="020B0604020202020204" pitchFamily="34" charset="0"/>
                    <a:cs typeface="Arial" panose="020B0604020202020204" pitchFamily="34" charset="0"/>
                  </a:rPr>
                  <a:t>population)</a:t>
                </a:r>
                <a:endParaRPr kumimoji="0" lang="en-US" sz="160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0C9C602A-3237-41BB-B033-4A75AD1DB12C}"/>
                </a:ext>
              </a:extLst>
            </p:cNvPr>
            <p:cNvGrpSpPr/>
            <p:nvPr/>
          </p:nvGrpSpPr>
          <p:grpSpPr>
            <a:xfrm>
              <a:off x="3284601" y="2458609"/>
              <a:ext cx="2840999" cy="2588532"/>
              <a:chOff x="1249281" y="1979880"/>
              <a:chExt cx="2629736" cy="2396043"/>
            </a:xfrm>
          </p:grpSpPr>
          <p:graphicFrame>
            <p:nvGraphicFramePr>
              <p:cNvPr id="17" name="Chart 16">
                <a:extLst>
                  <a:ext uri="{FF2B5EF4-FFF2-40B4-BE49-F238E27FC236}">
                    <a16:creationId xmlns:a16="http://schemas.microsoft.com/office/drawing/2014/main" id="{CC4A5FF7-D507-4802-BBD5-B2E8C9A30318}"/>
                  </a:ext>
                </a:extLst>
              </p:cNvPr>
              <p:cNvGraphicFramePr/>
              <p:nvPr>
                <p:extLst>
                  <p:ext uri="{D42A27DB-BD31-4B8C-83A1-F6EECF244321}">
                    <p14:modId xmlns:p14="http://schemas.microsoft.com/office/powerpoint/2010/main" val="2475630435"/>
                  </p:ext>
                </p:extLst>
              </p:nvPr>
            </p:nvGraphicFramePr>
            <p:xfrm>
              <a:off x="1249281" y="1979880"/>
              <a:ext cx="2629736" cy="239604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CAB10676-5632-4BA9-872E-750CEF201C95}"/>
                  </a:ext>
                </a:extLst>
              </p:cNvPr>
              <p:cNvSpPr txBox="1"/>
              <p:nvPr/>
            </p:nvSpPr>
            <p:spPr>
              <a:xfrm>
                <a:off x="1657138" y="2375438"/>
                <a:ext cx="1790984" cy="1567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BAA"/>
                    </a:solidFill>
                    <a:effectLst/>
                    <a:uLnTx/>
                    <a:uFillTx/>
                    <a:latin typeface="Arial" panose="020B0604020202020204" pitchFamily="34" charset="0"/>
                    <a:cs typeface="Arial" panose="020B0604020202020204" pitchFamily="34" charset="0"/>
                  </a:rPr>
                  <a:t>50%</a:t>
                </a:r>
              </a:p>
              <a:p>
                <a:pPr lvl="0" algn="ctr">
                  <a:defRPr/>
                </a:pPr>
                <a:r>
                  <a:rPr lang="en-US" sz="1400" dirty="0">
                    <a:solidFill>
                      <a:srgbClr val="757070"/>
                    </a:solidFill>
                    <a:latin typeface="Arial" panose="020B0604020202020204" pitchFamily="34" charset="0"/>
                    <a:cs typeface="Arial" panose="020B0604020202020204" pitchFamily="34" charset="0"/>
                  </a:rPr>
                  <a:t>A fish that is </a:t>
                </a:r>
              </a:p>
              <a:p>
                <a:pPr lvl="0" algn="ctr">
                  <a:defRPr/>
                </a:pPr>
                <a:r>
                  <a:rPr lang="en-US" sz="1400" b="1" dirty="0">
                    <a:latin typeface="Arial" panose="020B0604020202020204" pitchFamily="34" charset="0"/>
                    <a:cs typeface="Arial" panose="020B0604020202020204" pitchFamily="34" charset="0"/>
                  </a:rPr>
                  <a:t>sustainably sourced </a:t>
                </a:r>
                <a:r>
                  <a:rPr lang="en-US" sz="1400" dirty="0">
                    <a:solidFill>
                      <a:srgbClr val="757070"/>
                    </a:solidFill>
                    <a:latin typeface="Arial" panose="020B0604020202020204" pitchFamily="34" charset="0"/>
                    <a:cs typeface="Arial" panose="020B0604020202020204" pitchFamily="34" charset="0"/>
                  </a:rPr>
                  <a:t>and protects the environment</a:t>
                </a:r>
              </a:p>
              <a:p>
                <a:pPr lvl="0" algn="ctr">
                  <a:defRPr/>
                </a:pPr>
                <a:r>
                  <a:rPr lang="en-US" sz="1400" dirty="0">
                    <a:solidFill>
                      <a:srgbClr val="757070"/>
                    </a:solidFill>
                    <a:latin typeface="Arial" panose="020B0604020202020204" pitchFamily="34" charset="0"/>
                    <a:cs typeface="Arial" panose="020B0604020202020204" pitchFamily="34" charset="0"/>
                  </a:rPr>
                  <a:t>(vs. 44% total </a:t>
                </a:r>
              </a:p>
              <a:p>
                <a:pPr lvl="0" algn="ctr">
                  <a:defRPr/>
                </a:pPr>
                <a:r>
                  <a:rPr lang="en-US" sz="1400" dirty="0">
                    <a:solidFill>
                      <a:srgbClr val="757070"/>
                    </a:solidFill>
                    <a:latin typeface="Arial" panose="020B0604020202020204" pitchFamily="34" charset="0"/>
                    <a:cs typeface="Arial" panose="020B0604020202020204" pitchFamily="34" charset="0"/>
                  </a:rPr>
                  <a:t>population)</a:t>
                </a:r>
                <a:endParaRPr kumimoji="0" lang="en-US" sz="200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grpSp>
      </p:grpSp>
      <p:grpSp>
        <p:nvGrpSpPr>
          <p:cNvPr id="19" name="Group 18">
            <a:extLst>
              <a:ext uri="{FF2B5EF4-FFF2-40B4-BE49-F238E27FC236}">
                <a16:creationId xmlns:a16="http://schemas.microsoft.com/office/drawing/2014/main" id="{7A40627A-D940-4CA7-989E-84F26A5D75E0}"/>
              </a:ext>
            </a:extLst>
          </p:cNvPr>
          <p:cNvGrpSpPr/>
          <p:nvPr/>
        </p:nvGrpSpPr>
        <p:grpSpPr>
          <a:xfrm>
            <a:off x="6186706" y="3474288"/>
            <a:ext cx="659990" cy="495164"/>
            <a:chOff x="7297725" y="3311081"/>
            <a:chExt cx="997527" cy="748146"/>
          </a:xfrm>
          <a:solidFill>
            <a:schemeClr val="tx1"/>
          </a:solidFill>
        </p:grpSpPr>
        <p:sp>
          <p:nvSpPr>
            <p:cNvPr id="20" name="Chevron 23">
              <a:extLst>
                <a:ext uri="{FF2B5EF4-FFF2-40B4-BE49-F238E27FC236}">
                  <a16:creationId xmlns:a16="http://schemas.microsoft.com/office/drawing/2014/main" id="{850E925D-5C15-4C6D-BE15-2C5B7DD34A0E}"/>
                </a:ext>
              </a:extLst>
            </p:cNvPr>
            <p:cNvSpPr/>
            <p:nvPr/>
          </p:nvSpPr>
          <p:spPr>
            <a:xfrm>
              <a:off x="7547106" y="3311081"/>
              <a:ext cx="748146" cy="748146"/>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Larsseit Alt" panose="00000500000000000000"/>
                <a:ea typeface="+mn-ea"/>
                <a:cs typeface="Arial" panose="020B0604020202020204" pitchFamily="34" charset="0"/>
              </a:endParaRPr>
            </a:p>
          </p:txBody>
        </p:sp>
        <p:sp>
          <p:nvSpPr>
            <p:cNvPr id="21" name="Chevron 24">
              <a:extLst>
                <a:ext uri="{FF2B5EF4-FFF2-40B4-BE49-F238E27FC236}">
                  <a16:creationId xmlns:a16="http://schemas.microsoft.com/office/drawing/2014/main" id="{260D2B41-938C-405C-8715-33C9510229D3}"/>
                </a:ext>
              </a:extLst>
            </p:cNvPr>
            <p:cNvSpPr/>
            <p:nvPr/>
          </p:nvSpPr>
          <p:spPr>
            <a:xfrm>
              <a:off x="7297725" y="3427979"/>
              <a:ext cx="514350" cy="514350"/>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Larsseit Alt" panose="00000500000000000000"/>
                <a:ea typeface="+mn-ea"/>
                <a:cs typeface="Arial" panose="020B0604020202020204" pitchFamily="34" charset="0"/>
              </a:endParaRPr>
            </a:p>
          </p:txBody>
        </p:sp>
      </p:grpSp>
      <p:sp>
        <p:nvSpPr>
          <p:cNvPr id="30" name="TextBox 29">
            <a:extLst>
              <a:ext uri="{FF2B5EF4-FFF2-40B4-BE49-F238E27FC236}">
                <a16:creationId xmlns:a16="http://schemas.microsoft.com/office/drawing/2014/main" id="{5DA8FD93-9C5D-4385-97EB-71D5FD8AC160}"/>
              </a:ext>
            </a:extLst>
          </p:cNvPr>
          <p:cNvSpPr txBox="1"/>
          <p:nvPr/>
        </p:nvSpPr>
        <p:spPr>
          <a:xfrm>
            <a:off x="6951216" y="2152174"/>
            <a:ext cx="5036597" cy="276999"/>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dirty="0"/>
              <a:t>Attributes that encourage fish eaters to eat sustainably</a:t>
            </a:r>
          </a:p>
        </p:txBody>
      </p:sp>
      <p:grpSp>
        <p:nvGrpSpPr>
          <p:cNvPr id="37" name="Group 36">
            <a:extLst>
              <a:ext uri="{FF2B5EF4-FFF2-40B4-BE49-F238E27FC236}">
                <a16:creationId xmlns:a16="http://schemas.microsoft.com/office/drawing/2014/main" id="{3B6ECACC-BA23-4726-9973-DB29298DB0E6}"/>
              </a:ext>
            </a:extLst>
          </p:cNvPr>
          <p:cNvGrpSpPr/>
          <p:nvPr/>
        </p:nvGrpSpPr>
        <p:grpSpPr>
          <a:xfrm>
            <a:off x="8205507" y="2392647"/>
            <a:ext cx="3232863" cy="769441"/>
            <a:chOff x="7509737" y="2392647"/>
            <a:chExt cx="3232863" cy="769441"/>
          </a:xfrm>
        </p:grpSpPr>
        <p:sp>
          <p:nvSpPr>
            <p:cNvPr id="22" name="TextBox 21">
              <a:extLst>
                <a:ext uri="{FF2B5EF4-FFF2-40B4-BE49-F238E27FC236}">
                  <a16:creationId xmlns:a16="http://schemas.microsoft.com/office/drawing/2014/main" id="{67B8E962-071A-4A13-8946-8CAD24230B90}"/>
                </a:ext>
              </a:extLst>
            </p:cNvPr>
            <p:cNvSpPr txBox="1"/>
            <p:nvPr/>
          </p:nvSpPr>
          <p:spPr>
            <a:xfrm>
              <a:off x="7509737" y="2392647"/>
              <a:ext cx="17824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41%</a:t>
              </a:r>
            </a:p>
          </p:txBody>
        </p:sp>
        <p:sp>
          <p:nvSpPr>
            <p:cNvPr id="32" name="TextBox 31">
              <a:extLst>
                <a:ext uri="{FF2B5EF4-FFF2-40B4-BE49-F238E27FC236}">
                  <a16:creationId xmlns:a16="http://schemas.microsoft.com/office/drawing/2014/main" id="{CD278B2E-CBC2-4F67-A4EC-ABC31A4F6125}"/>
                </a:ext>
              </a:extLst>
            </p:cNvPr>
            <p:cNvSpPr txBox="1"/>
            <p:nvPr/>
          </p:nvSpPr>
          <p:spPr>
            <a:xfrm>
              <a:off x="8960186" y="2434966"/>
              <a:ext cx="1782414" cy="684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effectLst/>
                  <a:uLnTx/>
                  <a:uFillTx/>
                  <a:latin typeface="Arial" panose="020B0604020202020204" pitchFamily="34" charset="0"/>
                  <a:cs typeface="Arial" panose="020B0604020202020204" pitchFamily="34" charset="0"/>
                </a:rPr>
                <a:t>Healthier</a:t>
              </a:r>
              <a:r>
                <a:rPr kumimoji="0" lang="en-US" sz="1400" b="1"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rPr>
                <a:t> for me/my family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rPr>
                <a:t>(vs. 36% total population)</a:t>
              </a:r>
              <a:endParaRPr kumimoji="0" lang="en-US" sz="140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0BBDE21D-42C7-4239-99CC-637E9D50A983}"/>
              </a:ext>
            </a:extLst>
          </p:cNvPr>
          <p:cNvGrpSpPr/>
          <p:nvPr/>
        </p:nvGrpSpPr>
        <p:grpSpPr>
          <a:xfrm>
            <a:off x="8205507" y="3179334"/>
            <a:ext cx="3232863" cy="769441"/>
            <a:chOff x="7509737" y="3186216"/>
            <a:chExt cx="3232863" cy="769441"/>
          </a:xfrm>
        </p:grpSpPr>
        <p:sp>
          <p:nvSpPr>
            <p:cNvPr id="27" name="TextBox 26">
              <a:extLst>
                <a:ext uri="{FF2B5EF4-FFF2-40B4-BE49-F238E27FC236}">
                  <a16:creationId xmlns:a16="http://schemas.microsoft.com/office/drawing/2014/main" id="{D08A1E72-7EC3-45BF-9199-22FC8D306429}"/>
                </a:ext>
              </a:extLst>
            </p:cNvPr>
            <p:cNvSpPr txBox="1"/>
            <p:nvPr/>
          </p:nvSpPr>
          <p:spPr>
            <a:xfrm>
              <a:off x="7509737" y="3186216"/>
              <a:ext cx="17824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atin typeface="Arial" panose="020B0604020202020204" pitchFamily="34" charset="0"/>
                  <a:cs typeface="Arial" panose="020B0604020202020204" pitchFamily="34" charset="0"/>
                </a:rPr>
                <a:t>37</a:t>
              </a: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6A45B151-AFFE-4D94-ACE8-3DBA0D41BAD2}"/>
                </a:ext>
              </a:extLst>
            </p:cNvPr>
            <p:cNvSpPr txBox="1"/>
            <p:nvPr/>
          </p:nvSpPr>
          <p:spPr>
            <a:xfrm>
              <a:off x="8960186" y="3228535"/>
              <a:ext cx="1782414" cy="684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757070"/>
                  </a:solidFill>
                  <a:latin typeface="Arial" panose="020B0604020202020204" pitchFamily="34" charset="0"/>
                  <a:cs typeface="Arial" panose="020B0604020202020204" pitchFamily="34" charset="0"/>
                </a:rPr>
                <a:t>Good for the </a:t>
              </a:r>
              <a:r>
                <a:rPr kumimoji="0" lang="en-US" sz="1400" b="1" i="0" u="sng" strike="noStrike" kern="1200" cap="none" spc="0" normalizeH="0" baseline="0" noProof="0" dirty="0">
                  <a:ln>
                    <a:noFill/>
                  </a:ln>
                  <a:effectLst/>
                  <a:uLnTx/>
                  <a:uFillTx/>
                  <a:latin typeface="Arial" panose="020B0604020202020204" pitchFamily="34" charset="0"/>
                  <a:cs typeface="Arial" panose="020B0604020202020204" pitchFamily="34" charset="0"/>
                </a:rPr>
                <a:t>planet</a:t>
              </a:r>
              <a:endParaRPr kumimoji="0" lang="en-US" sz="1400" b="1"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rPr>
                <a:t>(vs. 30% total population)</a:t>
              </a:r>
              <a:endParaRPr kumimoji="0" lang="en-US" sz="140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65FEAE57-2243-448D-8AFF-3E50D8160D1D}"/>
              </a:ext>
            </a:extLst>
          </p:cNvPr>
          <p:cNvGrpSpPr/>
          <p:nvPr/>
        </p:nvGrpSpPr>
        <p:grpSpPr>
          <a:xfrm>
            <a:off x="8205507" y="3966021"/>
            <a:ext cx="3232863" cy="769441"/>
            <a:chOff x="7509737" y="3960451"/>
            <a:chExt cx="3232863" cy="769441"/>
          </a:xfrm>
        </p:grpSpPr>
        <p:sp>
          <p:nvSpPr>
            <p:cNvPr id="28" name="TextBox 27">
              <a:extLst>
                <a:ext uri="{FF2B5EF4-FFF2-40B4-BE49-F238E27FC236}">
                  <a16:creationId xmlns:a16="http://schemas.microsoft.com/office/drawing/2014/main" id="{72D25FD4-E428-4E98-9577-5FD92A9C0039}"/>
                </a:ext>
              </a:extLst>
            </p:cNvPr>
            <p:cNvSpPr txBox="1"/>
            <p:nvPr/>
          </p:nvSpPr>
          <p:spPr>
            <a:xfrm>
              <a:off x="7509737" y="3960451"/>
              <a:ext cx="17824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atin typeface="Arial" panose="020B0604020202020204" pitchFamily="34" charset="0"/>
                  <a:cs typeface="Arial" panose="020B0604020202020204" pitchFamily="34" charset="0"/>
                </a:rPr>
                <a:t>36</a:t>
              </a: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5FB8C946-D37E-4379-BC04-EFCDCE3DE6FF}"/>
                </a:ext>
              </a:extLst>
            </p:cNvPr>
            <p:cNvSpPr txBox="1"/>
            <p:nvPr/>
          </p:nvSpPr>
          <p:spPr>
            <a:xfrm>
              <a:off x="8960186" y="4110492"/>
              <a:ext cx="178241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dirty="0">
                  <a:latin typeface="Arial" panose="020B0604020202020204" pitchFamily="34" charset="0"/>
                  <a:cs typeface="Arial" panose="020B0604020202020204" pitchFamily="34" charset="0"/>
                </a:rPr>
                <a:t>Protects</a:t>
              </a:r>
              <a:r>
                <a:rPr lang="en-US" sz="1400" b="1" dirty="0">
                  <a:solidFill>
                    <a:srgbClr val="757070"/>
                  </a:solidFill>
                  <a:latin typeface="Arial" panose="020B0604020202020204" pitchFamily="34" charset="0"/>
                  <a:cs typeface="Arial" panose="020B0604020202020204" pitchFamily="34" charset="0"/>
                </a:rPr>
                <a:t> species</a:t>
              </a:r>
              <a:endParaRPr kumimoji="0" lang="en-US" sz="1400" b="1"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rPr>
                <a:t>(vs. 29% total population)</a:t>
              </a:r>
              <a:endParaRPr kumimoji="0" lang="en-US" sz="140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0CCFBCF2-B2E7-4007-BEF5-4ACCCF62EA3D}"/>
              </a:ext>
            </a:extLst>
          </p:cNvPr>
          <p:cNvGrpSpPr/>
          <p:nvPr/>
        </p:nvGrpSpPr>
        <p:grpSpPr>
          <a:xfrm>
            <a:off x="8205507" y="4752707"/>
            <a:ext cx="3232863" cy="769441"/>
            <a:chOff x="7509737" y="4752707"/>
            <a:chExt cx="3232863" cy="769441"/>
          </a:xfrm>
        </p:grpSpPr>
        <p:sp>
          <p:nvSpPr>
            <p:cNvPr id="29" name="TextBox 28">
              <a:extLst>
                <a:ext uri="{FF2B5EF4-FFF2-40B4-BE49-F238E27FC236}">
                  <a16:creationId xmlns:a16="http://schemas.microsoft.com/office/drawing/2014/main" id="{20F79DD8-96D6-48BE-9B7C-1FCC074DCB9A}"/>
                </a:ext>
              </a:extLst>
            </p:cNvPr>
            <p:cNvSpPr txBox="1"/>
            <p:nvPr/>
          </p:nvSpPr>
          <p:spPr>
            <a:xfrm>
              <a:off x="7509737" y="4752707"/>
              <a:ext cx="17824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atin typeface="Arial" panose="020B0604020202020204" pitchFamily="34" charset="0"/>
                  <a:cs typeface="Arial" panose="020B0604020202020204" pitchFamily="34" charset="0"/>
                </a:rPr>
                <a:t>34</a:t>
              </a: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94B59A08-E00E-47D2-B916-2D0944C211ED}"/>
                </a:ext>
              </a:extLst>
            </p:cNvPr>
            <p:cNvSpPr txBox="1"/>
            <p:nvPr/>
          </p:nvSpPr>
          <p:spPr>
            <a:xfrm>
              <a:off x="8960186" y="4902748"/>
              <a:ext cx="1782414"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757070"/>
                  </a:solidFill>
                  <a:latin typeface="Arial" panose="020B0604020202020204" pitchFamily="34" charset="0"/>
                  <a:cs typeface="Arial" panose="020B0604020202020204" pitchFamily="34" charset="0"/>
                </a:rPr>
                <a:t>Improves </a:t>
              </a:r>
              <a:r>
                <a:rPr lang="en-US" sz="1400" b="1" u="sng" dirty="0">
                  <a:latin typeface="Arial" panose="020B0604020202020204" pitchFamily="34" charset="0"/>
                  <a:cs typeface="Arial" panose="020B0604020202020204" pitchFamily="34" charset="0"/>
                </a:rPr>
                <a:t>taste</a:t>
              </a:r>
              <a:endParaRPr kumimoji="0" lang="en-US" sz="1400" b="1"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rPr>
                <a:t>(vs. 29% total population)</a:t>
              </a:r>
              <a:endParaRPr kumimoji="0" lang="en-US" sz="140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grpSp>
      <p:sp>
        <p:nvSpPr>
          <p:cNvPr id="38" name="TextBox 37">
            <a:extLst>
              <a:ext uri="{FF2B5EF4-FFF2-40B4-BE49-F238E27FC236}">
                <a16:creationId xmlns:a16="http://schemas.microsoft.com/office/drawing/2014/main" id="{5CC9F9E9-266B-4DA6-9E04-372D3AB04F5F}"/>
              </a:ext>
            </a:extLst>
          </p:cNvPr>
          <p:cNvSpPr txBox="1"/>
          <p:nvPr/>
        </p:nvSpPr>
        <p:spPr>
          <a:xfrm>
            <a:off x="7089786" y="2587026"/>
            <a:ext cx="12366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HEALTH</a:t>
            </a:r>
          </a:p>
        </p:txBody>
      </p:sp>
      <p:sp>
        <p:nvSpPr>
          <p:cNvPr id="39" name="TextBox 38">
            <a:extLst>
              <a:ext uri="{FF2B5EF4-FFF2-40B4-BE49-F238E27FC236}">
                <a16:creationId xmlns:a16="http://schemas.microsoft.com/office/drawing/2014/main" id="{5496932D-94C7-4C8E-B421-31DD7F7F8D23}"/>
              </a:ext>
            </a:extLst>
          </p:cNvPr>
          <p:cNvSpPr txBox="1"/>
          <p:nvPr/>
        </p:nvSpPr>
        <p:spPr>
          <a:xfrm>
            <a:off x="6855677" y="3620890"/>
            <a:ext cx="17048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latin typeface="Arial" panose="020B0604020202020204" pitchFamily="34" charset="0"/>
                <a:cs typeface="Arial" panose="020B0604020202020204" pitchFamily="34" charset="0"/>
              </a:rPr>
              <a:t>PROTECTING </a:t>
            </a:r>
            <a:r>
              <a:rPr lang="en-US" sz="1600" b="1">
                <a:solidFill>
                  <a:schemeClr val="accent6"/>
                </a:solidFill>
                <a:latin typeface="Arial" panose="020B0604020202020204" pitchFamily="34" charset="0"/>
                <a:cs typeface="Arial" panose="020B0604020202020204" pitchFamily="34" charset="0"/>
              </a:rPr>
              <a:t>THE </a:t>
            </a:r>
            <a:r>
              <a:rPr lang="en-US" sz="1600" b="1" dirty="0">
                <a:solidFill>
                  <a:schemeClr val="accent6"/>
                </a:solidFill>
                <a:latin typeface="Arial" panose="020B0604020202020204" pitchFamily="34" charset="0"/>
                <a:cs typeface="Arial" panose="020B0604020202020204" pitchFamily="34" charset="0"/>
              </a:rPr>
              <a:t>PLANET</a:t>
            </a:r>
            <a:endParaRPr kumimoji="0" lang="en-US" sz="16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DCD4E7E-1F08-423C-8352-749E8BF2E18E}"/>
              </a:ext>
            </a:extLst>
          </p:cNvPr>
          <p:cNvSpPr txBox="1"/>
          <p:nvPr/>
        </p:nvSpPr>
        <p:spPr>
          <a:xfrm>
            <a:off x="7089786" y="4959557"/>
            <a:ext cx="12366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TASTE</a:t>
            </a:r>
          </a:p>
        </p:txBody>
      </p:sp>
      <p:cxnSp>
        <p:nvCxnSpPr>
          <p:cNvPr id="41" name="Straight Connector 40">
            <a:extLst>
              <a:ext uri="{FF2B5EF4-FFF2-40B4-BE49-F238E27FC236}">
                <a16:creationId xmlns:a16="http://schemas.microsoft.com/office/drawing/2014/main" id="{A4AF4907-1BEF-4D58-9CD0-1463C3F13A53}"/>
              </a:ext>
            </a:extLst>
          </p:cNvPr>
          <p:cNvCxnSpPr>
            <a:cxnSpLocks/>
          </p:cNvCxnSpPr>
          <p:nvPr/>
        </p:nvCxnSpPr>
        <p:spPr>
          <a:xfrm>
            <a:off x="7315179" y="3161336"/>
            <a:ext cx="4231467"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543703-AFD1-440C-8C11-421D0B78EF0B}"/>
              </a:ext>
            </a:extLst>
          </p:cNvPr>
          <p:cNvCxnSpPr>
            <a:cxnSpLocks/>
          </p:cNvCxnSpPr>
          <p:nvPr/>
        </p:nvCxnSpPr>
        <p:spPr>
          <a:xfrm>
            <a:off x="7386279" y="4757186"/>
            <a:ext cx="4231467"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F453CB3-F132-45AA-A5BF-DE4549C4CD6C}"/>
              </a:ext>
            </a:extLst>
          </p:cNvPr>
          <p:cNvSpPr/>
          <p:nvPr/>
        </p:nvSpPr>
        <p:spPr>
          <a:xfrm>
            <a:off x="400056" y="1270104"/>
            <a:ext cx="11791944" cy="779009"/>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Particularly when sustainability promises </a:t>
            </a:r>
            <a:r>
              <a:rPr lang="en-US" sz="2200">
                <a:solidFill>
                  <a:srgbClr val="005BAA"/>
                </a:solidFill>
                <a:latin typeface="Arial Black" panose="020B0A04020102020204" pitchFamily="34" charset="0"/>
                <a:ea typeface="+mj-ea"/>
                <a:cs typeface="+mj-cs"/>
              </a:rPr>
              <a:t>are complemented by</a:t>
            </a:r>
            <a:r>
              <a:rPr lang="en-US" sz="2200" dirty="0">
                <a:solidFill>
                  <a:srgbClr val="005BAA"/>
                </a:solidFill>
                <a:latin typeface="Arial Black" panose="020B0A04020102020204" pitchFamily="34" charset="0"/>
                <a:ea typeface="+mj-ea"/>
                <a:cs typeface="+mj-cs"/>
              </a:rPr>
              <a:t> health benefits, improved taste and protection of the planet.</a:t>
            </a:r>
          </a:p>
        </p:txBody>
      </p:sp>
    </p:spTree>
    <p:extLst>
      <p:ext uri="{BB962C8B-B14F-4D97-AF65-F5344CB8AC3E}">
        <p14:creationId xmlns:p14="http://schemas.microsoft.com/office/powerpoint/2010/main" val="45884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45BB9D4-DA47-4DCB-9110-082D989CD4AC}" type="slidenum">
              <a:rPr lang="en-US" smtClean="0"/>
              <a:pPr/>
              <a:t>18</a:t>
            </a:fld>
            <a:endParaRPr lang="en-US"/>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400056" y="182697"/>
            <a:ext cx="10817506" cy="1135043"/>
          </a:xfrm>
        </p:spPr>
        <p:txBody>
          <a:bodyPr>
            <a:noAutofit/>
          </a:bodyPr>
          <a:lstStyle/>
          <a:p>
            <a:r>
              <a:rPr lang="en-US" sz="3200" dirty="0"/>
              <a:t>Promoting Wild Alaska Pollock as a white fish is also compelling</a:t>
            </a:r>
          </a:p>
        </p:txBody>
      </p:sp>
      <p:sp>
        <p:nvSpPr>
          <p:cNvPr id="50" name="Rectangle 49">
            <a:extLst>
              <a:ext uri="{FF2B5EF4-FFF2-40B4-BE49-F238E27FC236}">
                <a16:creationId xmlns:a16="http://schemas.microsoft.com/office/drawing/2014/main" id="{28531413-E900-48A6-B66C-A70ABDC07508}"/>
              </a:ext>
            </a:extLst>
          </p:cNvPr>
          <p:cNvSpPr/>
          <p:nvPr/>
        </p:nvSpPr>
        <p:spPr>
          <a:xfrm>
            <a:off x="0" y="5907403"/>
            <a:ext cx="10817502" cy="461665"/>
          </a:xfrm>
          <a:prstGeom prst="rect">
            <a:avLst/>
          </a:prstGeom>
        </p:spPr>
        <p:txBody>
          <a:bodyPr wrap="square" lIns="91440" tIns="45720" rIns="91440" bIns="45720" anchor="t">
            <a:spAutoFit/>
          </a:bodyPr>
          <a:lstStyle/>
          <a:p>
            <a:r>
              <a:rPr lang="en-US" sz="800" dirty="0">
                <a:solidFill>
                  <a:schemeClr val="accent4"/>
                </a:solidFill>
                <a:latin typeface="Arial" panose="020B0604020202020204" pitchFamily="34" charset="0"/>
                <a:cs typeface="Arial" panose="020B0604020202020204" pitchFamily="34" charset="0"/>
              </a:rPr>
              <a:t>N15. In general, what is your overall perception of white fish? Base: Total (n=1244); Fish eaters (n=764)</a:t>
            </a:r>
          </a:p>
          <a:p>
            <a:r>
              <a:rPr lang="en-US" sz="800" dirty="0">
                <a:solidFill>
                  <a:schemeClr val="accent4"/>
                </a:solidFill>
                <a:latin typeface="Arial" panose="020B0604020202020204" pitchFamily="34" charset="0"/>
                <a:cs typeface="Arial" panose="020B0604020202020204" pitchFamily="34" charset="0"/>
              </a:rPr>
              <a:t>N13. You mentioned you eat fish at least once every few months. Did you know that white fish is not a single type of fish, but just a general term for fish with white flesh? Fish eaters who eat fish at least once every few months (n=755)</a:t>
            </a:r>
          </a:p>
          <a:p>
            <a:r>
              <a:rPr lang="en-US" sz="800" dirty="0">
                <a:solidFill>
                  <a:schemeClr val="accent4"/>
                </a:solidFill>
                <a:latin typeface="Arial" panose="020B0604020202020204" pitchFamily="34" charset="0"/>
                <a:cs typeface="Arial" panose="020B0604020202020204" pitchFamily="34" charset="0"/>
              </a:rPr>
              <a:t>N16. How knowledgeable, if at all, are you about the following attributes of white fish? Fish eaters (n=707)</a:t>
            </a:r>
          </a:p>
        </p:txBody>
      </p:sp>
      <p:graphicFrame>
        <p:nvGraphicFramePr>
          <p:cNvPr id="23" name="Table 2">
            <a:extLst>
              <a:ext uri="{FF2B5EF4-FFF2-40B4-BE49-F238E27FC236}">
                <a16:creationId xmlns:a16="http://schemas.microsoft.com/office/drawing/2014/main" id="{A1D95109-BBCF-4D36-880D-A32C79B59DD8}"/>
              </a:ext>
            </a:extLst>
          </p:cNvPr>
          <p:cNvGraphicFramePr>
            <a:graphicFrameLocks noGrp="1"/>
          </p:cNvGraphicFramePr>
          <p:nvPr>
            <p:extLst>
              <p:ext uri="{D42A27DB-BD31-4B8C-83A1-F6EECF244321}">
                <p14:modId xmlns:p14="http://schemas.microsoft.com/office/powerpoint/2010/main" val="1207816685"/>
              </p:ext>
            </p:extLst>
          </p:nvPr>
        </p:nvGraphicFramePr>
        <p:xfrm>
          <a:off x="7410862" y="2612215"/>
          <a:ext cx="3383280" cy="3200400"/>
        </p:xfrm>
        <a:graphic>
          <a:graphicData uri="http://schemas.openxmlformats.org/drawingml/2006/table">
            <a:tbl>
              <a:tblPr firstRow="1" bandRow="1">
                <a:tableStyleId>{2D5ABB26-0587-4C30-8999-92F81FD0307C}</a:tableStyleId>
              </a:tblPr>
              <a:tblGrid>
                <a:gridCol w="823782">
                  <a:extLst>
                    <a:ext uri="{9D8B030D-6E8A-4147-A177-3AD203B41FA5}">
                      <a16:colId xmlns:a16="http://schemas.microsoft.com/office/drawing/2014/main" val="1803274825"/>
                    </a:ext>
                  </a:extLst>
                </a:gridCol>
                <a:gridCol w="2559498">
                  <a:extLst>
                    <a:ext uri="{9D8B030D-6E8A-4147-A177-3AD203B41FA5}">
                      <a16:colId xmlns:a16="http://schemas.microsoft.com/office/drawing/2014/main" val="2358774765"/>
                    </a:ext>
                  </a:extLst>
                </a:gridCol>
              </a:tblGrid>
              <a:tr h="450528">
                <a:tc>
                  <a:txBody>
                    <a:bodyPr/>
                    <a:lstStyle/>
                    <a:p>
                      <a:r>
                        <a:rPr lang="en-US" sz="2400" b="1" dirty="0"/>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accent2"/>
                          </a:solidFill>
                        </a:rPr>
                        <a:t>Taste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525019"/>
                  </a:ext>
                </a:extLst>
              </a:tr>
              <a:tr h="450528">
                <a:tc>
                  <a:txBody>
                    <a:bodyPr/>
                    <a:lstStyle/>
                    <a:p>
                      <a:r>
                        <a:rPr lang="en-US" sz="2400" b="1"/>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accent2"/>
                          </a:solidFill>
                        </a:rPr>
                        <a:t>Cost/price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3573893"/>
                  </a:ext>
                </a:extLst>
              </a:tr>
              <a:tr h="450528">
                <a:tc>
                  <a:txBody>
                    <a:bodyPr/>
                    <a:lstStyle/>
                    <a:p>
                      <a:r>
                        <a:rPr lang="en-US" sz="2400" b="1"/>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accent2"/>
                          </a:solidFill>
                        </a:rPr>
                        <a:t>Method of preparation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408809"/>
                  </a:ext>
                </a:extLst>
              </a:tr>
              <a:tr h="450528">
                <a:tc>
                  <a:txBody>
                    <a:bodyPr/>
                    <a:lstStyle/>
                    <a:p>
                      <a:r>
                        <a:rPr lang="en-US" sz="2400" b="1" dirty="0">
                          <a:solidFill>
                            <a:schemeClr val="accent3"/>
                          </a:solidFill>
                        </a:rPr>
                        <a:t>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accent3"/>
                          </a:solidFill>
                        </a:rPr>
                        <a:t>Health benefits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801300"/>
                  </a:ext>
                </a:extLst>
              </a:tr>
              <a:tr h="450528">
                <a:tc>
                  <a:txBody>
                    <a:bodyPr/>
                    <a:lstStyle/>
                    <a:p>
                      <a:r>
                        <a:rPr lang="en-US" sz="2400" b="1">
                          <a:solidFill>
                            <a:schemeClr val="accent3"/>
                          </a:solidFill>
                        </a:rPr>
                        <a:t>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accent3"/>
                          </a:solidFill>
                        </a:rPr>
                        <a:t>Nutritional value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695827"/>
                  </a:ext>
                </a:extLst>
              </a:tr>
              <a:tr h="450528">
                <a:tc>
                  <a:txBody>
                    <a:bodyPr/>
                    <a:lstStyle/>
                    <a:p>
                      <a:r>
                        <a:rPr lang="en-US" sz="2400" b="1">
                          <a:solidFill>
                            <a:schemeClr val="accent3"/>
                          </a:solidFill>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accent3"/>
                          </a:solidFill>
                        </a:rPr>
                        <a:t>Sustainability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989843"/>
                  </a:ext>
                </a:extLst>
              </a:tr>
              <a:tr h="450528">
                <a:tc>
                  <a:txBody>
                    <a:bodyPr/>
                    <a:lstStyle/>
                    <a:p>
                      <a:r>
                        <a:rPr lang="en-US" sz="2400" b="1">
                          <a:solidFill>
                            <a:schemeClr val="accent3"/>
                          </a:solidFill>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accent3"/>
                          </a:solidFill>
                        </a:rPr>
                        <a:t>Sourcing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198935"/>
                  </a:ext>
                </a:extLst>
              </a:tr>
            </a:tbl>
          </a:graphicData>
        </a:graphic>
      </p:graphicFrame>
      <p:sp>
        <p:nvSpPr>
          <p:cNvPr id="24" name="TextBox 23">
            <a:extLst>
              <a:ext uri="{FF2B5EF4-FFF2-40B4-BE49-F238E27FC236}">
                <a16:creationId xmlns:a16="http://schemas.microsoft.com/office/drawing/2014/main" id="{BF4A7CB8-1BB4-47DE-8F43-74B90EC6220B}"/>
              </a:ext>
            </a:extLst>
          </p:cNvPr>
          <p:cNvSpPr txBox="1"/>
          <p:nvPr/>
        </p:nvSpPr>
        <p:spPr>
          <a:xfrm>
            <a:off x="6661471" y="2027605"/>
            <a:ext cx="4652287" cy="477054"/>
          </a:xfrm>
          <a:prstGeom prst="rect">
            <a:avLst/>
          </a:prstGeom>
          <a:noFill/>
        </p:spPr>
        <p:txBody>
          <a:bodyPr wrap="square" rtlCol="0">
            <a:spAutoFit/>
          </a:bodyPr>
          <a:lstStyle/>
          <a:p>
            <a:pPr algn="ctr"/>
            <a:r>
              <a:rPr lang="en-US" sz="1400" b="1" dirty="0">
                <a:solidFill>
                  <a:schemeClr val="accent1"/>
                </a:solidFill>
                <a:latin typeface="Arial Black" panose="020B0A04020102020204" pitchFamily="34" charset="0"/>
              </a:rPr>
              <a:t>Knowledge of white fish attributes</a:t>
            </a:r>
            <a:endParaRPr lang="en-US" sz="1050" b="1" dirty="0">
              <a:solidFill>
                <a:schemeClr val="accent1"/>
              </a:solidFill>
              <a:latin typeface="Arial Black" panose="020B0A04020102020204" pitchFamily="34" charset="0"/>
            </a:endParaRPr>
          </a:p>
          <a:p>
            <a:pPr algn="ctr"/>
            <a:r>
              <a:rPr lang="en-US" sz="1100" b="1" i="1" dirty="0">
                <a:solidFill>
                  <a:schemeClr val="accent1"/>
                </a:solidFill>
                <a:latin typeface="Arial Black" panose="020B0A04020102020204" pitchFamily="34" charset="0"/>
              </a:rPr>
              <a:t>(Among Fish </a:t>
            </a:r>
            <a:r>
              <a:rPr lang="en-US" sz="1100" b="1" i="1">
                <a:solidFill>
                  <a:schemeClr val="accent1"/>
                </a:solidFill>
                <a:latin typeface="Arial Black" panose="020B0A04020102020204" pitchFamily="34" charset="0"/>
              </a:rPr>
              <a:t>Eaters</a:t>
            </a:r>
            <a:r>
              <a:rPr lang="en-US" sz="1100" b="1" i="1" dirty="0">
                <a:solidFill>
                  <a:schemeClr val="accent1"/>
                </a:solidFill>
                <a:latin typeface="Arial Black" panose="020B0A04020102020204" pitchFamily="34" charset="0"/>
              </a:rPr>
              <a:t>: Summary of Know </a:t>
            </a:r>
            <a:r>
              <a:rPr lang="en-US" sz="1100" b="1" i="1">
                <a:solidFill>
                  <a:schemeClr val="accent1"/>
                </a:solidFill>
                <a:latin typeface="Arial Black" panose="020B0A04020102020204" pitchFamily="34" charset="0"/>
              </a:rPr>
              <a:t>A Lot</a:t>
            </a:r>
            <a:r>
              <a:rPr lang="en-US" sz="1100" b="1" i="1" dirty="0">
                <a:solidFill>
                  <a:schemeClr val="accent1"/>
                </a:solidFill>
                <a:latin typeface="Arial Black" panose="020B0A04020102020204" pitchFamily="34" charset="0"/>
              </a:rPr>
              <a:t>/</a:t>
            </a:r>
            <a:r>
              <a:rPr lang="en-US" sz="1100" b="1" i="1">
                <a:solidFill>
                  <a:schemeClr val="accent1"/>
                </a:solidFill>
                <a:latin typeface="Arial Black" panose="020B0A04020102020204" pitchFamily="34" charset="0"/>
              </a:rPr>
              <a:t>Know Some</a:t>
            </a:r>
            <a:r>
              <a:rPr lang="en-US" sz="1100" b="1" i="1" dirty="0">
                <a:solidFill>
                  <a:schemeClr val="accent1"/>
                </a:solidFill>
                <a:latin typeface="Arial Black" panose="020B0A04020102020204" pitchFamily="34" charset="0"/>
              </a:rPr>
              <a:t>)</a:t>
            </a:r>
          </a:p>
        </p:txBody>
      </p:sp>
      <p:sp>
        <p:nvSpPr>
          <p:cNvPr id="25" name="TextBox 24">
            <a:extLst>
              <a:ext uri="{FF2B5EF4-FFF2-40B4-BE49-F238E27FC236}">
                <a16:creationId xmlns:a16="http://schemas.microsoft.com/office/drawing/2014/main" id="{BBFBAE5A-7514-41B2-B12B-10CF0303947B}"/>
              </a:ext>
            </a:extLst>
          </p:cNvPr>
          <p:cNvSpPr txBox="1"/>
          <p:nvPr/>
        </p:nvSpPr>
        <p:spPr>
          <a:xfrm>
            <a:off x="4358298" y="2665864"/>
            <a:ext cx="252098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9BC13C"/>
                </a:solidFill>
                <a:effectLst/>
                <a:uLnTx/>
                <a:uFillTx/>
                <a:latin typeface="Arial" panose="020B0604020202020204" pitchFamily="34" charset="0"/>
                <a:cs typeface="Arial" panose="020B0604020202020204" pitchFamily="34" charset="0"/>
              </a:rPr>
              <a:t>Fish eaters are knowledgeable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9BC13C"/>
                </a:solidFill>
                <a:effectLst/>
                <a:uLnTx/>
                <a:uFillTx/>
                <a:latin typeface="Arial" panose="020B0604020202020204" pitchFamily="34" charset="0"/>
                <a:cs typeface="Arial" panose="020B0604020202020204" pitchFamily="34" charset="0"/>
              </a:rPr>
              <a:t> of white fish</a:t>
            </a:r>
          </a:p>
        </p:txBody>
      </p:sp>
      <p:cxnSp>
        <p:nvCxnSpPr>
          <p:cNvPr id="26" name="Straight Arrow Connector 25">
            <a:extLst>
              <a:ext uri="{FF2B5EF4-FFF2-40B4-BE49-F238E27FC236}">
                <a16:creationId xmlns:a16="http://schemas.microsoft.com/office/drawing/2014/main" id="{04ABE76E-0117-4517-B40F-F01665945A70}"/>
              </a:ext>
            </a:extLst>
          </p:cNvPr>
          <p:cNvCxnSpPr>
            <a:cxnSpLocks/>
          </p:cNvCxnSpPr>
          <p:nvPr/>
        </p:nvCxnSpPr>
        <p:spPr>
          <a:xfrm>
            <a:off x="6655517" y="2840670"/>
            <a:ext cx="397555"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768E981-C415-4089-923F-4B6EA28B22D0}"/>
              </a:ext>
            </a:extLst>
          </p:cNvPr>
          <p:cNvSpPr/>
          <p:nvPr/>
        </p:nvSpPr>
        <p:spPr>
          <a:xfrm>
            <a:off x="7256391" y="2607841"/>
            <a:ext cx="3383280" cy="138934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38719AFD-4730-44C6-B370-B146D9CC48E3}"/>
              </a:ext>
            </a:extLst>
          </p:cNvPr>
          <p:cNvCxnSpPr>
            <a:cxnSpLocks/>
          </p:cNvCxnSpPr>
          <p:nvPr/>
        </p:nvCxnSpPr>
        <p:spPr>
          <a:xfrm>
            <a:off x="4156358" y="2571709"/>
            <a:ext cx="0" cy="2401344"/>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8F5B1A3-C96A-4860-B64D-9E89FD34F616}"/>
              </a:ext>
            </a:extLst>
          </p:cNvPr>
          <p:cNvSpPr/>
          <p:nvPr/>
        </p:nvSpPr>
        <p:spPr>
          <a:xfrm>
            <a:off x="400056" y="1454729"/>
            <a:ext cx="11623621" cy="404545"/>
          </a:xfrm>
          <a:prstGeom prst="rect">
            <a:avLst/>
          </a:prstGeom>
        </p:spPr>
        <p:txBody>
          <a:bodyPr vert="horz" lIns="91440" tIns="45720" rIns="91440" bIns="45720" rtlCol="0" anchor="b">
            <a:normAutofit fontScale="85000" lnSpcReduction="10000"/>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Because fish eaters are knowledgeable and have a positive perception of white fish.</a:t>
            </a:r>
          </a:p>
        </p:txBody>
      </p:sp>
      <p:sp>
        <p:nvSpPr>
          <p:cNvPr id="13" name="TextBox 12">
            <a:extLst>
              <a:ext uri="{FF2B5EF4-FFF2-40B4-BE49-F238E27FC236}">
                <a16:creationId xmlns:a16="http://schemas.microsoft.com/office/drawing/2014/main" id="{CC720B39-27B9-487C-8744-045D308A3963}"/>
              </a:ext>
            </a:extLst>
          </p:cNvPr>
          <p:cNvSpPr txBox="1"/>
          <p:nvPr/>
        </p:nvSpPr>
        <p:spPr>
          <a:xfrm>
            <a:off x="1348726" y="2007150"/>
            <a:ext cx="237497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5BAA"/>
                </a:solidFill>
                <a:effectLst/>
                <a:uLnTx/>
                <a:uFillTx/>
                <a:latin typeface="Arial" panose="020B0604020202020204" pitchFamily="34" charset="0"/>
                <a:cs typeface="Arial" panose="020B0604020202020204" pitchFamily="34" charset="0"/>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of fish eaters have a </a:t>
            </a:r>
            <a:r>
              <a:rPr kumimoji="0" lang="en-US" sz="1600" b="1" i="0" u="none" strike="noStrike" kern="1200" cap="none" spc="0" normalizeH="0" baseline="0" noProof="0">
                <a:ln>
                  <a:noFill/>
                </a:ln>
                <a:effectLst/>
                <a:uLnTx/>
                <a:uFillTx/>
                <a:latin typeface="Arial" panose="020B0604020202020204" pitchFamily="34" charset="0"/>
                <a:cs typeface="Arial" panose="020B0604020202020204" pitchFamily="34" charset="0"/>
              </a:rPr>
              <a:t>positive perception</a:t>
            </a:r>
            <a:r>
              <a:rPr kumimoji="0" lang="en-US" sz="16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 of white fish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757070"/>
                </a:solidFill>
                <a:latin typeface="Arial" panose="020B0604020202020204" pitchFamily="34" charset="0"/>
                <a:cs typeface="Arial" panose="020B0604020202020204" pitchFamily="34" charset="0"/>
              </a:rPr>
              <a:t>(vs. 55% total population)</a:t>
            </a:r>
            <a:endParaRPr kumimoji="0" lang="en-US" sz="105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F8AA489-C152-4252-9A7E-AD06758A488B}"/>
              </a:ext>
            </a:extLst>
          </p:cNvPr>
          <p:cNvSpPr txBox="1"/>
          <p:nvPr/>
        </p:nvSpPr>
        <p:spPr>
          <a:xfrm>
            <a:off x="1362286" y="3893879"/>
            <a:ext cx="2302693"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5BAA"/>
                </a:solidFill>
                <a:effectLst/>
                <a:uLnTx/>
                <a:uFillTx/>
                <a:latin typeface="Arial" panose="020B0604020202020204" pitchFamily="34" charset="0"/>
                <a:cs typeface="Arial" panose="020B0604020202020204" pitchFamily="34" charset="0"/>
              </a:rPr>
              <a:t>59%</a:t>
            </a:r>
          </a:p>
          <a:p>
            <a:pPr lvl="0" algn="ctr">
              <a:defRPr/>
            </a:pPr>
            <a:r>
              <a:rPr kumimoji="0" lang="en-US" sz="16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of fish eaters are aware </a:t>
            </a:r>
            <a:r>
              <a:rPr lang="en-US" sz="1600" b="1">
                <a:solidFill>
                  <a:srgbClr val="757070"/>
                </a:solidFill>
                <a:latin typeface="Arial" panose="020B0604020202020204" pitchFamily="34" charset="0"/>
                <a:cs typeface="Arial" panose="020B0604020202020204" pitchFamily="34" charset="0"/>
              </a:rPr>
              <a:t>that white fish is a </a:t>
            </a:r>
            <a:r>
              <a:rPr lang="en-US" sz="1600" b="1">
                <a:latin typeface="Arial" panose="020B0604020202020204" pitchFamily="34" charset="0"/>
                <a:cs typeface="Arial" panose="020B0604020202020204" pitchFamily="34" charset="0"/>
              </a:rPr>
              <a:t>general term</a:t>
            </a:r>
            <a:endParaRPr kumimoji="0" lang="en-US" sz="16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19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0287000" y="6911974"/>
            <a:ext cx="975360" cy="365125"/>
          </a:xfrm>
        </p:spPr>
        <p:txBody>
          <a:bodyPr/>
          <a:lstStyle/>
          <a:p>
            <a:fld id="{445BB9D4-DA47-4DCB-9110-082D989CD4AC}" type="slidenum">
              <a:rPr lang="en-US" smtClean="0"/>
              <a:pPr/>
              <a:t>19</a:t>
            </a:fld>
            <a:endParaRPr lang="en-US"/>
          </a:p>
        </p:txBody>
      </p:sp>
      <p:sp>
        <p:nvSpPr>
          <p:cNvPr id="9" name="Rectangle 8">
            <a:extLst>
              <a:ext uri="{FF2B5EF4-FFF2-40B4-BE49-F238E27FC236}">
                <a16:creationId xmlns:a16="http://schemas.microsoft.com/office/drawing/2014/main" id="{09AD8E09-C50B-451F-BF5F-398C177715C0}"/>
              </a:ext>
            </a:extLst>
          </p:cNvPr>
          <p:cNvSpPr/>
          <p:nvPr/>
        </p:nvSpPr>
        <p:spPr>
          <a:xfrm>
            <a:off x="0" y="6028105"/>
            <a:ext cx="7989573" cy="338554"/>
          </a:xfrm>
          <a:prstGeom prst="rect">
            <a:avLst/>
          </a:prstGeom>
        </p:spPr>
        <p:txBody>
          <a:bodyPr wrap="square">
            <a:spAutoFit/>
          </a:bodyPr>
          <a:lstStyle/>
          <a:p>
            <a:r>
              <a:rPr lang="en-US" sz="800" dirty="0">
                <a:solidFill>
                  <a:schemeClr val="accent4"/>
                </a:solidFill>
                <a:latin typeface="Arial" panose="020B0604020202020204" pitchFamily="34" charset="0"/>
                <a:cs typeface="Arial" panose="020B0604020202020204" pitchFamily="34" charset="0"/>
              </a:rPr>
              <a:t>N14. Sometimes, restaurants serve fish without identifying which type it is (i.e. fish and chips, fish sandwich, fish sticks, etc.). When you have eaten this non-identified fish, what type(s) of fish did you think you were eating? Base: Total (n=1244); Fish eaters (n=764)</a:t>
            </a:r>
          </a:p>
        </p:txBody>
      </p:sp>
      <p:sp>
        <p:nvSpPr>
          <p:cNvPr id="2" name="TextBox 1">
            <a:extLst>
              <a:ext uri="{FF2B5EF4-FFF2-40B4-BE49-F238E27FC236}">
                <a16:creationId xmlns:a16="http://schemas.microsoft.com/office/drawing/2014/main" id="{307D2AAC-F518-404F-A82E-CFB9B6D2C8FD}"/>
              </a:ext>
            </a:extLst>
          </p:cNvPr>
          <p:cNvSpPr txBox="1"/>
          <p:nvPr/>
        </p:nvSpPr>
        <p:spPr>
          <a:xfrm>
            <a:off x="2602066" y="2061633"/>
            <a:ext cx="7269903" cy="307777"/>
          </a:xfrm>
          <a:prstGeom prst="rect">
            <a:avLst/>
          </a:prstGeom>
          <a:noFill/>
        </p:spPr>
        <p:txBody>
          <a:bodyPr wrap="square" rtlCol="0">
            <a:spAutoFit/>
          </a:bodyPr>
          <a:lstStyle>
            <a:defPPr>
              <a:defRPr lang="en-US"/>
            </a:defPPr>
            <a:lvl1pPr algn="ctr">
              <a:defRPr sz="1400" b="1">
                <a:solidFill>
                  <a:schemeClr val="accent1"/>
                </a:solidFill>
                <a:latin typeface="Arial Black" panose="020B0A04020102020204" pitchFamily="34" charset="0"/>
              </a:defRPr>
            </a:lvl1pPr>
          </a:lstStyle>
          <a:p>
            <a:r>
              <a:rPr lang="en-US" dirty="0"/>
              <a:t>What white fish (fish eaters) think they are eating at restaurants:</a:t>
            </a:r>
          </a:p>
        </p:txBody>
      </p:sp>
      <p:sp>
        <p:nvSpPr>
          <p:cNvPr id="17" name="Title 1">
            <a:extLst>
              <a:ext uri="{FF2B5EF4-FFF2-40B4-BE49-F238E27FC236}">
                <a16:creationId xmlns:a16="http://schemas.microsoft.com/office/drawing/2014/main" id="{9AD08781-BFE9-4339-B4DC-C615F73E5DD5}"/>
              </a:ext>
            </a:extLst>
          </p:cNvPr>
          <p:cNvSpPr txBox="1">
            <a:spLocks/>
          </p:cNvSpPr>
          <p:nvPr/>
        </p:nvSpPr>
        <p:spPr>
          <a:xfrm>
            <a:off x="380999" y="132972"/>
            <a:ext cx="11642677" cy="1325563"/>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r>
              <a:rPr lang="en-US" dirty="0"/>
              <a:t>Wild Alaska Pollock’s opportunity lies in making a stronger association to fish eaters that it </a:t>
            </a:r>
            <a:r>
              <a:rPr lang="en-US" i="1" dirty="0"/>
              <a:t>is</a:t>
            </a:r>
            <a:r>
              <a:rPr lang="en-US" dirty="0"/>
              <a:t> a white fish + similar to cod</a:t>
            </a:r>
            <a:endParaRPr lang="en-US" sz="2800" dirty="0"/>
          </a:p>
        </p:txBody>
      </p:sp>
      <p:grpSp>
        <p:nvGrpSpPr>
          <p:cNvPr id="34" name="Group 33">
            <a:extLst>
              <a:ext uri="{FF2B5EF4-FFF2-40B4-BE49-F238E27FC236}">
                <a16:creationId xmlns:a16="http://schemas.microsoft.com/office/drawing/2014/main" id="{B256C215-982C-473C-9088-7F1738F38C66}"/>
              </a:ext>
            </a:extLst>
          </p:cNvPr>
          <p:cNvGrpSpPr/>
          <p:nvPr/>
        </p:nvGrpSpPr>
        <p:grpSpPr>
          <a:xfrm>
            <a:off x="5795111" y="2480433"/>
            <a:ext cx="3079596" cy="769441"/>
            <a:chOff x="8274203" y="2459562"/>
            <a:chExt cx="3079596" cy="769441"/>
          </a:xfrm>
        </p:grpSpPr>
        <p:sp>
          <p:nvSpPr>
            <p:cNvPr id="23" name="TextBox 22">
              <a:extLst>
                <a:ext uri="{FF2B5EF4-FFF2-40B4-BE49-F238E27FC236}">
                  <a16:creationId xmlns:a16="http://schemas.microsoft.com/office/drawing/2014/main" id="{DC488966-18D9-4630-A986-B7166A131716}"/>
                </a:ext>
              </a:extLst>
            </p:cNvPr>
            <p:cNvSpPr txBox="1"/>
            <p:nvPr/>
          </p:nvSpPr>
          <p:spPr>
            <a:xfrm>
              <a:off x="8274203" y="2459562"/>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a:t>
              </a:r>
            </a:p>
          </p:txBody>
        </p:sp>
        <p:sp>
          <p:nvSpPr>
            <p:cNvPr id="26" name="TextBox 25">
              <a:extLst>
                <a:ext uri="{FF2B5EF4-FFF2-40B4-BE49-F238E27FC236}">
                  <a16:creationId xmlns:a16="http://schemas.microsoft.com/office/drawing/2014/main" id="{2119965A-1773-49C5-8E12-8D1B0347E347}"/>
                </a:ext>
              </a:extLst>
            </p:cNvPr>
            <p:cNvSpPr txBox="1"/>
            <p:nvPr/>
          </p:nvSpPr>
          <p:spPr>
            <a:xfrm>
              <a:off x="9363095" y="2644227"/>
              <a:ext cx="1990704"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BAA"/>
                  </a:solidFill>
                  <a:effectLst/>
                  <a:uLnTx/>
                  <a:uFillTx/>
                  <a:latin typeface="Arial" panose="020B0604020202020204" pitchFamily="34" charset="0"/>
                  <a:cs typeface="Arial" panose="020B0604020202020204" pitchFamily="34" charset="0"/>
                </a:rPr>
                <a:t>Cod (48%)</a:t>
              </a:r>
            </a:p>
          </p:txBody>
        </p:sp>
      </p:grpSp>
      <p:grpSp>
        <p:nvGrpSpPr>
          <p:cNvPr id="31" name="Group 30">
            <a:extLst>
              <a:ext uri="{FF2B5EF4-FFF2-40B4-BE49-F238E27FC236}">
                <a16:creationId xmlns:a16="http://schemas.microsoft.com/office/drawing/2014/main" id="{FAB601F6-35A5-43CB-B8C7-B4C7B173A30E}"/>
              </a:ext>
            </a:extLst>
          </p:cNvPr>
          <p:cNvGrpSpPr/>
          <p:nvPr/>
        </p:nvGrpSpPr>
        <p:grpSpPr>
          <a:xfrm>
            <a:off x="5795111" y="3201582"/>
            <a:ext cx="3079596" cy="769441"/>
            <a:chOff x="8274203" y="3347186"/>
            <a:chExt cx="3079596" cy="769441"/>
          </a:xfrm>
        </p:grpSpPr>
        <p:sp>
          <p:nvSpPr>
            <p:cNvPr id="24" name="TextBox 23">
              <a:extLst>
                <a:ext uri="{FF2B5EF4-FFF2-40B4-BE49-F238E27FC236}">
                  <a16:creationId xmlns:a16="http://schemas.microsoft.com/office/drawing/2014/main" id="{FCE1852F-1540-4BDC-A21D-F7D08BC236E3}"/>
                </a:ext>
              </a:extLst>
            </p:cNvPr>
            <p:cNvSpPr txBox="1"/>
            <p:nvPr/>
          </p:nvSpPr>
          <p:spPr>
            <a:xfrm>
              <a:off x="8274203" y="3347186"/>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#2</a:t>
              </a:r>
            </a:p>
          </p:txBody>
        </p:sp>
        <p:sp>
          <p:nvSpPr>
            <p:cNvPr id="27" name="TextBox 26">
              <a:extLst>
                <a:ext uri="{FF2B5EF4-FFF2-40B4-BE49-F238E27FC236}">
                  <a16:creationId xmlns:a16="http://schemas.microsoft.com/office/drawing/2014/main" id="{266FABB4-4DA9-411C-91FF-784F29F2D132}"/>
                </a:ext>
              </a:extLst>
            </p:cNvPr>
            <p:cNvSpPr txBox="1"/>
            <p:nvPr/>
          </p:nvSpPr>
          <p:spPr>
            <a:xfrm>
              <a:off x="9363095" y="3527425"/>
              <a:ext cx="1990704"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Tilapia (29%)</a:t>
              </a:r>
            </a:p>
          </p:txBody>
        </p:sp>
      </p:grpSp>
      <p:grpSp>
        <p:nvGrpSpPr>
          <p:cNvPr id="32" name="Group 31">
            <a:extLst>
              <a:ext uri="{FF2B5EF4-FFF2-40B4-BE49-F238E27FC236}">
                <a16:creationId xmlns:a16="http://schemas.microsoft.com/office/drawing/2014/main" id="{FD4B7B5B-67EF-442D-A429-064A69B6D312}"/>
              </a:ext>
            </a:extLst>
          </p:cNvPr>
          <p:cNvGrpSpPr/>
          <p:nvPr/>
        </p:nvGrpSpPr>
        <p:grpSpPr>
          <a:xfrm>
            <a:off x="5795111" y="3922731"/>
            <a:ext cx="3482774" cy="769441"/>
            <a:chOff x="8274203" y="4212163"/>
            <a:chExt cx="3482774" cy="769441"/>
          </a:xfrm>
        </p:grpSpPr>
        <p:sp>
          <p:nvSpPr>
            <p:cNvPr id="25" name="TextBox 24">
              <a:extLst>
                <a:ext uri="{FF2B5EF4-FFF2-40B4-BE49-F238E27FC236}">
                  <a16:creationId xmlns:a16="http://schemas.microsoft.com/office/drawing/2014/main" id="{A6C99671-9C3F-4D0B-8034-ACA11C8CC48E}"/>
                </a:ext>
              </a:extLst>
            </p:cNvPr>
            <p:cNvSpPr txBox="1"/>
            <p:nvPr/>
          </p:nvSpPr>
          <p:spPr>
            <a:xfrm>
              <a:off x="8274203" y="4212163"/>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#3</a:t>
              </a:r>
            </a:p>
          </p:txBody>
        </p:sp>
        <p:sp>
          <p:nvSpPr>
            <p:cNvPr id="28" name="TextBox 27">
              <a:extLst>
                <a:ext uri="{FF2B5EF4-FFF2-40B4-BE49-F238E27FC236}">
                  <a16:creationId xmlns:a16="http://schemas.microsoft.com/office/drawing/2014/main" id="{AFB14067-C10F-4021-B40C-27934A42DA76}"/>
                </a:ext>
              </a:extLst>
            </p:cNvPr>
            <p:cNvSpPr txBox="1"/>
            <p:nvPr/>
          </p:nvSpPr>
          <p:spPr>
            <a:xfrm>
              <a:off x="9363094" y="4396828"/>
              <a:ext cx="239388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solidFill>
                  <a:latin typeface="Arial" panose="020B0604020202020204" pitchFamily="34" charset="0"/>
                  <a:cs typeface="Arial" panose="020B0604020202020204" pitchFamily="34" charset="0"/>
                </a:rPr>
                <a:t>Haddock</a:t>
              </a:r>
              <a:r>
                <a:rPr kumimoji="0" lang="en-US" sz="20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 (22%)</a:t>
              </a:r>
            </a:p>
          </p:txBody>
        </p:sp>
      </p:grpSp>
      <p:grpSp>
        <p:nvGrpSpPr>
          <p:cNvPr id="33" name="Group 32">
            <a:extLst>
              <a:ext uri="{FF2B5EF4-FFF2-40B4-BE49-F238E27FC236}">
                <a16:creationId xmlns:a16="http://schemas.microsoft.com/office/drawing/2014/main" id="{6AAE0A01-9F3D-4701-A51D-C2D067641D0C}"/>
              </a:ext>
            </a:extLst>
          </p:cNvPr>
          <p:cNvGrpSpPr/>
          <p:nvPr/>
        </p:nvGrpSpPr>
        <p:grpSpPr>
          <a:xfrm>
            <a:off x="5795111" y="4643880"/>
            <a:ext cx="3482774" cy="769441"/>
            <a:chOff x="8274203" y="5051275"/>
            <a:chExt cx="3482774" cy="769441"/>
          </a:xfrm>
        </p:grpSpPr>
        <p:sp>
          <p:nvSpPr>
            <p:cNvPr id="29" name="TextBox 28">
              <a:extLst>
                <a:ext uri="{FF2B5EF4-FFF2-40B4-BE49-F238E27FC236}">
                  <a16:creationId xmlns:a16="http://schemas.microsoft.com/office/drawing/2014/main" id="{73D2CB84-5E9E-4675-BF4B-419A121747C7}"/>
                </a:ext>
              </a:extLst>
            </p:cNvPr>
            <p:cNvSpPr txBox="1"/>
            <p:nvPr/>
          </p:nvSpPr>
          <p:spPr>
            <a:xfrm>
              <a:off x="8274203" y="5051275"/>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#4</a:t>
              </a:r>
            </a:p>
          </p:txBody>
        </p:sp>
        <p:sp>
          <p:nvSpPr>
            <p:cNvPr id="30" name="TextBox 29">
              <a:extLst>
                <a:ext uri="{FF2B5EF4-FFF2-40B4-BE49-F238E27FC236}">
                  <a16:creationId xmlns:a16="http://schemas.microsoft.com/office/drawing/2014/main" id="{B2AAE234-2AA6-4F49-9967-AE92AA4BAA60}"/>
                </a:ext>
              </a:extLst>
            </p:cNvPr>
            <p:cNvSpPr txBox="1"/>
            <p:nvPr/>
          </p:nvSpPr>
          <p:spPr>
            <a:xfrm>
              <a:off x="9363094" y="5082052"/>
              <a:ext cx="2393883"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solidFill>
                  <a:latin typeface="Arial" panose="020B0604020202020204" pitchFamily="34" charset="0"/>
                  <a:cs typeface="Arial" panose="020B0604020202020204" pitchFamily="34" charset="0"/>
                </a:rPr>
                <a:t>Wild Alaska Pollock</a:t>
              </a:r>
              <a:r>
                <a:rPr kumimoji="0" lang="en-US" sz="20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 (19%)</a:t>
              </a:r>
            </a:p>
          </p:txBody>
        </p:sp>
      </p:grpSp>
      <p:sp>
        <p:nvSpPr>
          <p:cNvPr id="45" name="TextBox 44">
            <a:extLst>
              <a:ext uri="{FF2B5EF4-FFF2-40B4-BE49-F238E27FC236}">
                <a16:creationId xmlns:a16="http://schemas.microsoft.com/office/drawing/2014/main" id="{F9681B35-7DF1-4A47-A5C8-C2763A19376C}"/>
              </a:ext>
            </a:extLst>
          </p:cNvPr>
          <p:cNvSpPr txBox="1"/>
          <p:nvPr/>
        </p:nvSpPr>
        <p:spPr>
          <a:xfrm>
            <a:off x="1716511" y="2592035"/>
            <a:ext cx="339412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9BC13C"/>
                </a:solidFill>
                <a:effectLst/>
                <a:uLnTx/>
                <a:uFillTx/>
                <a:latin typeface="Arial" panose="020B0604020202020204" pitchFamily="34" charset="0"/>
                <a:cs typeface="Arial" panose="020B0604020202020204" pitchFamily="34" charset="0"/>
              </a:rPr>
              <a:t>Drawing positive associations to cod can aid awareness</a:t>
            </a:r>
          </a:p>
        </p:txBody>
      </p:sp>
      <p:cxnSp>
        <p:nvCxnSpPr>
          <p:cNvPr id="46" name="Straight Arrow Connector 45">
            <a:extLst>
              <a:ext uri="{FF2B5EF4-FFF2-40B4-BE49-F238E27FC236}">
                <a16:creationId xmlns:a16="http://schemas.microsoft.com/office/drawing/2014/main" id="{C27F3F1B-6009-49E0-9146-840C18875008}"/>
              </a:ext>
            </a:extLst>
          </p:cNvPr>
          <p:cNvCxnSpPr>
            <a:cxnSpLocks/>
          </p:cNvCxnSpPr>
          <p:nvPr/>
        </p:nvCxnSpPr>
        <p:spPr>
          <a:xfrm>
            <a:off x="5110640" y="2782782"/>
            <a:ext cx="729771"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2330FD10-19CC-4934-B55B-7EA335E90CAE}"/>
              </a:ext>
            </a:extLst>
          </p:cNvPr>
          <p:cNvSpPr/>
          <p:nvPr/>
        </p:nvSpPr>
        <p:spPr>
          <a:xfrm>
            <a:off x="5987724" y="2519226"/>
            <a:ext cx="2834798" cy="72622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E0E3C1D-70A5-4490-865C-2D8F46318A05}"/>
              </a:ext>
            </a:extLst>
          </p:cNvPr>
          <p:cNvSpPr/>
          <p:nvPr/>
        </p:nvSpPr>
        <p:spPr>
          <a:xfrm>
            <a:off x="5987724" y="4676555"/>
            <a:ext cx="2834798" cy="72622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263FB35-50A0-4074-909C-F096900427EF}"/>
              </a:ext>
            </a:extLst>
          </p:cNvPr>
          <p:cNvSpPr txBox="1"/>
          <p:nvPr/>
        </p:nvSpPr>
        <p:spPr>
          <a:xfrm>
            <a:off x="1677094" y="4779861"/>
            <a:ext cx="33941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9BC13C"/>
                </a:solidFill>
                <a:effectLst/>
                <a:uLnTx/>
                <a:uFillTx/>
                <a:latin typeface="Arial" panose="020B0604020202020204" pitchFamily="34" charset="0"/>
                <a:cs typeface="Arial" panose="020B0604020202020204" pitchFamily="34" charset="0"/>
              </a:rPr>
              <a:t>Few associate Wild Alaska Pollock </a:t>
            </a:r>
            <a:r>
              <a:rPr kumimoji="0" lang="en-US" b="1" i="0" u="none" strike="noStrike" kern="1200" cap="none" spc="0" normalizeH="0" baseline="0" noProof="0">
                <a:ln>
                  <a:noFill/>
                </a:ln>
                <a:solidFill>
                  <a:srgbClr val="9BC13C"/>
                </a:solidFill>
                <a:effectLst/>
                <a:uLnTx/>
                <a:uFillTx/>
                <a:latin typeface="Arial" panose="020B0604020202020204" pitchFamily="34" charset="0"/>
                <a:cs typeface="Arial" panose="020B0604020202020204" pitchFamily="34" charset="0"/>
              </a:rPr>
              <a:t>with</a:t>
            </a:r>
            <a:r>
              <a:rPr kumimoji="0" lang="en-US" b="1" i="0" u="none" strike="noStrike" kern="1200" cap="none" spc="0" normalizeH="0" baseline="0" noProof="0" dirty="0">
                <a:ln>
                  <a:noFill/>
                </a:ln>
                <a:solidFill>
                  <a:srgbClr val="9BC13C"/>
                </a:solidFill>
                <a:effectLst/>
                <a:uLnTx/>
                <a:uFillTx/>
                <a:latin typeface="Arial" panose="020B0604020202020204" pitchFamily="34" charset="0"/>
                <a:cs typeface="Arial" panose="020B0604020202020204" pitchFamily="34" charset="0"/>
              </a:rPr>
              <a:t> white fish</a:t>
            </a:r>
          </a:p>
        </p:txBody>
      </p:sp>
      <p:cxnSp>
        <p:nvCxnSpPr>
          <p:cNvPr id="39" name="Straight Arrow Connector 38">
            <a:extLst>
              <a:ext uri="{FF2B5EF4-FFF2-40B4-BE49-F238E27FC236}">
                <a16:creationId xmlns:a16="http://schemas.microsoft.com/office/drawing/2014/main" id="{9299EE34-BA23-41DF-AD30-75752C631FD1}"/>
              </a:ext>
            </a:extLst>
          </p:cNvPr>
          <p:cNvCxnSpPr>
            <a:cxnSpLocks/>
          </p:cNvCxnSpPr>
          <p:nvPr/>
        </p:nvCxnSpPr>
        <p:spPr>
          <a:xfrm>
            <a:off x="5071223" y="4970608"/>
            <a:ext cx="729771"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12E0015-E054-4DA4-8433-23D5F811BA53}"/>
              </a:ext>
            </a:extLst>
          </p:cNvPr>
          <p:cNvSpPr/>
          <p:nvPr/>
        </p:nvSpPr>
        <p:spPr>
          <a:xfrm>
            <a:off x="400056" y="1454729"/>
            <a:ext cx="11623621" cy="404545"/>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Cod is getting a large share of white fish association. </a:t>
            </a:r>
          </a:p>
        </p:txBody>
      </p:sp>
    </p:spTree>
    <p:extLst>
      <p:ext uri="{BB962C8B-B14F-4D97-AF65-F5344CB8AC3E}">
        <p14:creationId xmlns:p14="http://schemas.microsoft.com/office/powerpoint/2010/main" val="247408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2</a:t>
            </a:fld>
            <a:endParaRPr lang="en-US"/>
          </a:p>
        </p:txBody>
      </p:sp>
      <p:sp>
        <p:nvSpPr>
          <p:cNvPr id="5" name="Title 5">
            <a:extLst>
              <a:ext uri="{FF2B5EF4-FFF2-40B4-BE49-F238E27FC236}">
                <a16:creationId xmlns:a16="http://schemas.microsoft.com/office/drawing/2014/main" id="{17FF6774-A051-4892-AC2C-9E64E9296503}"/>
              </a:ext>
            </a:extLst>
          </p:cNvPr>
          <p:cNvSpPr>
            <a:spLocks noGrp="1"/>
          </p:cNvSpPr>
          <p:nvPr>
            <p:ph type="title"/>
          </p:nvPr>
        </p:nvSpPr>
        <p:spPr>
          <a:xfrm>
            <a:off x="838200" y="365125"/>
            <a:ext cx="2795752" cy="3465896"/>
          </a:xfrm>
        </p:spPr>
        <p:txBody>
          <a:bodyPr>
            <a:normAutofit/>
          </a:bodyPr>
          <a:lstStyle/>
          <a:p>
            <a:r>
              <a:rPr lang="en-US"/>
              <a:t>Section Overview</a:t>
            </a:r>
          </a:p>
        </p:txBody>
      </p:sp>
      <p:grpSp>
        <p:nvGrpSpPr>
          <p:cNvPr id="19" name="Group 18">
            <a:extLst>
              <a:ext uri="{FF2B5EF4-FFF2-40B4-BE49-F238E27FC236}">
                <a16:creationId xmlns:a16="http://schemas.microsoft.com/office/drawing/2014/main" id="{5F1E021B-0464-42FF-BB0D-5BA8D70056E5}"/>
              </a:ext>
            </a:extLst>
          </p:cNvPr>
          <p:cNvGrpSpPr/>
          <p:nvPr/>
        </p:nvGrpSpPr>
        <p:grpSpPr>
          <a:xfrm>
            <a:off x="6448425" y="1403668"/>
            <a:ext cx="3838575" cy="523220"/>
            <a:chOff x="6448425" y="730634"/>
            <a:chExt cx="3838575" cy="523220"/>
          </a:xfrm>
        </p:grpSpPr>
        <p:sp>
          <p:nvSpPr>
            <p:cNvPr id="14" name="Rectangle 13">
              <a:extLst>
                <a:ext uri="{FF2B5EF4-FFF2-40B4-BE49-F238E27FC236}">
                  <a16:creationId xmlns:a16="http://schemas.microsoft.com/office/drawing/2014/main" id="{8EA829B6-12C9-407E-B275-2FFE4154135C}"/>
                </a:ext>
              </a:extLst>
            </p:cNvPr>
            <p:cNvSpPr/>
            <p:nvPr/>
          </p:nvSpPr>
          <p:spPr>
            <a:xfrm>
              <a:off x="7143750" y="757565"/>
              <a:ext cx="3143250" cy="46935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1"/>
                  </a:solidFill>
                  <a:effectLst/>
                  <a:uLnTx/>
                  <a:uFillTx/>
                  <a:latin typeface="Arial Black" panose="020B0A04020102020204" pitchFamily="34" charset="0"/>
                  <a:ea typeface="+mn-ea"/>
                  <a:cs typeface="+mn-cs"/>
                </a:rPr>
                <a:t>Defining Our Purpose</a:t>
              </a:r>
            </a:p>
            <a:p>
              <a:pPr marL="0" marR="0" lvl="0" indent="0" defTabSz="914400" rtl="0" eaLnBrk="1" fontAlgn="auto" latinLnBrk="0" hangingPunct="1">
                <a:lnSpc>
                  <a:spcPct val="100000"/>
                </a:lnSpc>
                <a:spcBef>
                  <a:spcPts val="0"/>
                </a:spcBef>
                <a:spcAft>
                  <a:spcPts val="0"/>
                </a:spcAft>
                <a:buClrTx/>
                <a:buSzTx/>
                <a:buFontTx/>
                <a:buNone/>
                <a:tabLst/>
                <a:defRPr/>
              </a:pPr>
              <a:r>
                <a:rPr lang="en-US" sz="1050">
                  <a:solidFill>
                    <a:schemeClr val="accent1"/>
                  </a:solidFill>
                  <a:latin typeface="Arial" panose="020B0604020202020204" pitchFamily="34" charset="0"/>
                  <a:cs typeface="Arial" panose="020B0604020202020204" pitchFamily="34" charset="0"/>
                </a:rPr>
                <a:t>(Including approach, methodology)</a:t>
              </a:r>
              <a:endParaRPr kumimoji="0" lang="en-US" sz="1050" b="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3F815AF-EEF8-4D13-9090-F911115C21D3}"/>
                </a:ext>
              </a:extLst>
            </p:cNvPr>
            <p:cNvSpPr/>
            <p:nvPr/>
          </p:nvSpPr>
          <p:spPr>
            <a:xfrm>
              <a:off x="6448425" y="730634"/>
              <a:ext cx="6096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chemeClr val="accent1"/>
                  </a:solidFill>
                  <a:latin typeface="Arial Black" panose="020B0A04020102020204" pitchFamily="34" charset="0"/>
                  <a:cs typeface="Arial" panose="020B0604020202020204" pitchFamily="34" charset="0"/>
                </a:rPr>
                <a:t>3</a:t>
              </a:r>
              <a:endParaRPr kumimoji="0" lang="en-US" sz="1600" b="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7E7CC12C-14FE-40E0-BCDD-99FB1995A729}"/>
              </a:ext>
            </a:extLst>
          </p:cNvPr>
          <p:cNvGrpSpPr/>
          <p:nvPr/>
        </p:nvGrpSpPr>
        <p:grpSpPr>
          <a:xfrm>
            <a:off x="6448425" y="2169510"/>
            <a:ext cx="3838575" cy="550151"/>
            <a:chOff x="6448425" y="1540259"/>
            <a:chExt cx="3838575" cy="550151"/>
          </a:xfrm>
        </p:grpSpPr>
        <p:sp>
          <p:nvSpPr>
            <p:cNvPr id="16" name="Rectangle 15">
              <a:extLst>
                <a:ext uri="{FF2B5EF4-FFF2-40B4-BE49-F238E27FC236}">
                  <a16:creationId xmlns:a16="http://schemas.microsoft.com/office/drawing/2014/main" id="{97BDDE4E-2D36-4F7B-BF34-E95BAC5AF8B1}"/>
                </a:ext>
              </a:extLst>
            </p:cNvPr>
            <p:cNvSpPr/>
            <p:nvPr/>
          </p:nvSpPr>
          <p:spPr>
            <a:xfrm>
              <a:off x="7143750" y="1567190"/>
              <a:ext cx="3143250"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latin typeface="Arial Black" panose="020B0A04020102020204" pitchFamily="34" charset="0"/>
                </a:rPr>
                <a:t>Tracking and Assessing Performance Over Time</a:t>
              </a:r>
              <a:endParaRPr kumimoji="0" lang="en-US" sz="105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547E634-17F7-41CF-BDA7-8D30F77A0917}"/>
                </a:ext>
              </a:extLst>
            </p:cNvPr>
            <p:cNvSpPr/>
            <p:nvPr/>
          </p:nvSpPr>
          <p:spPr>
            <a:xfrm>
              <a:off x="6448425" y="1540259"/>
              <a:ext cx="6096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 Black" panose="020B0A04020102020204" pitchFamily="34" charset="0"/>
                  <a:cs typeface="Arial" panose="020B0604020202020204" pitchFamily="34" charset="0"/>
                </a:rPr>
                <a:t>7</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2C69DE9B-9EC0-430C-805B-1C65CF4D22C4}"/>
              </a:ext>
            </a:extLst>
          </p:cNvPr>
          <p:cNvGrpSpPr/>
          <p:nvPr/>
        </p:nvGrpSpPr>
        <p:grpSpPr>
          <a:xfrm>
            <a:off x="6346209" y="3719575"/>
            <a:ext cx="4299419" cy="550151"/>
            <a:chOff x="6346209" y="2633793"/>
            <a:chExt cx="4299419" cy="550151"/>
          </a:xfrm>
        </p:grpSpPr>
        <p:sp>
          <p:nvSpPr>
            <p:cNvPr id="21" name="Rectangle 20">
              <a:extLst>
                <a:ext uri="{FF2B5EF4-FFF2-40B4-BE49-F238E27FC236}">
                  <a16:creationId xmlns:a16="http://schemas.microsoft.com/office/drawing/2014/main" id="{FF84B11A-8C8E-48D9-95AC-D2842123DFF1}"/>
                </a:ext>
              </a:extLst>
            </p:cNvPr>
            <p:cNvSpPr/>
            <p:nvPr/>
          </p:nvSpPr>
          <p:spPr>
            <a:xfrm>
              <a:off x="7143749" y="2660724"/>
              <a:ext cx="3501879"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solidFill>
                  <a:latin typeface="Arial Black" panose="020B0A04020102020204" pitchFamily="34" charset="0"/>
                </a:rPr>
                <a:t>Identifying Drivers of Demand for Wild Alaska Pollock</a:t>
              </a:r>
              <a:endParaRPr kumimoji="0" lang="en-US" sz="1050" b="0"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F777077-A661-4EE9-91D9-19E906D2AAC7}"/>
                </a:ext>
              </a:extLst>
            </p:cNvPr>
            <p:cNvSpPr/>
            <p:nvPr/>
          </p:nvSpPr>
          <p:spPr>
            <a:xfrm>
              <a:off x="6346209" y="2633793"/>
              <a:ext cx="71181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6"/>
                  </a:solidFill>
                  <a:effectLst/>
                  <a:uLnTx/>
                  <a:uFillTx/>
                  <a:latin typeface="Arial Black" panose="020B0A04020102020204" pitchFamily="34" charset="0"/>
                  <a:cs typeface="Arial" panose="020B0604020202020204" pitchFamily="34" charset="0"/>
                </a:rPr>
                <a:t>22</a:t>
              </a:r>
              <a:endParaRPr kumimoji="0" lang="en-US" sz="1600" b="0"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9CF5B1FE-6811-499A-9D7A-31A195A1033F}"/>
              </a:ext>
            </a:extLst>
          </p:cNvPr>
          <p:cNvGrpSpPr/>
          <p:nvPr/>
        </p:nvGrpSpPr>
        <p:grpSpPr>
          <a:xfrm>
            <a:off x="6346209" y="2931077"/>
            <a:ext cx="3940791" cy="550151"/>
            <a:chOff x="6346209" y="1540259"/>
            <a:chExt cx="3940791" cy="550151"/>
          </a:xfrm>
        </p:grpSpPr>
        <p:sp>
          <p:nvSpPr>
            <p:cNvPr id="24" name="Rectangle 23">
              <a:extLst>
                <a:ext uri="{FF2B5EF4-FFF2-40B4-BE49-F238E27FC236}">
                  <a16:creationId xmlns:a16="http://schemas.microsoft.com/office/drawing/2014/main" id="{D3D8E149-039D-4F68-BC58-D51E884927CE}"/>
                </a:ext>
              </a:extLst>
            </p:cNvPr>
            <p:cNvSpPr/>
            <p:nvPr/>
          </p:nvSpPr>
          <p:spPr>
            <a:xfrm>
              <a:off x="7143750" y="1567190"/>
              <a:ext cx="3143250"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rgbClr val="11ACD1"/>
                  </a:solidFill>
                  <a:latin typeface="Arial Black" panose="020B0A04020102020204" pitchFamily="34" charset="0"/>
                </a:rPr>
                <a:t>Analyzing the Fish Eater Target Audience</a:t>
              </a:r>
              <a:endParaRPr kumimoji="0" lang="en-US" sz="1050" b="0" i="0" u="none" strike="noStrike" kern="1200" cap="none" spc="0" normalizeH="0" baseline="0" noProof="0" dirty="0">
                <a:ln>
                  <a:noFill/>
                </a:ln>
                <a:solidFill>
                  <a:srgbClr val="11ACD1"/>
                </a:solidFill>
                <a:effectLst/>
                <a:uLnTx/>
                <a:uFillTx/>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B56ECEB-3CBF-4BD4-87A9-14EBFAFEBFBE}"/>
                </a:ext>
              </a:extLst>
            </p:cNvPr>
            <p:cNvSpPr/>
            <p:nvPr/>
          </p:nvSpPr>
          <p:spPr>
            <a:xfrm>
              <a:off x="6346209" y="1540259"/>
              <a:ext cx="71181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ACD1"/>
                  </a:solidFill>
                  <a:effectLst/>
                  <a:uLnTx/>
                  <a:uFillTx/>
                  <a:latin typeface="Arial Black" panose="020B0A04020102020204" pitchFamily="34" charset="0"/>
                  <a:cs typeface="Arial" panose="020B0604020202020204" pitchFamily="34" charset="0"/>
                </a:rPr>
                <a:t>13</a:t>
              </a:r>
              <a:endParaRPr kumimoji="0" lang="en-US" sz="1600" b="0" i="0" u="none" strike="noStrike" kern="1200" cap="none" spc="0" normalizeH="0" baseline="0" noProof="0" dirty="0">
                <a:ln>
                  <a:noFill/>
                </a:ln>
                <a:solidFill>
                  <a:srgbClr val="11ACD1"/>
                </a:solidFill>
                <a:effectLst/>
                <a:uLnTx/>
                <a:uFillTx/>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2A11B816-6E56-457F-9D43-DE8E120D96B6}"/>
              </a:ext>
            </a:extLst>
          </p:cNvPr>
          <p:cNvGrpSpPr/>
          <p:nvPr/>
        </p:nvGrpSpPr>
        <p:grpSpPr>
          <a:xfrm>
            <a:off x="6346209" y="4539278"/>
            <a:ext cx="4466793" cy="765595"/>
            <a:chOff x="6346209" y="1540259"/>
            <a:chExt cx="4466793" cy="765595"/>
          </a:xfrm>
        </p:grpSpPr>
        <p:sp>
          <p:nvSpPr>
            <p:cNvPr id="27" name="Rectangle 26">
              <a:extLst>
                <a:ext uri="{FF2B5EF4-FFF2-40B4-BE49-F238E27FC236}">
                  <a16:creationId xmlns:a16="http://schemas.microsoft.com/office/drawing/2014/main" id="{6BBC913A-6335-408A-A999-2B90BBAB3E96}"/>
                </a:ext>
              </a:extLst>
            </p:cNvPr>
            <p:cNvSpPr/>
            <p:nvPr/>
          </p:nvSpPr>
          <p:spPr>
            <a:xfrm>
              <a:off x="7143750" y="1567190"/>
              <a:ext cx="3669252" cy="73866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070"/>
                  </a:solidFill>
                  <a:effectLst/>
                  <a:uLnTx/>
                  <a:uFillTx/>
                  <a:latin typeface="Arial Black" panose="020B0A04020102020204" pitchFamily="34" charset="0"/>
                  <a:ea typeface="+mn-ea"/>
                  <a:cs typeface="+mn-cs"/>
                </a:rPr>
                <a:t>Implications/Recommended Next Steps for Communicating and Marketing Wild Alaska Pollock</a:t>
              </a:r>
              <a:endParaRPr kumimoji="0" lang="en-US" sz="1050" b="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AB60D7BB-7912-4A43-8F24-947F628812E9}"/>
                </a:ext>
              </a:extLst>
            </p:cNvPr>
            <p:cNvSpPr/>
            <p:nvPr/>
          </p:nvSpPr>
          <p:spPr>
            <a:xfrm>
              <a:off x="6346209" y="1540259"/>
              <a:ext cx="71181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757070"/>
                  </a:solidFill>
                  <a:latin typeface="Arial Black" panose="020B0A04020102020204" pitchFamily="34" charset="0"/>
                  <a:cs typeface="Arial" panose="020B0604020202020204" pitchFamily="34" charset="0"/>
                </a:rPr>
                <a:t>31</a:t>
              </a:r>
              <a:endParaRPr kumimoji="0" lang="en-US" sz="1600" b="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9561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381000" y="-15126"/>
            <a:ext cx="10946353" cy="1325563"/>
          </a:xfrm>
        </p:spPr>
        <p:txBody>
          <a:bodyPr>
            <a:normAutofit/>
          </a:bodyPr>
          <a:lstStyle/>
          <a:p>
            <a:r>
              <a:rPr lang="en-US" dirty="0"/>
              <a:t>To do this, Wild Alaska Pollock needs to leverage word-of-mouth influence</a:t>
            </a:r>
            <a:endParaRPr lang="en-US" sz="2400" dirty="0"/>
          </a:p>
        </p:txBody>
      </p:sp>
      <p:sp>
        <p:nvSpPr>
          <p:cNvPr id="9" name="Rectangle 8">
            <a:extLst>
              <a:ext uri="{FF2B5EF4-FFF2-40B4-BE49-F238E27FC236}">
                <a16:creationId xmlns:a16="http://schemas.microsoft.com/office/drawing/2014/main" id="{09AD8E09-C50B-451F-BF5F-398C177715C0}"/>
              </a:ext>
            </a:extLst>
          </p:cNvPr>
          <p:cNvSpPr/>
          <p:nvPr/>
        </p:nvSpPr>
        <p:spPr>
          <a:xfrm>
            <a:off x="0" y="5946567"/>
            <a:ext cx="8984609" cy="461665"/>
          </a:xfrm>
          <a:prstGeom prst="rect">
            <a:avLst/>
          </a:prstGeom>
        </p:spPr>
        <p:txBody>
          <a:bodyPr wrap="square" lIns="91440" tIns="45720" rIns="91440" bIns="45720" anchor="t">
            <a:spAutoFit/>
          </a:bodyPr>
          <a:lstStyle/>
          <a:p>
            <a:pPr>
              <a:defRPr/>
            </a:pPr>
            <a:r>
              <a:rPr lang="en-US" sz="800" dirty="0">
                <a:solidFill>
                  <a:schemeClr val="accent4"/>
                </a:solidFill>
                <a:latin typeface="Arial" panose="020B0604020202020204" pitchFamily="34" charset="0"/>
                <a:cs typeface="Arial" panose="020B0604020202020204" pitchFamily="34" charset="0"/>
              </a:rPr>
              <a:t>Q2. How did you learn about the following types of fish? Please select all that apply. Base: Fish eaters (n=149)</a:t>
            </a:r>
          </a:p>
          <a:p>
            <a:pPr lvl="0"/>
            <a:r>
              <a:rPr lang="en-US" sz="800" dirty="0">
                <a:solidFill>
                  <a:schemeClr val="accent4"/>
                </a:solidFill>
                <a:latin typeface="Arial" panose="020B0604020202020204" pitchFamily="34" charset="0"/>
                <a:cs typeface="Arial" panose="020B0604020202020204" pitchFamily="34" charset="0"/>
              </a:rPr>
              <a:t>N28. Where do you find most of your recipes? Base: Fish eaters (n=764)</a:t>
            </a:r>
          </a:p>
          <a:p>
            <a:r>
              <a:rPr lang="en-US" sz="800" dirty="0">
                <a:solidFill>
                  <a:schemeClr val="accent4"/>
                </a:solidFill>
                <a:latin typeface="Arial" panose="020B0604020202020204" pitchFamily="34" charset="0"/>
                <a:cs typeface="Arial" panose="020B0604020202020204" pitchFamily="34" charset="0"/>
              </a:rPr>
              <a:t>N30: Which of the following sources do you trust when it comes to news and information about fish. Base: Fish eaters (n=764)</a:t>
            </a:r>
            <a:r>
              <a:rPr lang="en-US" sz="800" dirty="0">
                <a:solidFill>
                  <a:schemeClr val="accent4"/>
                </a:solidFill>
                <a:latin typeface="Arial"/>
                <a:cs typeface="Arial"/>
              </a:rPr>
              <a:t> </a:t>
            </a:r>
            <a:endParaRPr kumimoji="0" lang="en-US" sz="800" b="0" i="0" u="none" strike="noStrike" kern="1200" cap="none" spc="0" normalizeH="0" baseline="0" noProof="0" dirty="0">
              <a:ln>
                <a:noFill/>
              </a:ln>
              <a:solidFill>
                <a:schemeClr val="accent4"/>
              </a:solidFill>
              <a:effectLst/>
              <a:highlight>
                <a:srgbClr val="FFFF00"/>
              </a:highlight>
              <a:uLnTx/>
              <a:uFillTx/>
              <a:latin typeface="Arial" panose="020B0604020202020204" pitchFamily="34" charset="0"/>
              <a:cs typeface="Arial" panose="020B0604020202020204" pitchFamily="34" charset="0"/>
            </a:endParaRPr>
          </a:p>
        </p:txBody>
      </p:sp>
      <p:graphicFrame>
        <p:nvGraphicFramePr>
          <p:cNvPr id="21" name="Chart 20">
            <a:extLst>
              <a:ext uri="{FF2B5EF4-FFF2-40B4-BE49-F238E27FC236}">
                <a16:creationId xmlns:a16="http://schemas.microsoft.com/office/drawing/2014/main" id="{41A182B8-7D30-4BBE-9871-D7E07F74C0ED}"/>
              </a:ext>
            </a:extLst>
          </p:cNvPr>
          <p:cNvGraphicFramePr/>
          <p:nvPr>
            <p:extLst>
              <p:ext uri="{D42A27DB-BD31-4B8C-83A1-F6EECF244321}">
                <p14:modId xmlns:p14="http://schemas.microsoft.com/office/powerpoint/2010/main" val="2644834428"/>
              </p:ext>
            </p:extLst>
          </p:nvPr>
        </p:nvGraphicFramePr>
        <p:xfrm>
          <a:off x="838201" y="2501501"/>
          <a:ext cx="3916679" cy="3445066"/>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a:extLst>
              <a:ext uri="{FF2B5EF4-FFF2-40B4-BE49-F238E27FC236}">
                <a16:creationId xmlns:a16="http://schemas.microsoft.com/office/drawing/2014/main" id="{4A2D830B-A4BF-44F7-8C0F-D7F76EDDBE63}"/>
              </a:ext>
            </a:extLst>
          </p:cNvPr>
          <p:cNvSpPr/>
          <p:nvPr/>
        </p:nvSpPr>
        <p:spPr>
          <a:xfrm>
            <a:off x="1019908" y="2050286"/>
            <a:ext cx="3734972" cy="461665"/>
          </a:xfrm>
          <a:prstGeom prst="rect">
            <a:avLst/>
          </a:prstGeom>
        </p:spPr>
        <p:txBody>
          <a:bodyPr wrap="square">
            <a:spAutoFit/>
          </a:bodyPr>
          <a:lstStyle/>
          <a:p>
            <a:pPr algn="ctr"/>
            <a:r>
              <a:rPr lang="en-US" sz="1200" dirty="0">
                <a:solidFill>
                  <a:schemeClr val="accent1"/>
                </a:solidFill>
                <a:latin typeface="Arial Black" panose="020B0A04020102020204" pitchFamily="34" charset="0"/>
              </a:rPr>
              <a:t>Fish eaters who learned about fish from </a:t>
            </a:r>
            <a:r>
              <a:rPr lang="en-US" sz="1200" u="sng" dirty="0">
                <a:solidFill>
                  <a:schemeClr val="accent1"/>
                </a:solidFill>
                <a:latin typeface="Arial Black" panose="020B0A04020102020204" pitchFamily="34" charset="0"/>
              </a:rPr>
              <a:t>friends and family </a:t>
            </a:r>
          </a:p>
        </p:txBody>
      </p:sp>
      <p:sp>
        <p:nvSpPr>
          <p:cNvPr id="26" name="TextBox 25">
            <a:extLst>
              <a:ext uri="{FF2B5EF4-FFF2-40B4-BE49-F238E27FC236}">
                <a16:creationId xmlns:a16="http://schemas.microsoft.com/office/drawing/2014/main" id="{07DCA26B-A170-4F07-938C-74AA5C2872EC}"/>
              </a:ext>
            </a:extLst>
          </p:cNvPr>
          <p:cNvSpPr txBox="1"/>
          <p:nvPr/>
        </p:nvSpPr>
        <p:spPr>
          <a:xfrm>
            <a:off x="2491817" y="2575151"/>
            <a:ext cx="295576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Fish eaters cite </a:t>
            </a:r>
            <a:r>
              <a:rPr lang="en-US" sz="1400" b="1" i="1" dirty="0">
                <a:latin typeface="Arial" panose="020B0604020202020204" pitchFamily="34" charset="0"/>
                <a:cs typeface="Arial" panose="020B0604020202020204" pitchFamily="34" charset="0"/>
              </a:rPr>
              <a:t>friends and family </a:t>
            </a:r>
            <a:r>
              <a:rPr lang="en-US" sz="1400" b="1" dirty="0">
                <a:latin typeface="Arial" panose="020B0604020202020204" pitchFamily="34" charset="0"/>
                <a:cs typeface="Arial" panose="020B0604020202020204" pitchFamily="34" charset="0"/>
              </a:rPr>
              <a:t>as the #1 channel for learning about competitor fish</a:t>
            </a: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BB5BCF2-E264-4A0F-B107-E10D642787C8}"/>
              </a:ext>
            </a:extLst>
          </p:cNvPr>
          <p:cNvSpPr txBox="1"/>
          <p:nvPr/>
        </p:nvSpPr>
        <p:spPr>
          <a:xfrm>
            <a:off x="4792365" y="3258746"/>
            <a:ext cx="131043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latin typeface="Arial" panose="020B0604020202020204" pitchFamily="34" charset="0"/>
                <a:cs typeface="Arial" panose="020B0604020202020204" pitchFamily="34" charset="0"/>
              </a:rPr>
              <a:t>Wild Alaska Pollock is an outlier in this –most learn about it from having seen/heard of it at grocery stores (32%)</a:t>
            </a:r>
            <a:endParaRPr kumimoji="0" lang="en-US" sz="14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A1E1084C-D103-4825-9CFA-7925B9B6683D}"/>
              </a:ext>
            </a:extLst>
          </p:cNvPr>
          <p:cNvCxnSpPr>
            <a:cxnSpLocks/>
          </p:cNvCxnSpPr>
          <p:nvPr/>
        </p:nvCxnSpPr>
        <p:spPr>
          <a:xfrm>
            <a:off x="6122663" y="2597037"/>
            <a:ext cx="0" cy="285095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4E39601-5B2E-4AD3-B147-7E65308D5BEA}"/>
              </a:ext>
            </a:extLst>
          </p:cNvPr>
          <p:cNvSpPr/>
          <p:nvPr/>
        </p:nvSpPr>
        <p:spPr>
          <a:xfrm>
            <a:off x="6245134" y="2050286"/>
            <a:ext cx="2739467" cy="5693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3A3838"/>
                </a:solidFill>
                <a:latin typeface="Arial Black" panose="020B0A04020102020204" pitchFamily="34" charset="0"/>
              </a:rPr>
              <a:t>Where do you </a:t>
            </a:r>
            <a:r>
              <a:rPr lang="en-US" sz="1200" b="1" u="sng" dirty="0">
                <a:solidFill>
                  <a:srgbClr val="3A3838"/>
                </a:solidFill>
                <a:latin typeface="Arial Black" panose="020B0A04020102020204" pitchFamily="34" charset="0"/>
              </a:rPr>
              <a:t>find most of your recipe(s)?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Top responses among </a:t>
            </a:r>
            <a:r>
              <a:rPr lang="en-US" sz="700" b="1" dirty="0">
                <a:solidFill>
                  <a:srgbClr val="3A3838"/>
                </a:solidFill>
                <a:latin typeface="Arial Black" panose="020B0A04020102020204" pitchFamily="34" charset="0"/>
              </a:rPr>
              <a:t>Fish Eaters</a:t>
            </a:r>
            <a:endParaRPr kumimoji="0" lang="en-US" sz="700" b="1"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endParaRPr>
          </a:p>
        </p:txBody>
      </p:sp>
      <p:grpSp>
        <p:nvGrpSpPr>
          <p:cNvPr id="5" name="Group 4">
            <a:extLst>
              <a:ext uri="{FF2B5EF4-FFF2-40B4-BE49-F238E27FC236}">
                <a16:creationId xmlns:a16="http://schemas.microsoft.com/office/drawing/2014/main" id="{E541A540-53FE-4DAC-8F9E-D63A25791BBB}"/>
              </a:ext>
            </a:extLst>
          </p:cNvPr>
          <p:cNvGrpSpPr/>
          <p:nvPr/>
        </p:nvGrpSpPr>
        <p:grpSpPr>
          <a:xfrm>
            <a:off x="6302401" y="3594282"/>
            <a:ext cx="2660420" cy="584775"/>
            <a:chOff x="6302401" y="3724078"/>
            <a:chExt cx="2660420" cy="584775"/>
          </a:xfrm>
        </p:grpSpPr>
        <p:sp>
          <p:nvSpPr>
            <p:cNvPr id="37" name="TextBox 36">
              <a:extLst>
                <a:ext uri="{FF2B5EF4-FFF2-40B4-BE49-F238E27FC236}">
                  <a16:creationId xmlns:a16="http://schemas.microsoft.com/office/drawing/2014/main" id="{65D094FC-2A23-40E1-BCC5-B700EF9D0D43}"/>
                </a:ext>
              </a:extLst>
            </p:cNvPr>
            <p:cNvSpPr txBox="1"/>
            <p:nvPr/>
          </p:nvSpPr>
          <p:spPr>
            <a:xfrm>
              <a:off x="6302401" y="3724078"/>
              <a:ext cx="735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#2</a:t>
              </a:r>
            </a:p>
          </p:txBody>
        </p:sp>
        <p:sp>
          <p:nvSpPr>
            <p:cNvPr id="38" name="TextBox 37">
              <a:extLst>
                <a:ext uri="{FF2B5EF4-FFF2-40B4-BE49-F238E27FC236}">
                  <a16:creationId xmlns:a16="http://schemas.microsoft.com/office/drawing/2014/main" id="{BC5FE017-9634-40F6-BEC6-2A03053523A7}"/>
                </a:ext>
              </a:extLst>
            </p:cNvPr>
            <p:cNvSpPr txBox="1"/>
            <p:nvPr/>
          </p:nvSpPr>
          <p:spPr>
            <a:xfrm>
              <a:off x="6960767" y="3895754"/>
              <a:ext cx="2002054"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Cookbooks (28%)</a:t>
              </a:r>
            </a:p>
          </p:txBody>
        </p:sp>
      </p:grpSp>
      <p:grpSp>
        <p:nvGrpSpPr>
          <p:cNvPr id="2" name="Group 1">
            <a:extLst>
              <a:ext uri="{FF2B5EF4-FFF2-40B4-BE49-F238E27FC236}">
                <a16:creationId xmlns:a16="http://schemas.microsoft.com/office/drawing/2014/main" id="{0CABB4CA-0977-4DA9-B0A6-7552F6201A8C}"/>
              </a:ext>
            </a:extLst>
          </p:cNvPr>
          <p:cNvGrpSpPr/>
          <p:nvPr/>
        </p:nvGrpSpPr>
        <p:grpSpPr>
          <a:xfrm>
            <a:off x="6302401" y="4191631"/>
            <a:ext cx="2660420" cy="584775"/>
            <a:chOff x="6302401" y="4338844"/>
            <a:chExt cx="2660420" cy="584775"/>
          </a:xfrm>
        </p:grpSpPr>
        <p:sp>
          <p:nvSpPr>
            <p:cNvPr id="40" name="TextBox 39">
              <a:extLst>
                <a:ext uri="{FF2B5EF4-FFF2-40B4-BE49-F238E27FC236}">
                  <a16:creationId xmlns:a16="http://schemas.microsoft.com/office/drawing/2014/main" id="{AE20C359-1D6D-4FF6-89FB-7595BA6863E5}"/>
                </a:ext>
              </a:extLst>
            </p:cNvPr>
            <p:cNvSpPr txBox="1"/>
            <p:nvPr/>
          </p:nvSpPr>
          <p:spPr>
            <a:xfrm>
              <a:off x="6302401" y="4338844"/>
              <a:ext cx="735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#3</a:t>
              </a:r>
            </a:p>
          </p:txBody>
        </p:sp>
        <p:sp>
          <p:nvSpPr>
            <p:cNvPr id="41" name="TextBox 40">
              <a:extLst>
                <a:ext uri="{FF2B5EF4-FFF2-40B4-BE49-F238E27FC236}">
                  <a16:creationId xmlns:a16="http://schemas.microsoft.com/office/drawing/2014/main" id="{4F15EB00-41CB-4570-A92D-DF675AF13CB9}"/>
                </a:ext>
              </a:extLst>
            </p:cNvPr>
            <p:cNvSpPr txBox="1"/>
            <p:nvPr/>
          </p:nvSpPr>
          <p:spPr>
            <a:xfrm>
              <a:off x="6960767" y="4510520"/>
              <a:ext cx="2002054"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solidFill>
                  <a:latin typeface="Arial" panose="020B0604020202020204" pitchFamily="34" charset="0"/>
                  <a:cs typeface="Arial" panose="020B0604020202020204" pitchFamily="34" charset="0"/>
                </a:rPr>
                <a:t>Recipe websites </a:t>
              </a:r>
              <a:r>
                <a:rPr kumimoji="0" lang="en-US" sz="1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(23%)</a:t>
              </a:r>
            </a:p>
          </p:txBody>
        </p:sp>
      </p:grpSp>
      <p:grpSp>
        <p:nvGrpSpPr>
          <p:cNvPr id="3" name="Group 2">
            <a:extLst>
              <a:ext uri="{FF2B5EF4-FFF2-40B4-BE49-F238E27FC236}">
                <a16:creationId xmlns:a16="http://schemas.microsoft.com/office/drawing/2014/main" id="{B8B82791-5BFD-4AB9-8A9C-A84819B607B8}"/>
              </a:ext>
            </a:extLst>
          </p:cNvPr>
          <p:cNvGrpSpPr/>
          <p:nvPr/>
        </p:nvGrpSpPr>
        <p:grpSpPr>
          <a:xfrm>
            <a:off x="6302401" y="4788979"/>
            <a:ext cx="2660420" cy="584775"/>
            <a:chOff x="6302401" y="4883943"/>
            <a:chExt cx="2660420" cy="584775"/>
          </a:xfrm>
        </p:grpSpPr>
        <p:sp>
          <p:nvSpPr>
            <p:cNvPr id="43" name="TextBox 42">
              <a:extLst>
                <a:ext uri="{FF2B5EF4-FFF2-40B4-BE49-F238E27FC236}">
                  <a16:creationId xmlns:a16="http://schemas.microsoft.com/office/drawing/2014/main" id="{94D75504-723F-4C02-912D-7CECDB160C7C}"/>
                </a:ext>
              </a:extLst>
            </p:cNvPr>
            <p:cNvSpPr txBox="1"/>
            <p:nvPr/>
          </p:nvSpPr>
          <p:spPr>
            <a:xfrm>
              <a:off x="6302401" y="4883943"/>
              <a:ext cx="735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#4</a:t>
              </a:r>
            </a:p>
          </p:txBody>
        </p:sp>
        <p:sp>
          <p:nvSpPr>
            <p:cNvPr id="44" name="TextBox 43">
              <a:extLst>
                <a:ext uri="{FF2B5EF4-FFF2-40B4-BE49-F238E27FC236}">
                  <a16:creationId xmlns:a16="http://schemas.microsoft.com/office/drawing/2014/main" id="{A59D5A70-4CB6-4745-8A53-772BD8D83D56}"/>
                </a:ext>
              </a:extLst>
            </p:cNvPr>
            <p:cNvSpPr txBox="1"/>
            <p:nvPr/>
          </p:nvSpPr>
          <p:spPr>
            <a:xfrm>
              <a:off x="6960767" y="5055619"/>
              <a:ext cx="2002054"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YouTube (22%)</a:t>
              </a:r>
            </a:p>
          </p:txBody>
        </p:sp>
      </p:grpSp>
      <p:sp>
        <p:nvSpPr>
          <p:cNvPr id="45" name="Rectangle 44">
            <a:extLst>
              <a:ext uri="{FF2B5EF4-FFF2-40B4-BE49-F238E27FC236}">
                <a16:creationId xmlns:a16="http://schemas.microsoft.com/office/drawing/2014/main" id="{C580C51C-1FED-41FC-8DC7-2F80FA1EF82A}"/>
              </a:ext>
            </a:extLst>
          </p:cNvPr>
          <p:cNvSpPr/>
          <p:nvPr/>
        </p:nvSpPr>
        <p:spPr>
          <a:xfrm>
            <a:off x="4285648" y="3480985"/>
            <a:ext cx="390855" cy="156726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81EE3CF-0982-450C-A65A-DD75D6155CC3}"/>
              </a:ext>
            </a:extLst>
          </p:cNvPr>
          <p:cNvGrpSpPr/>
          <p:nvPr/>
        </p:nvGrpSpPr>
        <p:grpSpPr>
          <a:xfrm>
            <a:off x="6302401" y="3024228"/>
            <a:ext cx="2559216" cy="633341"/>
            <a:chOff x="6302401" y="3091896"/>
            <a:chExt cx="2559216" cy="633341"/>
          </a:xfrm>
        </p:grpSpPr>
        <p:sp>
          <p:nvSpPr>
            <p:cNvPr id="34" name="TextBox 33">
              <a:extLst>
                <a:ext uri="{FF2B5EF4-FFF2-40B4-BE49-F238E27FC236}">
                  <a16:creationId xmlns:a16="http://schemas.microsoft.com/office/drawing/2014/main" id="{EF43C7B3-1FF2-4940-A3EF-0A03E2085523}"/>
                </a:ext>
              </a:extLst>
            </p:cNvPr>
            <p:cNvSpPr txBox="1"/>
            <p:nvPr/>
          </p:nvSpPr>
          <p:spPr>
            <a:xfrm>
              <a:off x="6302401" y="3091896"/>
              <a:ext cx="735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a:t>
              </a:r>
            </a:p>
          </p:txBody>
        </p:sp>
        <p:sp>
          <p:nvSpPr>
            <p:cNvPr id="35" name="TextBox 34">
              <a:extLst>
                <a:ext uri="{FF2B5EF4-FFF2-40B4-BE49-F238E27FC236}">
                  <a16:creationId xmlns:a16="http://schemas.microsoft.com/office/drawing/2014/main" id="{5A04D950-3FC6-4026-ACF4-53DBF21D5B52}"/>
                </a:ext>
              </a:extLst>
            </p:cNvPr>
            <p:cNvSpPr txBox="1"/>
            <p:nvPr/>
          </p:nvSpPr>
          <p:spPr>
            <a:xfrm>
              <a:off x="6960767" y="3263572"/>
              <a:ext cx="19008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BAA"/>
                  </a:solidFill>
                  <a:effectLst/>
                  <a:uLnTx/>
                  <a:uFillTx/>
                  <a:latin typeface="Arial" panose="020B0604020202020204" pitchFamily="34" charset="0"/>
                  <a:cs typeface="Arial" panose="020B0604020202020204" pitchFamily="34" charset="0"/>
                </a:rPr>
                <a:t>Friends and family (30%)</a:t>
              </a:r>
            </a:p>
          </p:txBody>
        </p:sp>
      </p:grpSp>
      <p:sp>
        <p:nvSpPr>
          <p:cNvPr id="46" name="Rectangle 45">
            <a:extLst>
              <a:ext uri="{FF2B5EF4-FFF2-40B4-BE49-F238E27FC236}">
                <a16:creationId xmlns:a16="http://schemas.microsoft.com/office/drawing/2014/main" id="{290941B6-33EF-4C6B-8283-71B9F55EB81E}"/>
              </a:ext>
            </a:extLst>
          </p:cNvPr>
          <p:cNvSpPr/>
          <p:nvPr/>
        </p:nvSpPr>
        <p:spPr>
          <a:xfrm>
            <a:off x="6302401" y="3069794"/>
            <a:ext cx="2559216" cy="593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7E747EE-24E9-4F30-B754-D8AD122290A4}"/>
              </a:ext>
            </a:extLst>
          </p:cNvPr>
          <p:cNvSpPr/>
          <p:nvPr/>
        </p:nvSpPr>
        <p:spPr>
          <a:xfrm>
            <a:off x="9041354" y="2050286"/>
            <a:ext cx="2876394" cy="938719"/>
          </a:xfrm>
          <a:prstGeom prst="rect">
            <a:avLst/>
          </a:prstGeom>
        </p:spPr>
        <p:txBody>
          <a:bodyPr wrap="square">
            <a:spAutoFit/>
          </a:bodyPr>
          <a:lstStyle/>
          <a:p>
            <a:pPr algn="ctr"/>
            <a:r>
              <a:rPr lang="en-US" sz="1200" dirty="0">
                <a:solidFill>
                  <a:schemeClr val="accent1"/>
                </a:solidFill>
                <a:latin typeface="Arial Black" panose="020B0A04020102020204" pitchFamily="34" charset="0"/>
              </a:rPr>
              <a:t>Which of the following </a:t>
            </a:r>
            <a:r>
              <a:rPr lang="en-US" sz="1200" u="sng" dirty="0">
                <a:solidFill>
                  <a:schemeClr val="accent1"/>
                </a:solidFill>
                <a:latin typeface="Arial Black" panose="020B0A04020102020204" pitchFamily="34" charset="0"/>
              </a:rPr>
              <a:t>sources do you trust</a:t>
            </a:r>
            <a:r>
              <a:rPr lang="en-US" sz="1200" dirty="0">
                <a:solidFill>
                  <a:schemeClr val="accent1"/>
                </a:solidFill>
                <a:latin typeface="Arial Black" panose="020B0A04020102020204" pitchFamily="34" charset="0"/>
              </a:rPr>
              <a:t> when it comes to news and information about fish?</a:t>
            </a:r>
          </a:p>
          <a:p>
            <a:pPr algn="ctr"/>
            <a:r>
              <a:rPr lang="en-US" sz="700" dirty="0">
                <a:solidFill>
                  <a:schemeClr val="accent1"/>
                </a:solidFill>
                <a:latin typeface="Arial Black" panose="020B0A04020102020204" pitchFamily="34" charset="0"/>
              </a:rPr>
              <a:t>Top Responses among Fish Eaters</a:t>
            </a:r>
          </a:p>
        </p:txBody>
      </p:sp>
      <p:grpSp>
        <p:nvGrpSpPr>
          <p:cNvPr id="48" name="Group 47">
            <a:extLst>
              <a:ext uri="{FF2B5EF4-FFF2-40B4-BE49-F238E27FC236}">
                <a16:creationId xmlns:a16="http://schemas.microsoft.com/office/drawing/2014/main" id="{2B5CC2C0-9BAA-4EF6-8322-873564DDE8C9}"/>
              </a:ext>
            </a:extLst>
          </p:cNvPr>
          <p:cNvGrpSpPr/>
          <p:nvPr/>
        </p:nvGrpSpPr>
        <p:grpSpPr>
          <a:xfrm>
            <a:off x="9225338" y="3594282"/>
            <a:ext cx="2660420" cy="633341"/>
            <a:chOff x="6302401" y="3724078"/>
            <a:chExt cx="2660420" cy="633341"/>
          </a:xfrm>
        </p:grpSpPr>
        <p:sp>
          <p:nvSpPr>
            <p:cNvPr id="49" name="TextBox 48">
              <a:extLst>
                <a:ext uri="{FF2B5EF4-FFF2-40B4-BE49-F238E27FC236}">
                  <a16:creationId xmlns:a16="http://schemas.microsoft.com/office/drawing/2014/main" id="{0B36F07E-BBD0-4957-8F08-D92E69360308}"/>
                </a:ext>
              </a:extLst>
            </p:cNvPr>
            <p:cNvSpPr txBox="1"/>
            <p:nvPr/>
          </p:nvSpPr>
          <p:spPr>
            <a:xfrm>
              <a:off x="6302401" y="3724078"/>
              <a:ext cx="735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#2</a:t>
              </a:r>
            </a:p>
          </p:txBody>
        </p:sp>
        <p:sp>
          <p:nvSpPr>
            <p:cNvPr id="50" name="TextBox 49">
              <a:extLst>
                <a:ext uri="{FF2B5EF4-FFF2-40B4-BE49-F238E27FC236}">
                  <a16:creationId xmlns:a16="http://schemas.microsoft.com/office/drawing/2014/main" id="{74EEDBC2-7CC1-4AD8-BF88-D1D9C84AF503}"/>
                </a:ext>
              </a:extLst>
            </p:cNvPr>
            <p:cNvSpPr txBox="1"/>
            <p:nvPr/>
          </p:nvSpPr>
          <p:spPr>
            <a:xfrm>
              <a:off x="6960767" y="3895754"/>
              <a:ext cx="200205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Chefs and/or restaurant owners (25%)</a:t>
              </a:r>
            </a:p>
          </p:txBody>
        </p:sp>
      </p:grpSp>
      <p:grpSp>
        <p:nvGrpSpPr>
          <p:cNvPr id="51" name="Group 50">
            <a:extLst>
              <a:ext uri="{FF2B5EF4-FFF2-40B4-BE49-F238E27FC236}">
                <a16:creationId xmlns:a16="http://schemas.microsoft.com/office/drawing/2014/main" id="{CA620ECA-EBFD-475F-A1DB-1178E4D30F7B}"/>
              </a:ext>
            </a:extLst>
          </p:cNvPr>
          <p:cNvGrpSpPr/>
          <p:nvPr/>
        </p:nvGrpSpPr>
        <p:grpSpPr>
          <a:xfrm>
            <a:off x="9225338" y="4191631"/>
            <a:ext cx="2660420" cy="584775"/>
            <a:chOff x="6302401" y="4338844"/>
            <a:chExt cx="2660420" cy="584775"/>
          </a:xfrm>
        </p:grpSpPr>
        <p:sp>
          <p:nvSpPr>
            <p:cNvPr id="52" name="TextBox 51">
              <a:extLst>
                <a:ext uri="{FF2B5EF4-FFF2-40B4-BE49-F238E27FC236}">
                  <a16:creationId xmlns:a16="http://schemas.microsoft.com/office/drawing/2014/main" id="{C2083A13-7628-4D0B-BDCA-A3C6BE5B4612}"/>
                </a:ext>
              </a:extLst>
            </p:cNvPr>
            <p:cNvSpPr txBox="1"/>
            <p:nvPr/>
          </p:nvSpPr>
          <p:spPr>
            <a:xfrm>
              <a:off x="6302401" y="4338844"/>
              <a:ext cx="735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#3</a:t>
              </a:r>
            </a:p>
          </p:txBody>
        </p:sp>
        <p:sp>
          <p:nvSpPr>
            <p:cNvPr id="53" name="TextBox 52">
              <a:extLst>
                <a:ext uri="{FF2B5EF4-FFF2-40B4-BE49-F238E27FC236}">
                  <a16:creationId xmlns:a16="http://schemas.microsoft.com/office/drawing/2014/main" id="{95E4FB59-5EA8-4C9F-96C5-80F977A92E12}"/>
                </a:ext>
              </a:extLst>
            </p:cNvPr>
            <p:cNvSpPr txBox="1"/>
            <p:nvPr/>
          </p:nvSpPr>
          <p:spPr>
            <a:xfrm>
              <a:off x="6960767" y="4510520"/>
              <a:ext cx="2002054"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solidFill>
                  <a:latin typeface="Arial" panose="020B0604020202020204" pitchFamily="34" charset="0"/>
                  <a:cs typeface="Arial" panose="020B0604020202020204" pitchFamily="34" charset="0"/>
                </a:rPr>
                <a:t>Research studies </a:t>
              </a:r>
              <a:r>
                <a:rPr kumimoji="0" lang="en-US" sz="1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(23%)</a:t>
              </a:r>
            </a:p>
          </p:txBody>
        </p:sp>
      </p:grpSp>
      <p:grpSp>
        <p:nvGrpSpPr>
          <p:cNvPr id="54" name="Group 53">
            <a:extLst>
              <a:ext uri="{FF2B5EF4-FFF2-40B4-BE49-F238E27FC236}">
                <a16:creationId xmlns:a16="http://schemas.microsoft.com/office/drawing/2014/main" id="{31039D8F-47F8-423E-89C0-6D7F3DD1FE03}"/>
              </a:ext>
            </a:extLst>
          </p:cNvPr>
          <p:cNvGrpSpPr/>
          <p:nvPr/>
        </p:nvGrpSpPr>
        <p:grpSpPr>
          <a:xfrm>
            <a:off x="9225338" y="4788979"/>
            <a:ext cx="2660420" cy="584775"/>
            <a:chOff x="6302401" y="4883943"/>
            <a:chExt cx="2660420" cy="584775"/>
          </a:xfrm>
        </p:grpSpPr>
        <p:sp>
          <p:nvSpPr>
            <p:cNvPr id="55" name="TextBox 54">
              <a:extLst>
                <a:ext uri="{FF2B5EF4-FFF2-40B4-BE49-F238E27FC236}">
                  <a16:creationId xmlns:a16="http://schemas.microsoft.com/office/drawing/2014/main" id="{CB5B311A-FA26-4CCE-8938-80FB51E64776}"/>
                </a:ext>
              </a:extLst>
            </p:cNvPr>
            <p:cNvSpPr txBox="1"/>
            <p:nvPr/>
          </p:nvSpPr>
          <p:spPr>
            <a:xfrm>
              <a:off x="6302401" y="4883943"/>
              <a:ext cx="735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#4</a:t>
              </a:r>
            </a:p>
          </p:txBody>
        </p:sp>
        <p:sp>
          <p:nvSpPr>
            <p:cNvPr id="56" name="TextBox 55">
              <a:extLst>
                <a:ext uri="{FF2B5EF4-FFF2-40B4-BE49-F238E27FC236}">
                  <a16:creationId xmlns:a16="http://schemas.microsoft.com/office/drawing/2014/main" id="{0EC88F9B-306A-4F0E-B76B-5F0F92ADD269}"/>
                </a:ext>
              </a:extLst>
            </p:cNvPr>
            <p:cNvSpPr txBox="1"/>
            <p:nvPr/>
          </p:nvSpPr>
          <p:spPr>
            <a:xfrm>
              <a:off x="6960767" y="5055619"/>
              <a:ext cx="2002054"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Fishers (23%)</a:t>
              </a:r>
            </a:p>
          </p:txBody>
        </p:sp>
      </p:grpSp>
      <p:grpSp>
        <p:nvGrpSpPr>
          <p:cNvPr id="58" name="Group 57">
            <a:extLst>
              <a:ext uri="{FF2B5EF4-FFF2-40B4-BE49-F238E27FC236}">
                <a16:creationId xmlns:a16="http://schemas.microsoft.com/office/drawing/2014/main" id="{5193221A-A80F-420E-80E8-9889C48954E7}"/>
              </a:ext>
            </a:extLst>
          </p:cNvPr>
          <p:cNvGrpSpPr/>
          <p:nvPr/>
        </p:nvGrpSpPr>
        <p:grpSpPr>
          <a:xfrm>
            <a:off x="9225338" y="3024228"/>
            <a:ext cx="2559216" cy="633341"/>
            <a:chOff x="6302401" y="3091896"/>
            <a:chExt cx="2559216" cy="633341"/>
          </a:xfrm>
        </p:grpSpPr>
        <p:sp>
          <p:nvSpPr>
            <p:cNvPr id="60" name="TextBox 59">
              <a:extLst>
                <a:ext uri="{FF2B5EF4-FFF2-40B4-BE49-F238E27FC236}">
                  <a16:creationId xmlns:a16="http://schemas.microsoft.com/office/drawing/2014/main" id="{E8821098-F08F-4DA9-B091-070D80D5A495}"/>
                </a:ext>
              </a:extLst>
            </p:cNvPr>
            <p:cNvSpPr txBox="1"/>
            <p:nvPr/>
          </p:nvSpPr>
          <p:spPr>
            <a:xfrm>
              <a:off x="6302401" y="3091896"/>
              <a:ext cx="735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a:t>
              </a:r>
            </a:p>
          </p:txBody>
        </p:sp>
        <p:sp>
          <p:nvSpPr>
            <p:cNvPr id="61" name="TextBox 60">
              <a:extLst>
                <a:ext uri="{FF2B5EF4-FFF2-40B4-BE49-F238E27FC236}">
                  <a16:creationId xmlns:a16="http://schemas.microsoft.com/office/drawing/2014/main" id="{58678EA2-9BEA-43CD-B6C2-9F1579C7A5EF}"/>
                </a:ext>
              </a:extLst>
            </p:cNvPr>
            <p:cNvSpPr txBox="1"/>
            <p:nvPr/>
          </p:nvSpPr>
          <p:spPr>
            <a:xfrm>
              <a:off x="6960767" y="3263572"/>
              <a:ext cx="19008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BAA"/>
                  </a:solidFill>
                  <a:effectLst/>
                  <a:uLnTx/>
                  <a:uFillTx/>
                  <a:latin typeface="Arial" panose="020B0604020202020204" pitchFamily="34" charset="0"/>
                  <a:cs typeface="Arial" panose="020B0604020202020204" pitchFamily="34" charset="0"/>
                </a:rPr>
                <a:t>Friends and family (42%)</a:t>
              </a:r>
            </a:p>
          </p:txBody>
        </p:sp>
      </p:grpSp>
      <p:sp>
        <p:nvSpPr>
          <p:cNvPr id="59" name="Rectangle 58">
            <a:extLst>
              <a:ext uri="{FF2B5EF4-FFF2-40B4-BE49-F238E27FC236}">
                <a16:creationId xmlns:a16="http://schemas.microsoft.com/office/drawing/2014/main" id="{DD04AB55-99AA-4403-9CE4-C63E929D18EE}"/>
              </a:ext>
            </a:extLst>
          </p:cNvPr>
          <p:cNvSpPr/>
          <p:nvPr/>
        </p:nvSpPr>
        <p:spPr>
          <a:xfrm>
            <a:off x="9225338" y="3069794"/>
            <a:ext cx="2559216" cy="593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14D0D2C-2360-41EF-A16F-D89F1E5CFF7D}"/>
              </a:ext>
            </a:extLst>
          </p:cNvPr>
          <p:cNvSpPr/>
          <p:nvPr/>
        </p:nvSpPr>
        <p:spPr>
          <a:xfrm>
            <a:off x="400056" y="1454729"/>
            <a:ext cx="11623621" cy="404545"/>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Trusted family and friends are key to influencing fish eaters.</a:t>
            </a:r>
          </a:p>
        </p:txBody>
      </p:sp>
    </p:spTree>
    <p:extLst>
      <p:ext uri="{BB962C8B-B14F-4D97-AF65-F5344CB8AC3E}">
        <p14:creationId xmlns:p14="http://schemas.microsoft.com/office/powerpoint/2010/main" val="46798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0699-354E-4DCD-A3B0-83122E64C2BB}"/>
              </a:ext>
            </a:extLst>
          </p:cNvPr>
          <p:cNvSpPr>
            <a:spLocks noGrp="1"/>
          </p:cNvSpPr>
          <p:nvPr>
            <p:ph type="title"/>
          </p:nvPr>
        </p:nvSpPr>
        <p:spPr>
          <a:xfrm>
            <a:off x="838200" y="2453005"/>
            <a:ext cx="4038600" cy="1325563"/>
          </a:xfrm>
        </p:spPr>
        <p:txBody>
          <a:bodyPr/>
          <a:lstStyle/>
          <a:p>
            <a:r>
              <a:rPr lang="en-US" dirty="0">
                <a:solidFill>
                  <a:srgbClr val="0598D0"/>
                </a:solidFill>
              </a:rPr>
              <a:t>Key implication</a:t>
            </a:r>
          </a:p>
        </p:txBody>
      </p:sp>
      <p:sp>
        <p:nvSpPr>
          <p:cNvPr id="3" name="Slide Number Placeholder 2">
            <a:extLst>
              <a:ext uri="{FF2B5EF4-FFF2-40B4-BE49-F238E27FC236}">
                <a16:creationId xmlns:a16="http://schemas.microsoft.com/office/drawing/2014/main" id="{6C4D9E54-8AAE-4B48-9671-027D0816D72D}"/>
              </a:ext>
            </a:extLst>
          </p:cNvPr>
          <p:cNvSpPr>
            <a:spLocks noGrp="1"/>
          </p:cNvSpPr>
          <p:nvPr>
            <p:ph type="sldNum" sz="quarter" idx="4"/>
          </p:nvPr>
        </p:nvSpPr>
        <p:spPr/>
        <p:txBody>
          <a:bodyPr/>
          <a:lstStyle/>
          <a:p>
            <a:fld id="{445BB9D4-DA47-4DCB-9110-082D989CD4AC}" type="slidenum">
              <a:rPr lang="en-US" smtClean="0"/>
              <a:pPr/>
              <a:t>21</a:t>
            </a:fld>
            <a:endParaRPr lang="en-US"/>
          </a:p>
        </p:txBody>
      </p:sp>
      <p:sp>
        <p:nvSpPr>
          <p:cNvPr id="5" name="TextBox 4">
            <a:extLst>
              <a:ext uri="{FF2B5EF4-FFF2-40B4-BE49-F238E27FC236}">
                <a16:creationId xmlns:a16="http://schemas.microsoft.com/office/drawing/2014/main" id="{1EBD7D04-840A-414D-B14F-1EC9C58874A3}"/>
              </a:ext>
            </a:extLst>
          </p:cNvPr>
          <p:cNvSpPr txBox="1"/>
          <p:nvPr/>
        </p:nvSpPr>
        <p:spPr>
          <a:xfrm>
            <a:off x="4221480" y="2453004"/>
            <a:ext cx="7408268" cy="1754326"/>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pPr algn="l"/>
            <a:r>
              <a:rPr lang="en-US" sz="1800" dirty="0">
                <a:solidFill>
                  <a:srgbClr val="0598D0"/>
                </a:solidFill>
              </a:rPr>
              <a:t>Leverage the white fish halo as an approach to lift familiarity, and tout Wild Alaska Pollock’s sustainability differentiator, as it delivers and elevates table stakes (taste/health) and protection of the planet. This is pivotal as currently; cod is dominating share of white fish association. </a:t>
            </a:r>
          </a:p>
        </p:txBody>
      </p:sp>
    </p:spTree>
    <p:extLst>
      <p:ext uri="{BB962C8B-B14F-4D97-AF65-F5344CB8AC3E}">
        <p14:creationId xmlns:p14="http://schemas.microsoft.com/office/powerpoint/2010/main" val="31889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22</a:t>
            </a:fld>
            <a:endParaRPr lang="en-US"/>
          </a:p>
        </p:txBody>
      </p:sp>
      <p:sp>
        <p:nvSpPr>
          <p:cNvPr id="2" name="Rectangle 1">
            <a:extLst>
              <a:ext uri="{FF2B5EF4-FFF2-40B4-BE49-F238E27FC236}">
                <a16:creationId xmlns:a16="http://schemas.microsoft.com/office/drawing/2014/main" id="{43C709C2-BC3E-4C02-B398-2BC3101D05A7}"/>
              </a:ext>
            </a:extLst>
          </p:cNvPr>
          <p:cNvSpPr/>
          <p:nvPr/>
        </p:nvSpPr>
        <p:spPr>
          <a:xfrm>
            <a:off x="0" y="5167619"/>
            <a:ext cx="12192000" cy="1690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0E3435-35E0-4E83-B8AB-9DBA0A9DB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018" y="5395682"/>
            <a:ext cx="1325563" cy="1325563"/>
          </a:xfrm>
          <a:prstGeom prst="rect">
            <a:avLst/>
          </a:prstGeom>
          <a:effectLst>
            <a:outerShdw blurRad="63500" sx="102000" sy="102000" algn="ctr" rotWithShape="0">
              <a:prstClr val="black">
                <a:alpha val="40000"/>
              </a:prstClr>
            </a:outerShdw>
          </a:effectLst>
        </p:spPr>
      </p:pic>
      <p:sp>
        <p:nvSpPr>
          <p:cNvPr id="8" name="Title 5">
            <a:extLst>
              <a:ext uri="{FF2B5EF4-FFF2-40B4-BE49-F238E27FC236}">
                <a16:creationId xmlns:a16="http://schemas.microsoft.com/office/drawing/2014/main" id="{095D7C59-354C-45AD-A1E2-8AD1356352D5}"/>
              </a:ext>
            </a:extLst>
          </p:cNvPr>
          <p:cNvSpPr>
            <a:spLocks noGrp="1"/>
          </p:cNvSpPr>
          <p:nvPr>
            <p:ph type="title"/>
          </p:nvPr>
        </p:nvSpPr>
        <p:spPr>
          <a:xfrm>
            <a:off x="838199" y="365125"/>
            <a:ext cx="8812427" cy="3465896"/>
          </a:xfrm>
        </p:spPr>
        <p:txBody>
          <a:bodyPr>
            <a:normAutofit/>
          </a:bodyPr>
          <a:lstStyle/>
          <a:p>
            <a:r>
              <a:rPr lang="en-US" dirty="0">
                <a:solidFill>
                  <a:schemeClr val="tx2"/>
                </a:solidFill>
              </a:rPr>
              <a:t>Understanding drivers of demand for Wild Alaska Pollock </a:t>
            </a:r>
            <a:br>
              <a:rPr lang="en-US" dirty="0">
                <a:solidFill>
                  <a:schemeClr val="tx2"/>
                </a:solidFill>
              </a:rPr>
            </a:br>
            <a:r>
              <a:rPr lang="en-US" sz="1800" dirty="0">
                <a:solidFill>
                  <a:schemeClr val="tx2"/>
                </a:solidFill>
              </a:rPr>
              <a:t>(among fish eaters)</a:t>
            </a:r>
            <a:endParaRPr lang="en-US" dirty="0">
              <a:solidFill>
                <a:schemeClr val="tx2"/>
              </a:solidFill>
            </a:endParaRPr>
          </a:p>
        </p:txBody>
      </p:sp>
    </p:spTree>
    <p:extLst>
      <p:ext uri="{BB962C8B-B14F-4D97-AF65-F5344CB8AC3E}">
        <p14:creationId xmlns:p14="http://schemas.microsoft.com/office/powerpoint/2010/main" val="87255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7C7A-8465-4E69-B73A-30D767AE32DA}"/>
              </a:ext>
            </a:extLst>
          </p:cNvPr>
          <p:cNvSpPr>
            <a:spLocks noGrp="1"/>
          </p:cNvSpPr>
          <p:nvPr>
            <p:ph type="title"/>
          </p:nvPr>
        </p:nvSpPr>
        <p:spPr>
          <a:xfrm>
            <a:off x="381000" y="0"/>
            <a:ext cx="11154878" cy="1325563"/>
          </a:xfrm>
        </p:spPr>
        <p:txBody>
          <a:bodyPr anchor="ctr">
            <a:normAutofit/>
          </a:bodyPr>
          <a:lstStyle/>
          <a:p>
            <a:r>
              <a:rPr lang="en-US" sz="3200" dirty="0"/>
              <a:t>To understand what will drive demand for Wild Alaska Pollock </a:t>
            </a:r>
            <a:r>
              <a:rPr lang="en-US" sz="3200" i="1" dirty="0"/>
              <a:t>among competitor species</a:t>
            </a:r>
            <a:endParaRPr lang="en-US" sz="3200" dirty="0"/>
          </a:p>
        </p:txBody>
      </p:sp>
      <p:sp>
        <p:nvSpPr>
          <p:cNvPr id="8" name="Content Placeholder 7">
            <a:extLst>
              <a:ext uri="{FF2B5EF4-FFF2-40B4-BE49-F238E27FC236}">
                <a16:creationId xmlns:a16="http://schemas.microsoft.com/office/drawing/2014/main" id="{AE5ABBDF-375F-407A-B509-635CF49D4B9E}"/>
              </a:ext>
            </a:extLst>
          </p:cNvPr>
          <p:cNvSpPr>
            <a:spLocks noGrp="1"/>
          </p:cNvSpPr>
          <p:nvPr>
            <p:ph idx="1"/>
          </p:nvPr>
        </p:nvSpPr>
        <p:spPr>
          <a:xfrm>
            <a:off x="838200" y="2093448"/>
            <a:ext cx="9683187" cy="2907177"/>
          </a:xfrm>
        </p:spPr>
        <p:txBody>
          <a:bodyPr>
            <a:normAutofit/>
          </a:bodyPr>
          <a:lstStyle/>
          <a:p>
            <a:pPr marL="514350" indent="-514350">
              <a:buFont typeface="+mj-lt"/>
              <a:buAutoNum type="arabicPeriod"/>
            </a:pPr>
            <a:r>
              <a:rPr lang="en-US" sz="2400" b="1" dirty="0">
                <a:solidFill>
                  <a:schemeClr val="tx1"/>
                </a:solidFill>
              </a:rPr>
              <a:t>What drives fish eaters to select fish over other protein</a:t>
            </a:r>
          </a:p>
          <a:p>
            <a:pPr marL="514350" indent="-514350">
              <a:buFont typeface="+mj-lt"/>
              <a:buAutoNum type="arabicPeriod"/>
            </a:pPr>
            <a:endParaRPr lang="en-US" sz="2400" b="1" dirty="0">
              <a:solidFill>
                <a:schemeClr val="tx1"/>
              </a:solidFill>
            </a:endParaRPr>
          </a:p>
          <a:p>
            <a:pPr marL="514350" indent="-514350">
              <a:buFont typeface="+mj-lt"/>
              <a:buAutoNum type="arabicPeriod"/>
            </a:pPr>
            <a:r>
              <a:rPr lang="en-US" sz="2400" b="1" dirty="0">
                <a:solidFill>
                  <a:schemeClr val="tx1"/>
                </a:solidFill>
              </a:rPr>
              <a:t>What drives fish eaters to choose between fish species</a:t>
            </a:r>
          </a:p>
          <a:p>
            <a:pPr marL="514350" lvl="0" indent="-514350">
              <a:buFont typeface="+mj-lt"/>
              <a:buAutoNum type="arabicPeriod"/>
            </a:pPr>
            <a:endParaRPr lang="en-US" sz="2400" b="1" dirty="0">
              <a:solidFill>
                <a:srgbClr val="005BAA"/>
              </a:solidFill>
            </a:endParaRPr>
          </a:p>
          <a:p>
            <a:pPr marL="514350" lvl="0" indent="-514350">
              <a:buFont typeface="+mj-lt"/>
              <a:buAutoNum type="arabicPeriod"/>
            </a:pPr>
            <a:r>
              <a:rPr lang="en-US" sz="2400" b="1" dirty="0">
                <a:solidFill>
                  <a:srgbClr val="005BAA"/>
                </a:solidFill>
              </a:rPr>
              <a:t>What drives </a:t>
            </a:r>
            <a:r>
              <a:rPr lang="en-US" sz="2400" b="1" dirty="0">
                <a:solidFill>
                  <a:schemeClr val="tx1"/>
                </a:solidFill>
              </a:rPr>
              <a:t>fish eaters</a:t>
            </a:r>
            <a:r>
              <a:rPr lang="en-US" sz="2400" b="1" dirty="0">
                <a:solidFill>
                  <a:srgbClr val="005BAA"/>
                </a:solidFill>
              </a:rPr>
              <a:t> to select Wild Alaska Pollock (in the next month)</a:t>
            </a:r>
          </a:p>
        </p:txBody>
      </p:sp>
      <p:sp>
        <p:nvSpPr>
          <p:cNvPr id="3" name="Slide Number Placeholder 2">
            <a:extLst>
              <a:ext uri="{FF2B5EF4-FFF2-40B4-BE49-F238E27FC236}">
                <a16:creationId xmlns:a16="http://schemas.microsoft.com/office/drawing/2014/main" id="{132698D2-6105-4C25-AC07-E663A0BAABCB}"/>
              </a:ext>
            </a:extLst>
          </p:cNvPr>
          <p:cNvSpPr>
            <a:spLocks noGrp="1"/>
          </p:cNvSpPr>
          <p:nvPr>
            <p:ph type="sldNum" sz="quarter" idx="4"/>
          </p:nvPr>
        </p:nvSpPr>
        <p:spPr/>
        <p:txBody>
          <a:bodyPr/>
          <a:lstStyle/>
          <a:p>
            <a:fld id="{445BB9D4-DA47-4DCB-9110-082D989CD4AC}" type="slidenum">
              <a:rPr lang="en-US" smtClean="0"/>
              <a:pPr/>
              <a:t>23</a:t>
            </a:fld>
            <a:endParaRPr lang="en-US" dirty="0"/>
          </a:p>
        </p:txBody>
      </p:sp>
      <p:sp>
        <p:nvSpPr>
          <p:cNvPr id="5" name="Rectangle 4">
            <a:extLst>
              <a:ext uri="{FF2B5EF4-FFF2-40B4-BE49-F238E27FC236}">
                <a16:creationId xmlns:a16="http://schemas.microsoft.com/office/drawing/2014/main" id="{1EF3D5B6-6321-4162-854B-990028F72669}"/>
              </a:ext>
            </a:extLst>
          </p:cNvPr>
          <p:cNvSpPr/>
          <p:nvPr/>
        </p:nvSpPr>
        <p:spPr>
          <a:xfrm>
            <a:off x="400056" y="1454729"/>
            <a:ext cx="11391885" cy="404545"/>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We leveraged survey data to assess three dynamics among fish eaters:  </a:t>
            </a:r>
          </a:p>
        </p:txBody>
      </p:sp>
    </p:spTree>
    <p:extLst>
      <p:ext uri="{BB962C8B-B14F-4D97-AF65-F5344CB8AC3E}">
        <p14:creationId xmlns:p14="http://schemas.microsoft.com/office/powerpoint/2010/main" val="326242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3120F8-3811-4925-B74F-07B075E97354}"/>
              </a:ext>
            </a:extLst>
          </p:cNvPr>
          <p:cNvGraphicFramePr>
            <a:graphicFrameLocks noGrp="1"/>
          </p:cNvGraphicFramePr>
          <p:nvPr>
            <p:extLst>
              <p:ext uri="{D42A27DB-BD31-4B8C-83A1-F6EECF244321}">
                <p14:modId xmlns:p14="http://schemas.microsoft.com/office/powerpoint/2010/main" val="4255632740"/>
              </p:ext>
            </p:extLst>
          </p:nvPr>
        </p:nvGraphicFramePr>
        <p:xfrm>
          <a:off x="2123025" y="2166442"/>
          <a:ext cx="8695227" cy="3437356"/>
        </p:xfrm>
        <a:graphic>
          <a:graphicData uri="http://schemas.openxmlformats.org/drawingml/2006/table">
            <a:tbl>
              <a:tblPr>
                <a:tableStyleId>{5C22544A-7EE6-4342-B048-85BDC9FD1C3A}</a:tableStyleId>
              </a:tblPr>
              <a:tblGrid>
                <a:gridCol w="770689">
                  <a:extLst>
                    <a:ext uri="{9D8B030D-6E8A-4147-A177-3AD203B41FA5}">
                      <a16:colId xmlns:a16="http://schemas.microsoft.com/office/drawing/2014/main" val="285821957"/>
                    </a:ext>
                  </a:extLst>
                </a:gridCol>
                <a:gridCol w="1619933">
                  <a:extLst>
                    <a:ext uri="{9D8B030D-6E8A-4147-A177-3AD203B41FA5}">
                      <a16:colId xmlns:a16="http://schemas.microsoft.com/office/drawing/2014/main" val="740588640"/>
                    </a:ext>
                  </a:extLst>
                </a:gridCol>
                <a:gridCol w="1260921">
                  <a:extLst>
                    <a:ext uri="{9D8B030D-6E8A-4147-A177-3AD203B41FA5}">
                      <a16:colId xmlns:a16="http://schemas.microsoft.com/office/drawing/2014/main" val="2931127226"/>
                    </a:ext>
                  </a:extLst>
                </a:gridCol>
                <a:gridCol w="1260921">
                  <a:extLst>
                    <a:ext uri="{9D8B030D-6E8A-4147-A177-3AD203B41FA5}">
                      <a16:colId xmlns:a16="http://schemas.microsoft.com/office/drawing/2014/main" val="347545504"/>
                    </a:ext>
                  </a:extLst>
                </a:gridCol>
                <a:gridCol w="1260921">
                  <a:extLst>
                    <a:ext uri="{9D8B030D-6E8A-4147-A177-3AD203B41FA5}">
                      <a16:colId xmlns:a16="http://schemas.microsoft.com/office/drawing/2014/main" val="1525451965"/>
                    </a:ext>
                  </a:extLst>
                </a:gridCol>
                <a:gridCol w="1260921">
                  <a:extLst>
                    <a:ext uri="{9D8B030D-6E8A-4147-A177-3AD203B41FA5}">
                      <a16:colId xmlns:a16="http://schemas.microsoft.com/office/drawing/2014/main" val="3064911697"/>
                    </a:ext>
                  </a:extLst>
                </a:gridCol>
                <a:gridCol w="1260921">
                  <a:extLst>
                    <a:ext uri="{9D8B030D-6E8A-4147-A177-3AD203B41FA5}">
                      <a16:colId xmlns:a16="http://schemas.microsoft.com/office/drawing/2014/main" val="2384410648"/>
                    </a:ext>
                  </a:extLst>
                </a:gridCol>
              </a:tblGrid>
              <a:tr h="0">
                <a:tc gridSpan="2">
                  <a:txBody>
                    <a:bodyPr/>
                    <a:lstStyle/>
                    <a:p>
                      <a:pPr algn="ctr"/>
                      <a:r>
                        <a:rPr lang="en-US" sz="1200" b="0" dirty="0">
                          <a:solidFill>
                            <a:schemeClr val="accent1"/>
                          </a:solidFill>
                          <a:latin typeface="Arial Black" panose="020B0A04020102020204" pitchFamily="34" charset="0"/>
                        </a:rPr>
                        <a:t>Important Fish Attributes</a:t>
                      </a:r>
                    </a:p>
                    <a:p>
                      <a:pPr algn="ctr"/>
                      <a:endParaRPr lang="en-US" sz="1100" b="0" dirty="0">
                        <a:solidFill>
                          <a:schemeClr val="accent1"/>
                        </a:solidFill>
                      </a:endParaRPr>
                    </a:p>
                  </a:txBody>
                  <a:tcPr anchor="ctr">
                    <a:lnL w="381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100" b="0" dirty="0">
                        <a:solidFill>
                          <a:schemeClr val="accent1"/>
                        </a:solidFill>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Arial Black" panose="020B0A04020102020204" pitchFamily="34" charset="0"/>
                        </a:rPr>
                        <a:t>Overall Fish Importance Score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accent1"/>
                          </a:solidFill>
                          <a:effectLst/>
                          <a:uLnTx/>
                          <a:uFillTx/>
                          <a:latin typeface="Arial Black" panose="020B0A04020102020204" pitchFamily="34" charset="0"/>
                          <a:ea typeface="+mn-ea"/>
                          <a:cs typeface="Arial" panose="020B0604020202020204" pitchFamily="34" charset="0"/>
                        </a:rPr>
                        <a:t>(among fish eaters; T3B Summary)</a:t>
                      </a:r>
                      <a:endParaRPr kumimoji="0" lang="en-US"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516176"/>
                  </a:ext>
                </a:extLst>
              </a:tr>
              <a:tr h="748849">
                <a:tc>
                  <a:txBody>
                    <a:bodyPr/>
                    <a:lstStyle/>
                    <a:p>
                      <a:pPr algn="l"/>
                      <a:r>
                        <a:rPr lang="en-US" sz="4000" b="1">
                          <a:solidFill>
                            <a:schemeClr val="tx1"/>
                          </a:solidFill>
                        </a:rPr>
                        <a:t>#1</a:t>
                      </a:r>
                    </a:p>
                  </a:txBody>
                  <a:tcPr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b="1" dirty="0">
                          <a:solidFill>
                            <a:schemeClr val="tx1"/>
                          </a:solidFill>
                        </a:rPr>
                        <a:t>Taste</a:t>
                      </a:r>
                    </a:p>
                  </a:txBody>
                  <a:tcPr anchor="ctr">
                    <a:lnL w="381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Great tasting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(77%)</a:t>
                      </a:r>
                    </a:p>
                  </a:txBody>
                  <a:tcPr anchor="ctr">
                    <a:lnL w="9525" cap="flat" cmpd="sng" algn="ctr">
                      <a:solidFill>
                        <a:schemeClr val="bg1">
                          <a:lumMod val="75000"/>
                        </a:schemeClr>
                      </a:solidFill>
                      <a:prstDash val="solid"/>
                      <a:round/>
                      <a:headEnd type="none" w="med" len="med"/>
                      <a:tailEnd type="none" w="med" len="med"/>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Fresh tasting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(74%)</a:t>
                      </a:r>
                    </a:p>
                  </a:txBody>
                  <a:tcPr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Full-flavored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(60%)</a:t>
                      </a:r>
                    </a:p>
                  </a:txBody>
                  <a:tcPr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Flaky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(44%)</a:t>
                      </a:r>
                    </a:p>
                  </a:txBody>
                  <a:tcPr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Mild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(41%)</a:t>
                      </a:r>
                    </a:p>
                  </a:txBody>
                  <a:tcPr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2705501"/>
                  </a:ext>
                </a:extLst>
              </a:tr>
              <a:tr h="748849">
                <a:tc>
                  <a:txBody>
                    <a:bodyPr/>
                    <a:lstStyle/>
                    <a:p>
                      <a:pPr algn="l"/>
                      <a:r>
                        <a:rPr lang="en-US" sz="4000" b="1" dirty="0">
                          <a:solidFill>
                            <a:schemeClr val="tx1"/>
                          </a:solidFill>
                        </a:rPr>
                        <a:t>#2</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2800" b="1" kern="1200" dirty="0">
                          <a:solidFill>
                            <a:schemeClr val="tx1"/>
                          </a:solidFill>
                          <a:latin typeface="+mn-lt"/>
                          <a:ea typeface="+mn-ea"/>
                          <a:cs typeface="+mn-cs"/>
                        </a:rPr>
                        <a:t>Cost</a:t>
                      </a:r>
                    </a:p>
                  </a:txBody>
                  <a:tcPr anchor="ctr">
                    <a:lnL w="381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Affordable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(64%)</a:t>
                      </a:r>
                    </a:p>
                  </a:txBody>
                  <a:tcPr anchor="ctr">
                    <a:lnL w="12700" cap="flat" cmpd="sng" algn="ctr">
                      <a:solidFill>
                        <a:schemeClr val="bg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Good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(64%)</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400" dirty="0"/>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7055747"/>
                  </a:ext>
                </a:extLst>
              </a:tr>
              <a:tr h="748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chemeClr val="tx1"/>
                          </a:solidFill>
                        </a:rPr>
                        <a:t>#3</a:t>
                      </a:r>
                    </a:p>
                  </a:txBody>
                  <a:tcPr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Health</a:t>
                      </a:r>
                    </a:p>
                  </a:txBody>
                  <a:tcPr anchor="ctr">
                    <a:lnL w="381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Heart healthy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(62%)</a:t>
                      </a:r>
                    </a:p>
                  </a:txBody>
                  <a:tcPr anchor="ctr">
                    <a:lnL w="9525" cap="flat" cmpd="sng" algn="ctr">
                      <a:solidFill>
                        <a:schemeClr val="bg1">
                          <a:lumMod val="7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High in protein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(59%)</a:t>
                      </a:r>
                    </a:p>
                  </a:txBody>
                  <a:tcPr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Low fat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(43%)</a:t>
                      </a:r>
                    </a:p>
                  </a:txBody>
                  <a:tcPr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0398032"/>
                  </a:ext>
                </a:extLst>
              </a:tr>
              <a:tr h="748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chemeClr val="tx1"/>
                          </a:solidFill>
                        </a:rPr>
                        <a:t>#4</a:t>
                      </a:r>
                    </a:p>
                  </a:txBody>
                  <a:tcPr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chemeClr val="tx1"/>
                          </a:solidFill>
                        </a:rPr>
                        <a:t>Ease</a:t>
                      </a:r>
                    </a:p>
                  </a:txBody>
                  <a:tcPr anchor="ctr">
                    <a:lnL w="12700" cmpd="sng">
                      <a:noFill/>
                    </a:lnL>
                    <a:lnR w="9525"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Easy to prepare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(59%)</a:t>
                      </a:r>
                    </a:p>
                  </a:txBody>
                  <a:tcPr anchor="ctr">
                    <a:lnL w="9525" cap="flat" cmpd="sng" algn="ctr">
                      <a:solidFill>
                        <a:schemeClr val="bg1">
                          <a:lumMod val="75000"/>
                        </a:schemeClr>
                      </a:solid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Freezer-friendly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(52%)</a:t>
                      </a:r>
                      <a:endParaRPr lang="en-US" sz="1800" dirty="0"/>
                    </a:p>
                  </a:txBody>
                  <a:tcPr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Quick to cook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(49%)</a:t>
                      </a:r>
                    </a:p>
                  </a:txBody>
                  <a:tcPr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878580"/>
                  </a:ext>
                </a:extLst>
              </a:tr>
            </a:tbl>
          </a:graphicData>
        </a:graphic>
      </p:graphicFrame>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381001" y="1"/>
            <a:ext cx="11070770" cy="1333499"/>
          </a:xfrm>
        </p:spPr>
        <p:txBody>
          <a:bodyPr>
            <a:normAutofit/>
          </a:bodyPr>
          <a:lstStyle/>
          <a:p>
            <a:r>
              <a:rPr lang="en-US" dirty="0"/>
              <a:t>Taste, health and ease remain top priorities when it comes to buying fish</a:t>
            </a:r>
          </a:p>
        </p:txBody>
      </p:sp>
      <p:sp>
        <p:nvSpPr>
          <p:cNvPr id="9" name="Rectangle 8">
            <a:extLst>
              <a:ext uri="{FF2B5EF4-FFF2-40B4-BE49-F238E27FC236}">
                <a16:creationId xmlns:a16="http://schemas.microsoft.com/office/drawing/2014/main" id="{09AD8E09-C50B-451F-BF5F-398C177715C0}"/>
              </a:ext>
            </a:extLst>
          </p:cNvPr>
          <p:cNvSpPr/>
          <p:nvPr/>
        </p:nvSpPr>
        <p:spPr>
          <a:xfrm>
            <a:off x="0" y="6039039"/>
            <a:ext cx="8984609" cy="338554"/>
          </a:xfrm>
          <a:prstGeom prst="rect">
            <a:avLst/>
          </a:prstGeom>
        </p:spPr>
        <p:txBody>
          <a:bodyPr wrap="square" lIns="91440" tIns="45720" rIns="91440" bIns="45720" anchor="t">
            <a:spAutoFit/>
          </a:bodyPr>
          <a:lstStyle/>
          <a:p>
            <a:pPr>
              <a:defRPr/>
            </a:pPr>
            <a:r>
              <a:rPr lang="en-US" sz="800" dirty="0">
                <a:solidFill>
                  <a:srgbClr val="AEABAB"/>
                </a:solidFill>
                <a:latin typeface="Arial"/>
                <a:cs typeface="Arial"/>
              </a:rPr>
              <a:t>Q8. Below is a list of attributes that people may use to describe fish. For each, please rate how important that attribute is to you when purchasing and/or ordering fish? </a:t>
            </a:r>
            <a:r>
              <a:rPr lang="en-US" sz="800" dirty="0">
                <a:solidFill>
                  <a:schemeClr val="accent4"/>
                </a:solidFill>
                <a:latin typeface="Arial" panose="020B0604020202020204" pitchFamily="34" charset="0"/>
                <a:cs typeface="Arial" panose="020B0604020202020204" pitchFamily="34" charset="0"/>
              </a:rPr>
              <a:t>Summary Top 3 Box on 10-pt scale (8-10) </a:t>
            </a:r>
            <a:r>
              <a:rPr lang="en-US" sz="800" dirty="0">
                <a:solidFill>
                  <a:srgbClr val="AEABAB"/>
                </a:solidFill>
                <a:latin typeface="Arial"/>
                <a:cs typeface="Arial"/>
              </a:rPr>
              <a:t>Base: Fish Eaters (n=764)</a:t>
            </a:r>
          </a:p>
        </p:txBody>
      </p:sp>
      <p:sp>
        <p:nvSpPr>
          <p:cNvPr id="8" name="Rectangle 7">
            <a:extLst>
              <a:ext uri="{FF2B5EF4-FFF2-40B4-BE49-F238E27FC236}">
                <a16:creationId xmlns:a16="http://schemas.microsoft.com/office/drawing/2014/main" id="{2F49F782-157A-4FDF-A6BB-66D68880F178}"/>
              </a:ext>
            </a:extLst>
          </p:cNvPr>
          <p:cNvSpPr/>
          <p:nvPr/>
        </p:nvSpPr>
        <p:spPr>
          <a:xfrm>
            <a:off x="400056" y="1454729"/>
            <a:ext cx="11391885" cy="404545"/>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Along with cost being a fixed expectation.</a:t>
            </a:r>
          </a:p>
        </p:txBody>
      </p:sp>
      <p:sp>
        <p:nvSpPr>
          <p:cNvPr id="12" name="Oval 11">
            <a:extLst>
              <a:ext uri="{FF2B5EF4-FFF2-40B4-BE49-F238E27FC236}">
                <a16:creationId xmlns:a16="http://schemas.microsoft.com/office/drawing/2014/main" id="{F505C6BE-9508-4B24-89AF-232B9194189D}"/>
              </a:ext>
            </a:extLst>
          </p:cNvPr>
          <p:cNvSpPr/>
          <p:nvPr/>
        </p:nvSpPr>
        <p:spPr>
          <a:xfrm>
            <a:off x="339768" y="1959606"/>
            <a:ext cx="1334800" cy="1283676"/>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alibri" panose="020F0502020204030204"/>
              </a:rPr>
              <a:t>General Fish </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34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3120F8-3811-4925-B74F-07B075E97354}"/>
              </a:ext>
            </a:extLst>
          </p:cNvPr>
          <p:cNvGraphicFramePr>
            <a:graphicFrameLocks noGrp="1"/>
          </p:cNvGraphicFramePr>
          <p:nvPr>
            <p:extLst>
              <p:ext uri="{D42A27DB-BD31-4B8C-83A1-F6EECF244321}">
                <p14:modId xmlns:p14="http://schemas.microsoft.com/office/powerpoint/2010/main" val="1190541549"/>
              </p:ext>
            </p:extLst>
          </p:nvPr>
        </p:nvGraphicFramePr>
        <p:xfrm>
          <a:off x="2123025" y="2166442"/>
          <a:ext cx="9139333" cy="2915018"/>
        </p:xfrm>
        <a:graphic>
          <a:graphicData uri="http://schemas.openxmlformats.org/drawingml/2006/table">
            <a:tbl>
              <a:tblPr>
                <a:tableStyleId>{5C22544A-7EE6-4342-B048-85BDC9FD1C3A}</a:tableStyleId>
              </a:tblPr>
              <a:tblGrid>
                <a:gridCol w="810052">
                  <a:extLst>
                    <a:ext uri="{9D8B030D-6E8A-4147-A177-3AD203B41FA5}">
                      <a16:colId xmlns:a16="http://schemas.microsoft.com/office/drawing/2014/main" val="285821957"/>
                    </a:ext>
                  </a:extLst>
                </a:gridCol>
                <a:gridCol w="1988879">
                  <a:extLst>
                    <a:ext uri="{9D8B030D-6E8A-4147-A177-3AD203B41FA5}">
                      <a16:colId xmlns:a16="http://schemas.microsoft.com/office/drawing/2014/main" val="740588640"/>
                    </a:ext>
                  </a:extLst>
                </a:gridCol>
                <a:gridCol w="1399822">
                  <a:extLst>
                    <a:ext uri="{9D8B030D-6E8A-4147-A177-3AD203B41FA5}">
                      <a16:colId xmlns:a16="http://schemas.microsoft.com/office/drawing/2014/main" val="2931127226"/>
                    </a:ext>
                  </a:extLst>
                </a:gridCol>
                <a:gridCol w="1230489">
                  <a:extLst>
                    <a:ext uri="{9D8B030D-6E8A-4147-A177-3AD203B41FA5}">
                      <a16:colId xmlns:a16="http://schemas.microsoft.com/office/drawing/2014/main" val="347545504"/>
                    </a:ext>
                  </a:extLst>
                </a:gridCol>
                <a:gridCol w="1196622">
                  <a:extLst>
                    <a:ext uri="{9D8B030D-6E8A-4147-A177-3AD203B41FA5}">
                      <a16:colId xmlns:a16="http://schemas.microsoft.com/office/drawing/2014/main" val="1525451965"/>
                    </a:ext>
                  </a:extLst>
                </a:gridCol>
                <a:gridCol w="1188147">
                  <a:extLst>
                    <a:ext uri="{9D8B030D-6E8A-4147-A177-3AD203B41FA5}">
                      <a16:colId xmlns:a16="http://schemas.microsoft.com/office/drawing/2014/main" val="3064911697"/>
                    </a:ext>
                  </a:extLst>
                </a:gridCol>
                <a:gridCol w="1325322">
                  <a:extLst>
                    <a:ext uri="{9D8B030D-6E8A-4147-A177-3AD203B41FA5}">
                      <a16:colId xmlns:a16="http://schemas.microsoft.com/office/drawing/2014/main" val="2384410648"/>
                    </a:ext>
                  </a:extLst>
                </a:gridCol>
              </a:tblGrid>
              <a:tr h="0">
                <a:tc gridSpan="2">
                  <a:txBody>
                    <a:bodyPr/>
                    <a:lstStyle/>
                    <a:p>
                      <a:pPr algn="ctr"/>
                      <a:r>
                        <a:rPr lang="en-US" sz="1200" b="0" dirty="0">
                          <a:solidFill>
                            <a:schemeClr val="accent1"/>
                          </a:solidFill>
                          <a:latin typeface="Arial Black" panose="020B0A04020102020204" pitchFamily="34" charset="0"/>
                        </a:rPr>
                        <a:t>Important Fish Attributes</a:t>
                      </a:r>
                    </a:p>
                    <a:p>
                      <a:pPr algn="ctr"/>
                      <a:endParaRPr lang="en-US" sz="1100" b="0" dirty="0">
                        <a:solidFill>
                          <a:schemeClr val="accent1"/>
                        </a:solidFill>
                      </a:endParaRPr>
                    </a:p>
                  </a:txBody>
                  <a:tcPr anchor="ctr">
                    <a:lnL w="381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100" b="0" dirty="0">
                        <a:solidFill>
                          <a:schemeClr val="accent1"/>
                        </a:solidFill>
                      </a:endParaRPr>
                    </a:p>
                  </a:txBody>
                  <a:tcPr anchor="ctr">
                    <a:lnL w="381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Arial Black" panose="020B0A04020102020204" pitchFamily="34" charset="0"/>
                        </a:rPr>
                        <a:t>Overall Fish Importance Score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accent1"/>
                          </a:solidFill>
                          <a:effectLst/>
                          <a:uLnTx/>
                          <a:uFillTx/>
                          <a:latin typeface="Arial Black" panose="020B0A04020102020204" pitchFamily="34" charset="0"/>
                          <a:ea typeface="+mn-ea"/>
                          <a:cs typeface="Arial" panose="020B0604020202020204" pitchFamily="34" charset="0"/>
                        </a:rPr>
                        <a:t>(among fish eaters; T3B Summary)</a:t>
                      </a:r>
                      <a:endParaRPr kumimoji="0" lang="en-US"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516176"/>
                  </a:ext>
                </a:extLst>
              </a:tr>
              <a:tr h="748849">
                <a:tc>
                  <a:txBody>
                    <a:bodyPr/>
                    <a:lstStyle/>
                    <a:p>
                      <a:pPr algn="l"/>
                      <a:r>
                        <a:rPr lang="en-US" sz="4000" b="1" dirty="0">
                          <a:solidFill>
                            <a:schemeClr val="tx1"/>
                          </a:solidFill>
                        </a:rPr>
                        <a:t>#5</a:t>
                      </a:r>
                    </a:p>
                  </a:txBody>
                  <a:tcPr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b="1" dirty="0">
                          <a:solidFill>
                            <a:schemeClr val="tx1"/>
                          </a:solidFill>
                        </a:rPr>
                        <a:t>Versatile</a:t>
                      </a:r>
                    </a:p>
                  </a:txBody>
                  <a:tcPr anchor="ctr">
                    <a:lnL w="381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Whole family will enjoy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(56%)</a:t>
                      </a:r>
                    </a:p>
                  </a:txBody>
                  <a:tcPr anchor="ctr">
                    <a:lnL w="9525" cap="flat" cmpd="sng" algn="ctr">
                      <a:solidFill>
                        <a:schemeClr val="bg1">
                          <a:lumMod val="75000"/>
                        </a:schemeClr>
                      </a:solidFill>
                      <a:prstDash val="solid"/>
                      <a:round/>
                      <a:headEnd type="none" w="med" len="med"/>
                      <a:tailEnd type="none" w="med" len="med"/>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Good as center of plate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(56%)</a:t>
                      </a:r>
                    </a:p>
                  </a:txBody>
                  <a:tcPr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Versatile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(50%)</a:t>
                      </a:r>
                    </a:p>
                  </a:txBody>
                  <a:tcPr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Good as an ingredient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(43%)</a:t>
                      </a:r>
                    </a:p>
                  </a:txBody>
                  <a:tcPr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2705501"/>
                  </a:ext>
                </a:extLst>
              </a:tr>
              <a:tr h="748849">
                <a:tc>
                  <a:txBody>
                    <a:bodyPr/>
                    <a:lstStyle/>
                    <a:p>
                      <a:pPr algn="l"/>
                      <a:r>
                        <a:rPr lang="en-US" sz="4000" b="1" dirty="0">
                          <a:solidFill>
                            <a:schemeClr val="tx1"/>
                          </a:solidFill>
                        </a:rPr>
                        <a:t>#6</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2800" b="1" kern="1200" dirty="0">
                          <a:solidFill>
                            <a:schemeClr val="tx1"/>
                          </a:solidFill>
                          <a:latin typeface="+mn-lt"/>
                          <a:ea typeface="+mn-ea"/>
                          <a:cs typeface="+mn-cs"/>
                        </a:rPr>
                        <a:t>Provenance</a:t>
                      </a:r>
                    </a:p>
                  </a:txBody>
                  <a:tcPr anchor="ctr">
                    <a:lnL w="381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Product of 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(52%)</a:t>
                      </a:r>
                    </a:p>
                  </a:txBody>
                  <a:tcPr anchor="ctr">
                    <a:lnL w="12700" cap="flat" cmpd="sng" algn="ctr">
                      <a:solidFill>
                        <a:schemeClr val="bg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Product of Alaska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(35%)</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400" dirty="0"/>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7055747"/>
                  </a:ext>
                </a:extLst>
              </a:tr>
              <a:tr h="748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tx1"/>
                          </a:solidFill>
                        </a:rPr>
                        <a:t>#7</a:t>
                      </a:r>
                    </a:p>
                  </a:txBody>
                  <a:tcPr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Sustainable</a:t>
                      </a:r>
                    </a:p>
                  </a:txBody>
                  <a:tcPr anchor="ctr">
                    <a:lnL w="381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Sustainable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(50%)</a:t>
                      </a:r>
                    </a:p>
                  </a:txBody>
                  <a:tcPr anchor="ctr">
                    <a:lnL w="9525" cap="flat" cmpd="sng" algn="ctr">
                      <a:solidFill>
                        <a:schemeClr val="bg1">
                          <a:lumMod val="7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Wild-caught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rPr>
                        <a:t>(46%)</a:t>
                      </a:r>
                    </a:p>
                  </a:txBody>
                  <a:tcPr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757070"/>
                        </a:solidFill>
                        <a:effectLst/>
                        <a:uLnTx/>
                        <a:uFillTx/>
                        <a:latin typeface="Arial" panose="020B0604020202020204" pitchFamily="34" charset="0"/>
                        <a:ea typeface="+mn-ea"/>
                        <a:cs typeface="Arial" panose="020B0604020202020204" pitchFamily="34" charset="0"/>
                      </a:endParaRPr>
                    </a:p>
                  </a:txBody>
                  <a:tcPr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0398032"/>
                  </a:ext>
                </a:extLst>
              </a:tr>
            </a:tbl>
          </a:graphicData>
        </a:graphic>
      </p:graphicFrame>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381001" y="1"/>
            <a:ext cx="11070770" cy="1333499"/>
          </a:xfrm>
        </p:spPr>
        <p:txBody>
          <a:bodyPr>
            <a:normAutofit/>
          </a:bodyPr>
          <a:lstStyle/>
          <a:p>
            <a:r>
              <a:rPr lang="en-US" dirty="0"/>
              <a:t>And versatility, provenance and sustainability continue to be important</a:t>
            </a:r>
          </a:p>
        </p:txBody>
      </p:sp>
      <p:sp>
        <p:nvSpPr>
          <p:cNvPr id="9" name="Rectangle 8">
            <a:extLst>
              <a:ext uri="{FF2B5EF4-FFF2-40B4-BE49-F238E27FC236}">
                <a16:creationId xmlns:a16="http://schemas.microsoft.com/office/drawing/2014/main" id="{09AD8E09-C50B-451F-BF5F-398C177715C0}"/>
              </a:ext>
            </a:extLst>
          </p:cNvPr>
          <p:cNvSpPr/>
          <p:nvPr/>
        </p:nvSpPr>
        <p:spPr>
          <a:xfrm>
            <a:off x="0" y="6156729"/>
            <a:ext cx="10954693" cy="215444"/>
          </a:xfrm>
          <a:prstGeom prst="rect">
            <a:avLst/>
          </a:prstGeom>
        </p:spPr>
        <p:txBody>
          <a:bodyPr wrap="square" lIns="91440" tIns="45720" rIns="91440" bIns="45720" anchor="t">
            <a:spAutoFit/>
          </a:bodyPr>
          <a:lstStyle/>
          <a:p>
            <a:pPr>
              <a:defRPr/>
            </a:pPr>
            <a:r>
              <a:rPr lang="en-US" sz="800" dirty="0">
                <a:solidFill>
                  <a:srgbClr val="AEABAB"/>
                </a:solidFill>
                <a:latin typeface="Arial"/>
                <a:cs typeface="Arial"/>
              </a:rPr>
              <a:t>Q8. Below is a list of attributes that people may use to describe fish. For each, please rate how important that attribute is to you when purchasing and/or ordering fish? </a:t>
            </a:r>
            <a:r>
              <a:rPr lang="en-US" sz="800" dirty="0">
                <a:solidFill>
                  <a:schemeClr val="accent4"/>
                </a:solidFill>
                <a:latin typeface="Arial" panose="020B0604020202020204" pitchFamily="34" charset="0"/>
                <a:cs typeface="Arial" panose="020B0604020202020204" pitchFamily="34" charset="0"/>
              </a:rPr>
              <a:t>Summary Top 3 Box on 10-pt scale (8-10) </a:t>
            </a:r>
            <a:r>
              <a:rPr lang="en-US" sz="800" dirty="0">
                <a:solidFill>
                  <a:srgbClr val="AEABAB"/>
                </a:solidFill>
                <a:latin typeface="Arial"/>
                <a:cs typeface="Arial"/>
              </a:rPr>
              <a:t>Base: Fish Eaters (n=764)</a:t>
            </a:r>
          </a:p>
        </p:txBody>
      </p:sp>
      <p:sp>
        <p:nvSpPr>
          <p:cNvPr id="8" name="Rectangle 7">
            <a:extLst>
              <a:ext uri="{FF2B5EF4-FFF2-40B4-BE49-F238E27FC236}">
                <a16:creationId xmlns:a16="http://schemas.microsoft.com/office/drawing/2014/main" id="{2F49F782-157A-4FDF-A6BB-66D68880F178}"/>
              </a:ext>
            </a:extLst>
          </p:cNvPr>
          <p:cNvSpPr/>
          <p:nvPr/>
        </p:nvSpPr>
        <p:spPr>
          <a:xfrm>
            <a:off x="400056" y="1454729"/>
            <a:ext cx="11391885" cy="404545"/>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These are key secondary messaging attributes.</a:t>
            </a:r>
          </a:p>
        </p:txBody>
      </p:sp>
      <p:sp>
        <p:nvSpPr>
          <p:cNvPr id="12" name="Oval 11">
            <a:extLst>
              <a:ext uri="{FF2B5EF4-FFF2-40B4-BE49-F238E27FC236}">
                <a16:creationId xmlns:a16="http://schemas.microsoft.com/office/drawing/2014/main" id="{F505C6BE-9508-4B24-89AF-232B9194189D}"/>
              </a:ext>
            </a:extLst>
          </p:cNvPr>
          <p:cNvSpPr/>
          <p:nvPr/>
        </p:nvSpPr>
        <p:spPr>
          <a:xfrm>
            <a:off x="339768" y="1959606"/>
            <a:ext cx="1334800" cy="1283676"/>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alibri" panose="020F0502020204030204"/>
              </a:rPr>
              <a:t>General Fish </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07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399481" y="105242"/>
            <a:ext cx="11193379" cy="1801317"/>
          </a:xfrm>
        </p:spPr>
        <p:txBody>
          <a:bodyPr>
            <a:normAutofit/>
          </a:bodyPr>
          <a:lstStyle/>
          <a:p>
            <a:r>
              <a:rPr lang="en-US" dirty="0"/>
              <a:t>Versatility is not only a differentiator, but also a key driver in the category and among competitor species…</a:t>
            </a:r>
          </a:p>
        </p:txBody>
      </p:sp>
      <p:grpSp>
        <p:nvGrpSpPr>
          <p:cNvPr id="12" name="Group 11">
            <a:extLst>
              <a:ext uri="{FF2B5EF4-FFF2-40B4-BE49-F238E27FC236}">
                <a16:creationId xmlns:a16="http://schemas.microsoft.com/office/drawing/2014/main" id="{1B9692D7-ACEA-4D60-9DE4-BF6B3B6C0953}"/>
              </a:ext>
            </a:extLst>
          </p:cNvPr>
          <p:cNvGrpSpPr/>
          <p:nvPr/>
        </p:nvGrpSpPr>
        <p:grpSpPr>
          <a:xfrm>
            <a:off x="4830997" y="1987540"/>
            <a:ext cx="3187083" cy="3447559"/>
            <a:chOff x="4237999" y="1604478"/>
            <a:chExt cx="3187083" cy="3447559"/>
          </a:xfrm>
        </p:grpSpPr>
        <p:sp>
          <p:nvSpPr>
            <p:cNvPr id="13" name="TextBox 12">
              <a:extLst>
                <a:ext uri="{FF2B5EF4-FFF2-40B4-BE49-F238E27FC236}">
                  <a16:creationId xmlns:a16="http://schemas.microsoft.com/office/drawing/2014/main" id="{73F9FA5B-C091-47EA-99C7-316CE4FCF609}"/>
                </a:ext>
              </a:extLst>
            </p:cNvPr>
            <p:cNvSpPr txBox="1"/>
            <p:nvPr/>
          </p:nvSpPr>
          <p:spPr>
            <a:xfrm>
              <a:off x="4237999" y="1604478"/>
              <a:ext cx="2521600" cy="984885"/>
            </a:xfrm>
            <a:prstGeom prst="rect">
              <a:avLst/>
            </a:prstGeom>
            <a:noFill/>
          </p:spPr>
          <p:txBody>
            <a:bodyPr wrap="square" rtlCol="0">
              <a:spAutoFit/>
            </a:bodyPr>
            <a:lstStyle/>
            <a:p>
              <a:r>
                <a:rPr lang="en-US">
                  <a:solidFill>
                    <a:schemeClr val="accent1"/>
                  </a:solidFill>
                  <a:latin typeface="Arial" panose="020B0604020202020204" pitchFamily="34" charset="0"/>
                  <a:cs typeface="Arial" panose="020B0604020202020204" pitchFamily="34" charset="0"/>
                </a:rPr>
                <a:t>What drives people to </a:t>
              </a:r>
              <a:r>
                <a:rPr lang="en-US" sz="2000" b="1">
                  <a:solidFill>
                    <a:schemeClr val="accent1"/>
                  </a:solidFill>
                  <a:latin typeface="Arial" panose="020B0604020202020204" pitchFamily="34" charset="0"/>
                  <a:cs typeface="Arial" panose="020B0604020202020204" pitchFamily="34" charset="0"/>
                </a:rPr>
                <a:t>select fish</a:t>
              </a:r>
              <a:r>
                <a:rPr lang="en-US" b="1">
                  <a:solidFill>
                    <a:schemeClr val="accent1"/>
                  </a:solidFill>
                  <a:latin typeface="Arial" panose="020B0604020202020204" pitchFamily="34" charset="0"/>
                  <a:cs typeface="Arial" panose="020B0604020202020204" pitchFamily="34" charset="0"/>
                </a:rPr>
                <a:t> </a:t>
              </a:r>
              <a:r>
                <a:rPr lang="en-US">
                  <a:solidFill>
                    <a:schemeClr val="accent1"/>
                  </a:solidFill>
                  <a:latin typeface="Arial" panose="020B0604020202020204" pitchFamily="34" charset="0"/>
                  <a:cs typeface="Arial" panose="020B0604020202020204" pitchFamily="34" charset="0"/>
                </a:rPr>
                <a:t>over other protein:</a:t>
              </a:r>
            </a:p>
          </p:txBody>
        </p:sp>
        <p:sp>
          <p:nvSpPr>
            <p:cNvPr id="14" name="TextBox 13">
              <a:extLst>
                <a:ext uri="{FF2B5EF4-FFF2-40B4-BE49-F238E27FC236}">
                  <a16:creationId xmlns:a16="http://schemas.microsoft.com/office/drawing/2014/main" id="{7C443E85-FDF3-42C3-8350-A5A4B43DF29C}"/>
                </a:ext>
              </a:extLst>
            </p:cNvPr>
            <p:cNvSpPr txBox="1"/>
            <p:nvPr/>
          </p:nvSpPr>
          <p:spPr>
            <a:xfrm>
              <a:off x="4237999" y="2743713"/>
              <a:ext cx="3187083" cy="2308324"/>
            </a:xfrm>
            <a:prstGeom prst="rect">
              <a:avLst/>
            </a:prstGeom>
            <a:noFill/>
          </p:spPr>
          <p:txBody>
            <a:bodyPr wrap="square" rtlCol="0">
              <a:spAutoFit/>
            </a:bodyPr>
            <a:lstStyle/>
            <a:p>
              <a:pPr marL="342900" indent="-342900">
                <a:buAutoNum type="arabicPeriod"/>
              </a:pPr>
              <a:r>
                <a:rPr lang="en-US" sz="2400">
                  <a:solidFill>
                    <a:schemeClr val="accent1"/>
                  </a:solidFill>
                  <a:latin typeface="Arial" panose="020B0604020202020204" pitchFamily="34" charset="0"/>
                  <a:cs typeface="Arial" panose="020B0604020202020204" pitchFamily="34" charset="0"/>
                </a:rPr>
                <a:t>Taste</a:t>
              </a:r>
            </a:p>
            <a:p>
              <a:pPr marL="342900" indent="-342900">
                <a:buAutoNum type="arabicPeriod"/>
              </a:pPr>
              <a:r>
                <a:rPr lang="en-US" sz="2400">
                  <a:solidFill>
                    <a:schemeClr val="accent1"/>
                  </a:solidFill>
                  <a:latin typeface="Arial" panose="020B0604020202020204" pitchFamily="34" charset="0"/>
                  <a:cs typeface="Arial" panose="020B0604020202020204" pitchFamily="34" charset="0"/>
                </a:rPr>
                <a:t>Cost</a:t>
              </a:r>
            </a:p>
            <a:p>
              <a:pPr marL="342900" indent="-342900">
                <a:buAutoNum type="arabicPeriod"/>
              </a:pPr>
              <a:r>
                <a:rPr lang="en-US" sz="2400">
                  <a:solidFill>
                    <a:schemeClr val="accent1"/>
                  </a:solidFill>
                  <a:latin typeface="Arial" panose="020B0604020202020204" pitchFamily="34" charset="0"/>
                  <a:cs typeface="Arial" panose="020B0604020202020204" pitchFamily="34" charset="0"/>
                </a:rPr>
                <a:t>Health</a:t>
              </a:r>
            </a:p>
            <a:p>
              <a:pPr marL="342900" indent="-342900">
                <a:buAutoNum type="arabicPeriod"/>
              </a:pPr>
              <a:r>
                <a:rPr lang="en-US" sz="2400">
                  <a:solidFill>
                    <a:schemeClr val="accent1"/>
                  </a:solidFill>
                  <a:latin typeface="Arial" panose="020B0604020202020204" pitchFamily="34" charset="0"/>
                  <a:cs typeface="Arial" panose="020B0604020202020204" pitchFamily="34" charset="0"/>
                </a:rPr>
                <a:t>Ease</a:t>
              </a:r>
            </a:p>
            <a:p>
              <a:pPr marL="342900" indent="-342900">
                <a:buAutoNum type="arabicPeriod"/>
              </a:pPr>
              <a:r>
                <a:rPr lang="en-US" sz="2400">
                  <a:solidFill>
                    <a:schemeClr val="accent1"/>
                  </a:solidFill>
                  <a:latin typeface="Arial" panose="020B0604020202020204" pitchFamily="34" charset="0"/>
                  <a:cs typeface="Arial" panose="020B0604020202020204" pitchFamily="34" charset="0"/>
                </a:rPr>
                <a:t>Versatility</a:t>
              </a:r>
            </a:p>
            <a:p>
              <a:pPr marL="342900" indent="-342900">
                <a:buAutoNum type="arabicPeriod"/>
              </a:pPr>
              <a:endParaRPr lang="en-US" sz="2400">
                <a:solidFill>
                  <a:schemeClr val="accent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5DFA65F-FAA0-40AE-9746-07F3C633EFE3}"/>
                </a:ext>
              </a:extLst>
            </p:cNvPr>
            <p:cNvSpPr/>
            <p:nvPr/>
          </p:nvSpPr>
          <p:spPr>
            <a:xfrm>
              <a:off x="4237999" y="4249388"/>
              <a:ext cx="2227979" cy="41662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95AB5885-797E-4491-8DF1-574701049974}"/>
              </a:ext>
            </a:extLst>
          </p:cNvPr>
          <p:cNvGrpSpPr/>
          <p:nvPr/>
        </p:nvGrpSpPr>
        <p:grpSpPr>
          <a:xfrm>
            <a:off x="8305416" y="1987539"/>
            <a:ext cx="3187083" cy="3078228"/>
            <a:chOff x="7924174" y="1604477"/>
            <a:chExt cx="3187083" cy="3078228"/>
          </a:xfrm>
        </p:grpSpPr>
        <p:sp>
          <p:nvSpPr>
            <p:cNvPr id="17" name="TextBox 16">
              <a:extLst>
                <a:ext uri="{FF2B5EF4-FFF2-40B4-BE49-F238E27FC236}">
                  <a16:creationId xmlns:a16="http://schemas.microsoft.com/office/drawing/2014/main" id="{BB5C21DE-E2B1-4DB3-A571-F570B11FDDC3}"/>
                </a:ext>
              </a:extLst>
            </p:cNvPr>
            <p:cNvSpPr txBox="1"/>
            <p:nvPr/>
          </p:nvSpPr>
          <p:spPr>
            <a:xfrm>
              <a:off x="7924174" y="1604477"/>
              <a:ext cx="2521600" cy="984885"/>
            </a:xfrm>
            <a:prstGeom prst="rect">
              <a:avLst/>
            </a:prstGeom>
            <a:noFill/>
          </p:spPr>
          <p:txBody>
            <a:bodyPr wrap="square" rtlCol="0">
              <a:spAutoFit/>
            </a:bodyPr>
            <a:lstStyle/>
            <a:p>
              <a:r>
                <a:rPr lang="en-US">
                  <a:solidFill>
                    <a:schemeClr val="accent6">
                      <a:lumMod val="50000"/>
                    </a:schemeClr>
                  </a:solidFill>
                  <a:latin typeface="Arial" panose="020B0604020202020204" pitchFamily="34" charset="0"/>
                  <a:cs typeface="Arial" panose="020B0604020202020204" pitchFamily="34" charset="0"/>
                </a:rPr>
                <a:t>What drives them to </a:t>
              </a:r>
              <a:r>
                <a:rPr lang="en-US" sz="2000" b="1">
                  <a:solidFill>
                    <a:schemeClr val="accent6">
                      <a:lumMod val="50000"/>
                    </a:schemeClr>
                  </a:solidFill>
                  <a:latin typeface="Arial" panose="020B0604020202020204" pitchFamily="34" charset="0"/>
                  <a:cs typeface="Arial" panose="020B0604020202020204" pitchFamily="34" charset="0"/>
                </a:rPr>
                <a:t>choose between</a:t>
              </a:r>
              <a:r>
                <a:rPr lang="en-US">
                  <a:solidFill>
                    <a:schemeClr val="accent6">
                      <a:lumMod val="50000"/>
                    </a:schemeClr>
                  </a:solidFill>
                  <a:latin typeface="Arial" panose="020B0604020202020204" pitchFamily="34" charset="0"/>
                  <a:cs typeface="Arial" panose="020B0604020202020204" pitchFamily="34" charset="0"/>
                </a:rPr>
                <a:t> fish species:</a:t>
              </a:r>
            </a:p>
          </p:txBody>
        </p:sp>
        <p:sp>
          <p:nvSpPr>
            <p:cNvPr id="18" name="TextBox 17">
              <a:extLst>
                <a:ext uri="{FF2B5EF4-FFF2-40B4-BE49-F238E27FC236}">
                  <a16:creationId xmlns:a16="http://schemas.microsoft.com/office/drawing/2014/main" id="{119AA776-129C-45F6-AA02-9B92B1457F05}"/>
                </a:ext>
              </a:extLst>
            </p:cNvPr>
            <p:cNvSpPr txBox="1"/>
            <p:nvPr/>
          </p:nvSpPr>
          <p:spPr>
            <a:xfrm>
              <a:off x="7924174" y="2743713"/>
              <a:ext cx="3187083" cy="1938992"/>
            </a:xfrm>
            <a:prstGeom prst="rect">
              <a:avLst/>
            </a:prstGeom>
            <a:noFill/>
          </p:spPr>
          <p:txBody>
            <a:bodyPr wrap="square" rtlCol="0">
              <a:spAutoFit/>
            </a:bodyPr>
            <a:lstStyle/>
            <a:p>
              <a:pPr marL="342900" indent="-342900">
                <a:buAutoNum type="arabicPeriod"/>
              </a:pPr>
              <a:r>
                <a:rPr lang="en-US" sz="2400">
                  <a:solidFill>
                    <a:schemeClr val="accent6">
                      <a:lumMod val="50000"/>
                    </a:schemeClr>
                  </a:solidFill>
                  <a:latin typeface="Arial" panose="020B0604020202020204" pitchFamily="34" charset="0"/>
                  <a:cs typeface="Arial" panose="020B0604020202020204" pitchFamily="34" charset="0"/>
                </a:rPr>
                <a:t>Versatility</a:t>
              </a:r>
            </a:p>
            <a:p>
              <a:pPr marL="342900" indent="-342900">
                <a:buAutoNum type="arabicPeriod"/>
              </a:pPr>
              <a:r>
                <a:rPr lang="en-US" sz="2400">
                  <a:solidFill>
                    <a:schemeClr val="accent6">
                      <a:lumMod val="50000"/>
                    </a:schemeClr>
                  </a:solidFill>
                  <a:latin typeface="Arial" panose="020B0604020202020204" pitchFamily="34" charset="0"/>
                  <a:cs typeface="Arial" panose="020B0604020202020204" pitchFamily="34" charset="0"/>
                </a:rPr>
                <a:t>Taste</a:t>
              </a:r>
            </a:p>
            <a:p>
              <a:pPr marL="342900" indent="-342900">
                <a:buAutoNum type="arabicPeriod"/>
              </a:pPr>
              <a:r>
                <a:rPr lang="en-US" sz="2400">
                  <a:solidFill>
                    <a:schemeClr val="accent6">
                      <a:lumMod val="50000"/>
                    </a:schemeClr>
                  </a:solidFill>
                  <a:latin typeface="Arial" panose="020B0604020202020204" pitchFamily="34" charset="0"/>
                  <a:cs typeface="Arial" panose="020B0604020202020204" pitchFamily="34" charset="0"/>
                </a:rPr>
                <a:t>Cost</a:t>
              </a:r>
            </a:p>
            <a:p>
              <a:pPr marL="342900" indent="-342900">
                <a:buAutoNum type="arabicPeriod"/>
              </a:pPr>
              <a:r>
                <a:rPr lang="en-US" sz="2400">
                  <a:solidFill>
                    <a:schemeClr val="accent6">
                      <a:lumMod val="50000"/>
                    </a:schemeClr>
                  </a:solidFill>
                  <a:latin typeface="Arial" panose="020B0604020202020204" pitchFamily="34" charset="0"/>
                  <a:cs typeface="Arial" panose="020B0604020202020204" pitchFamily="34" charset="0"/>
                </a:rPr>
                <a:t>Health</a:t>
              </a:r>
            </a:p>
            <a:p>
              <a:pPr marL="342900" indent="-342900">
                <a:buAutoNum type="arabicPeriod"/>
              </a:pPr>
              <a:r>
                <a:rPr lang="en-US" sz="2400">
                  <a:solidFill>
                    <a:schemeClr val="accent6">
                      <a:lumMod val="50000"/>
                    </a:schemeClr>
                  </a:solidFill>
                  <a:latin typeface="Arial" panose="020B0604020202020204" pitchFamily="34" charset="0"/>
                  <a:cs typeface="Arial" panose="020B0604020202020204" pitchFamily="34" charset="0"/>
                </a:rPr>
                <a:t>Provenance</a:t>
              </a:r>
            </a:p>
          </p:txBody>
        </p:sp>
        <p:sp>
          <p:nvSpPr>
            <p:cNvPr id="19" name="Rectangle 18">
              <a:extLst>
                <a:ext uri="{FF2B5EF4-FFF2-40B4-BE49-F238E27FC236}">
                  <a16:creationId xmlns:a16="http://schemas.microsoft.com/office/drawing/2014/main" id="{A40957B8-5589-440D-A84C-07F37A885BAE}"/>
                </a:ext>
              </a:extLst>
            </p:cNvPr>
            <p:cNvSpPr/>
            <p:nvPr/>
          </p:nvSpPr>
          <p:spPr>
            <a:xfrm>
              <a:off x="7924174" y="2754110"/>
              <a:ext cx="2227979" cy="441477"/>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cxnSp>
        <p:nvCxnSpPr>
          <p:cNvPr id="20" name="Straight Connector 19">
            <a:extLst>
              <a:ext uri="{FF2B5EF4-FFF2-40B4-BE49-F238E27FC236}">
                <a16:creationId xmlns:a16="http://schemas.microsoft.com/office/drawing/2014/main" id="{0BFA5BB3-237A-4BD5-AEAD-B9F64B20CE46}"/>
              </a:ext>
            </a:extLst>
          </p:cNvPr>
          <p:cNvCxnSpPr>
            <a:cxnSpLocks/>
          </p:cNvCxnSpPr>
          <p:nvPr/>
        </p:nvCxnSpPr>
        <p:spPr>
          <a:xfrm>
            <a:off x="4301330" y="2329436"/>
            <a:ext cx="0" cy="2668955"/>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8923226-080A-4DB1-8E11-27DD7F7C9968}"/>
              </a:ext>
            </a:extLst>
          </p:cNvPr>
          <p:cNvSpPr txBox="1"/>
          <p:nvPr/>
        </p:nvSpPr>
        <p:spPr>
          <a:xfrm>
            <a:off x="288183" y="2022443"/>
            <a:ext cx="3734800" cy="923330"/>
          </a:xfrm>
          <a:prstGeom prst="rect">
            <a:avLst/>
          </a:prstGeom>
          <a:noFill/>
        </p:spPr>
        <p:txBody>
          <a:bodyPr wrap="square" rtlCol="0">
            <a:spAutoFit/>
          </a:bodyPr>
          <a:lstStyle/>
          <a:p>
            <a:pPr algn="ctr"/>
            <a:r>
              <a:rPr lang="en-US" b="1" dirty="0">
                <a:solidFill>
                  <a:schemeClr val="accent2"/>
                </a:solidFill>
                <a:latin typeface="Arial" panose="020B0604020202020204" pitchFamily="34" charset="0"/>
                <a:cs typeface="Arial" panose="020B0604020202020204" pitchFamily="34" charset="0"/>
              </a:rPr>
              <a:t>Summary of Top Importance Attributes and Key Messaging Priorities</a:t>
            </a:r>
          </a:p>
        </p:txBody>
      </p:sp>
      <p:grpSp>
        <p:nvGrpSpPr>
          <p:cNvPr id="22" name="Group 21">
            <a:extLst>
              <a:ext uri="{FF2B5EF4-FFF2-40B4-BE49-F238E27FC236}">
                <a16:creationId xmlns:a16="http://schemas.microsoft.com/office/drawing/2014/main" id="{5B4B1E82-F491-4721-8822-6E1B53EFFB9C}"/>
              </a:ext>
            </a:extLst>
          </p:cNvPr>
          <p:cNvGrpSpPr/>
          <p:nvPr/>
        </p:nvGrpSpPr>
        <p:grpSpPr>
          <a:xfrm>
            <a:off x="912088" y="3100347"/>
            <a:ext cx="2449244" cy="2170161"/>
            <a:chOff x="5918749" y="2723307"/>
            <a:chExt cx="2449244" cy="2170161"/>
          </a:xfrm>
        </p:grpSpPr>
        <p:sp>
          <p:nvSpPr>
            <p:cNvPr id="23" name="TextBox 22">
              <a:extLst>
                <a:ext uri="{FF2B5EF4-FFF2-40B4-BE49-F238E27FC236}">
                  <a16:creationId xmlns:a16="http://schemas.microsoft.com/office/drawing/2014/main" id="{8D5026CC-965E-4DD9-A0D8-D1C06124834E}"/>
                </a:ext>
              </a:extLst>
            </p:cNvPr>
            <p:cNvSpPr txBox="1"/>
            <p:nvPr/>
          </p:nvSpPr>
          <p:spPr>
            <a:xfrm>
              <a:off x="6324983" y="3488861"/>
              <a:ext cx="16367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5BAA"/>
                  </a:solidFill>
                  <a:latin typeface="Arial" panose="020B0604020202020204" pitchFamily="34" charset="0"/>
                  <a:cs typeface="Arial" panose="020B0604020202020204" pitchFamily="34" charset="0"/>
                </a:rPr>
                <a:t>Versatility</a:t>
              </a:r>
              <a:endParaRPr kumimoji="0" lang="en-US" sz="2000" b="1" i="0" u="none" strike="noStrike" kern="1200" cap="none" spc="0" normalizeH="0" baseline="0" noProof="0">
                <a:ln>
                  <a:noFill/>
                </a:ln>
                <a:solidFill>
                  <a:srgbClr val="005BAA"/>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217E00F-BCC6-41C6-89A4-60DC21575E39}"/>
                </a:ext>
              </a:extLst>
            </p:cNvPr>
            <p:cNvSpPr txBox="1"/>
            <p:nvPr/>
          </p:nvSpPr>
          <p:spPr>
            <a:xfrm>
              <a:off x="6324983" y="3981176"/>
              <a:ext cx="16367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Arial" panose="020B0604020202020204" pitchFamily="34" charset="0"/>
                  <a:cs typeface="Arial" panose="020B0604020202020204" pitchFamily="34" charset="0"/>
                </a:rPr>
                <a:t>Provenance</a:t>
              </a:r>
            </a:p>
          </p:txBody>
        </p:sp>
        <p:sp>
          <p:nvSpPr>
            <p:cNvPr id="25" name="TextBox 24">
              <a:extLst>
                <a:ext uri="{FF2B5EF4-FFF2-40B4-BE49-F238E27FC236}">
                  <a16:creationId xmlns:a16="http://schemas.microsoft.com/office/drawing/2014/main" id="{DAF8F7DB-3466-440D-8427-FE6E188CE010}"/>
                </a:ext>
              </a:extLst>
            </p:cNvPr>
            <p:cNvSpPr txBox="1"/>
            <p:nvPr/>
          </p:nvSpPr>
          <p:spPr>
            <a:xfrm>
              <a:off x="6190600" y="4493358"/>
              <a:ext cx="19055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Sustainability</a:t>
              </a:r>
              <a:endParaRPr kumimoji="0" lang="en-US" sz="20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6" name="Left Brace 25">
              <a:extLst>
                <a:ext uri="{FF2B5EF4-FFF2-40B4-BE49-F238E27FC236}">
                  <a16:creationId xmlns:a16="http://schemas.microsoft.com/office/drawing/2014/main" id="{F6E80E7E-1F66-4B3F-8AD4-17360CE89BE7}"/>
                </a:ext>
              </a:extLst>
            </p:cNvPr>
            <p:cNvSpPr/>
            <p:nvPr/>
          </p:nvSpPr>
          <p:spPr>
            <a:xfrm rot="5400000">
              <a:off x="7035648" y="2104379"/>
              <a:ext cx="215446" cy="2449243"/>
            </a:xfrm>
            <a:prstGeom prst="lef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4E78D510-9241-4695-A4F2-07F7DF13D791}"/>
                </a:ext>
              </a:extLst>
            </p:cNvPr>
            <p:cNvSpPr txBox="1"/>
            <p:nvPr/>
          </p:nvSpPr>
          <p:spPr>
            <a:xfrm>
              <a:off x="5918749" y="2723307"/>
              <a:ext cx="2449244" cy="369332"/>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sz="1800">
                  <a:solidFill>
                    <a:schemeClr val="accent6"/>
                  </a:solidFill>
                </a:rPr>
                <a:t>Differentiators.</a:t>
              </a:r>
            </a:p>
          </p:txBody>
        </p:sp>
      </p:grpSp>
      <p:sp>
        <p:nvSpPr>
          <p:cNvPr id="28" name="Rectangle 27">
            <a:extLst>
              <a:ext uri="{FF2B5EF4-FFF2-40B4-BE49-F238E27FC236}">
                <a16:creationId xmlns:a16="http://schemas.microsoft.com/office/drawing/2014/main" id="{C235FB68-69CC-4ABD-9F75-88F120A50B84}"/>
              </a:ext>
            </a:extLst>
          </p:cNvPr>
          <p:cNvSpPr/>
          <p:nvPr/>
        </p:nvSpPr>
        <p:spPr>
          <a:xfrm>
            <a:off x="1202812" y="3838126"/>
            <a:ext cx="1905542" cy="441477"/>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8EB6F4E-22B8-4C5D-8DE5-30DF60284E50}"/>
              </a:ext>
            </a:extLst>
          </p:cNvPr>
          <p:cNvSpPr txBox="1"/>
          <p:nvPr/>
        </p:nvSpPr>
        <p:spPr>
          <a:xfrm>
            <a:off x="237391" y="5674952"/>
            <a:ext cx="10976039" cy="707886"/>
          </a:xfrm>
          <a:prstGeom prst="rect">
            <a:avLst/>
          </a:prstGeom>
          <a:noFill/>
        </p:spPr>
        <p:txBody>
          <a:bodyPr wrap="square" rtlCol="0">
            <a:spAutoFit/>
          </a:bodyPr>
          <a:lstStyle/>
          <a:p>
            <a:r>
              <a:rPr lang="en-US" sz="800" dirty="0">
                <a:solidFill>
                  <a:schemeClr val="accent4"/>
                </a:solidFill>
                <a:latin typeface="Arial" panose="020B0604020202020204" pitchFamily="34" charset="0"/>
                <a:cs typeface="Arial" panose="020B0604020202020204" pitchFamily="34" charset="0"/>
              </a:rPr>
              <a:t>Based on FISH EATERS:</a:t>
            </a:r>
          </a:p>
          <a:p>
            <a:r>
              <a:rPr lang="en-US" sz="800" dirty="0">
                <a:solidFill>
                  <a:schemeClr val="accent4"/>
                </a:solidFill>
                <a:latin typeface="Arial" panose="020B0604020202020204" pitchFamily="34" charset="0"/>
                <a:cs typeface="Arial" panose="020B0604020202020204" pitchFamily="34" charset="0"/>
              </a:rPr>
              <a:t>Q8. Below is a list of attributes that people may use to describe seafood. For each, please rate how important that attribute is to you when purchasing and/or ordering fish. BASED ON TOP 3 BOX. Base: All (n=1244)</a:t>
            </a:r>
          </a:p>
          <a:p>
            <a:r>
              <a:rPr lang="en-US" sz="800" dirty="0">
                <a:solidFill>
                  <a:schemeClr val="accent4"/>
                </a:solidFill>
                <a:latin typeface="Arial" panose="020B0604020202020204" pitchFamily="34" charset="0"/>
                <a:cs typeface="Arial" panose="020B0604020202020204" pitchFamily="34" charset="0"/>
              </a:rPr>
              <a:t>N8. How likely are you to eat [FISH AWARE] in the coming month? Please use a 0 to 10 scale, with 0 being “not at all likely” and 10 being, “extremely likely.” Base: Those Aware of Fish (bases below) </a:t>
            </a:r>
          </a:p>
          <a:p>
            <a:r>
              <a:rPr lang="en-US" sz="800" dirty="0">
                <a:solidFill>
                  <a:schemeClr val="accent4"/>
                </a:solidFill>
                <a:latin typeface="Arial" panose="020B0604020202020204" pitchFamily="34" charset="0"/>
                <a:cs typeface="Arial" panose="020B0604020202020204" pitchFamily="34" charset="0"/>
              </a:rPr>
              <a:t>Q9. [ONLY ASK FOR FISH AWARE] Now, thinking about the attributes associated with fish, please tell us how well you feel each one describes [FISH AWARE] using a 0 to 10 scale, with 0 being “does not describe the fish at all” and 10 being, “describes the fish extremely well.”  Base: Those Aware of Fish (n: Cod=264; Tilapia=259; Haddock=253; Wild Alaska Pollock=610; Sole=249; Hake=250; Halibut=254; Catfish=338; Rockfish=215; Salmon=261, Tuna=266)</a:t>
            </a:r>
          </a:p>
        </p:txBody>
      </p:sp>
    </p:spTree>
    <p:extLst>
      <p:ext uri="{BB962C8B-B14F-4D97-AF65-F5344CB8AC3E}">
        <p14:creationId xmlns:p14="http://schemas.microsoft.com/office/powerpoint/2010/main" val="40346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402055" y="148746"/>
            <a:ext cx="10620733" cy="1289530"/>
          </a:xfrm>
        </p:spPr>
        <p:txBody>
          <a:bodyPr>
            <a:normAutofit fontScale="90000"/>
          </a:bodyPr>
          <a:lstStyle/>
          <a:p>
            <a:r>
              <a:rPr lang="en-US" dirty="0"/>
              <a:t>Wild Alaska Pollock is getting credit as an </a:t>
            </a:r>
            <a:r>
              <a:rPr lang="en-US"/>
              <a:t>easy-to-prepare </a:t>
            </a:r>
            <a:r>
              <a:rPr lang="en-US" dirty="0"/>
              <a:t>fish</a:t>
            </a:r>
            <a:r>
              <a:rPr lang="en-US"/>
              <a:t> while competitor</a:t>
            </a:r>
            <a:r>
              <a:rPr lang="en-US" dirty="0"/>
              <a:t> species are recognized for their taste, health &amp; cost</a:t>
            </a:r>
          </a:p>
        </p:txBody>
      </p:sp>
      <p:sp>
        <p:nvSpPr>
          <p:cNvPr id="19" name="Rectangle 18">
            <a:extLst>
              <a:ext uri="{FF2B5EF4-FFF2-40B4-BE49-F238E27FC236}">
                <a16:creationId xmlns:a16="http://schemas.microsoft.com/office/drawing/2014/main" id="{16F45842-7F18-48EB-8076-705F65918772}"/>
              </a:ext>
            </a:extLst>
          </p:cNvPr>
          <p:cNvSpPr/>
          <p:nvPr/>
        </p:nvSpPr>
        <p:spPr>
          <a:xfrm>
            <a:off x="400056" y="1454729"/>
            <a:ext cx="11391885" cy="404545"/>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This provides an opportunity to further message on core table stakes.</a:t>
            </a:r>
          </a:p>
        </p:txBody>
      </p:sp>
      <p:sp>
        <p:nvSpPr>
          <p:cNvPr id="123" name="Oval 122">
            <a:extLst>
              <a:ext uri="{FF2B5EF4-FFF2-40B4-BE49-F238E27FC236}">
                <a16:creationId xmlns:a16="http://schemas.microsoft.com/office/drawing/2014/main" id="{7B17E425-913A-4EC5-8305-468816245225}"/>
              </a:ext>
            </a:extLst>
          </p:cNvPr>
          <p:cNvSpPr/>
          <p:nvPr/>
        </p:nvSpPr>
        <p:spPr>
          <a:xfrm>
            <a:off x="9942279" y="2505842"/>
            <a:ext cx="1955771" cy="970877"/>
          </a:xfrm>
          <a:prstGeom prst="ellipse">
            <a:avLst/>
          </a:prstGeom>
          <a:solidFill>
            <a:srgbClr val="0097D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24" name="Group 123">
            <a:extLst>
              <a:ext uri="{FF2B5EF4-FFF2-40B4-BE49-F238E27FC236}">
                <a16:creationId xmlns:a16="http://schemas.microsoft.com/office/drawing/2014/main" id="{77E0CE02-2C99-49A1-AAE6-36C1FCB8B57D}"/>
              </a:ext>
            </a:extLst>
          </p:cNvPr>
          <p:cNvGrpSpPr/>
          <p:nvPr/>
        </p:nvGrpSpPr>
        <p:grpSpPr>
          <a:xfrm>
            <a:off x="281046" y="2087396"/>
            <a:ext cx="3732456" cy="2788887"/>
            <a:chOff x="508776" y="2222147"/>
            <a:chExt cx="3732456" cy="2788887"/>
          </a:xfrm>
        </p:grpSpPr>
        <p:sp>
          <p:nvSpPr>
            <p:cNvPr id="125" name="Title 9">
              <a:extLst>
                <a:ext uri="{FF2B5EF4-FFF2-40B4-BE49-F238E27FC236}">
                  <a16:creationId xmlns:a16="http://schemas.microsoft.com/office/drawing/2014/main" id="{02DCB0B0-1687-4E15-9E34-1A20E32164FF}"/>
                </a:ext>
              </a:extLst>
            </p:cNvPr>
            <p:cNvSpPr txBox="1">
              <a:spLocks/>
            </p:cNvSpPr>
            <p:nvPr/>
          </p:nvSpPr>
          <p:spPr>
            <a:xfrm>
              <a:off x="530658" y="2222147"/>
              <a:ext cx="3710571" cy="404542"/>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pPr algn="ctr"/>
              <a:r>
                <a:rPr lang="en-US" sz="2400">
                  <a:latin typeface="Arial" panose="020B0604020202020204" pitchFamily="34" charset="0"/>
                  <a:cs typeface="Arial" panose="020B0604020202020204" pitchFamily="34" charset="0"/>
                </a:rPr>
                <a:t>Taste</a:t>
              </a:r>
            </a:p>
          </p:txBody>
        </p:sp>
        <p:cxnSp>
          <p:nvCxnSpPr>
            <p:cNvPr id="126" name="Straight Connector 125">
              <a:extLst>
                <a:ext uri="{FF2B5EF4-FFF2-40B4-BE49-F238E27FC236}">
                  <a16:creationId xmlns:a16="http://schemas.microsoft.com/office/drawing/2014/main" id="{8742EC2F-2E2D-4651-9144-3BCA0788CD30}"/>
                </a:ext>
              </a:extLst>
            </p:cNvPr>
            <p:cNvCxnSpPr>
              <a:cxnSpLocks/>
            </p:cNvCxnSpPr>
            <p:nvPr/>
          </p:nvCxnSpPr>
          <p:spPr>
            <a:xfrm flipH="1">
              <a:off x="530658" y="4576621"/>
              <a:ext cx="3710574"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4F31993D-D100-41C8-8DD6-DA1F01339EB6}"/>
                </a:ext>
              </a:extLst>
            </p:cNvPr>
            <p:cNvSpPr txBox="1"/>
            <p:nvPr/>
          </p:nvSpPr>
          <p:spPr>
            <a:xfrm>
              <a:off x="548941" y="4580147"/>
              <a:ext cx="71711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Fresh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tasting</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7678B2B4-9DAF-4486-B332-C11403857E04}"/>
                </a:ext>
              </a:extLst>
            </p:cNvPr>
            <p:cNvSpPr txBox="1"/>
            <p:nvPr/>
          </p:nvSpPr>
          <p:spPr>
            <a:xfrm>
              <a:off x="1240307" y="4580147"/>
              <a:ext cx="71711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Great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tasting</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9B7EFD43-D4D7-4EFF-BA5E-3061E910A77E}"/>
                </a:ext>
              </a:extLst>
            </p:cNvPr>
            <p:cNvSpPr txBox="1"/>
            <p:nvPr/>
          </p:nvSpPr>
          <p:spPr>
            <a:xfrm>
              <a:off x="1962250" y="4580147"/>
              <a:ext cx="79941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Full-flavored</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A9C715EC-0EEE-4EE1-8BE9-CA4A71369DC4}"/>
                </a:ext>
              </a:extLst>
            </p:cNvPr>
            <p:cNvSpPr txBox="1"/>
            <p:nvPr/>
          </p:nvSpPr>
          <p:spPr>
            <a:xfrm>
              <a:off x="2752295" y="4580147"/>
              <a:ext cx="71711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Flaky</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C60FF48A-6A3F-4CDC-82F7-6E0BCD36E9A3}"/>
                </a:ext>
              </a:extLst>
            </p:cNvPr>
            <p:cNvSpPr txBox="1"/>
            <p:nvPr/>
          </p:nvSpPr>
          <p:spPr>
            <a:xfrm>
              <a:off x="3495020" y="4580147"/>
              <a:ext cx="71711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Mild</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grpSp>
          <p:nvGrpSpPr>
            <p:cNvPr id="137" name="Group 136">
              <a:extLst>
                <a:ext uri="{FF2B5EF4-FFF2-40B4-BE49-F238E27FC236}">
                  <a16:creationId xmlns:a16="http://schemas.microsoft.com/office/drawing/2014/main" id="{19705732-C0F9-4EE1-9666-72E17C1D35E1}"/>
                </a:ext>
              </a:extLst>
            </p:cNvPr>
            <p:cNvGrpSpPr/>
            <p:nvPr/>
          </p:nvGrpSpPr>
          <p:grpSpPr>
            <a:xfrm>
              <a:off x="2752295" y="2820068"/>
              <a:ext cx="717114" cy="532752"/>
              <a:chOff x="440410" y="2606194"/>
              <a:chExt cx="717114" cy="532752"/>
            </a:xfrm>
          </p:grpSpPr>
          <p:pic>
            <p:nvPicPr>
              <p:cNvPr id="190" name="Graphic 189" descr="Fish">
                <a:extLst>
                  <a:ext uri="{FF2B5EF4-FFF2-40B4-BE49-F238E27FC236}">
                    <a16:creationId xmlns:a16="http://schemas.microsoft.com/office/drawing/2014/main" id="{21DF0471-F0CB-450D-9D7D-6473F8A55C6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91" name="TextBox 190">
                <a:extLst>
                  <a:ext uri="{FF2B5EF4-FFF2-40B4-BE49-F238E27FC236}">
                    <a16:creationId xmlns:a16="http://schemas.microsoft.com/office/drawing/2014/main" id="{00E6D371-6B4F-42AA-A78B-88BB3177B0B9}"/>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Haddock, </a:t>
                </a:r>
                <a:endParaRPr kumimoji="0" lang="en-US" sz="700" i="0" u="none" strike="noStrike" kern="1200" cap="none" spc="0" normalizeH="0" baseline="0" noProof="0">
                  <a:ln>
                    <a:noFill/>
                  </a:ln>
                  <a:solidFill>
                    <a:schemeClr val="accent6"/>
                  </a:solidFill>
                  <a:effectLst/>
                  <a:highlight>
                    <a:srgbClr val="FFFF00"/>
                  </a:highlight>
                  <a:uLnTx/>
                  <a:uFillTx/>
                  <a:latin typeface="Arial" panose="020B0604020202020204" pitchFamily="34" charset="0"/>
                  <a:cs typeface="Arial" panose="020B0604020202020204" pitchFamily="34" charset="0"/>
                </a:endParaRPr>
              </a:p>
            </p:txBody>
          </p:sp>
        </p:grpSp>
        <p:cxnSp>
          <p:nvCxnSpPr>
            <p:cNvPr id="138" name="Straight Connector 137">
              <a:extLst>
                <a:ext uri="{FF2B5EF4-FFF2-40B4-BE49-F238E27FC236}">
                  <a16:creationId xmlns:a16="http://schemas.microsoft.com/office/drawing/2014/main" id="{32FE6B01-CE4B-4F1D-9C35-ADC4DDE79007}"/>
                </a:ext>
              </a:extLst>
            </p:cNvPr>
            <p:cNvCxnSpPr>
              <a:cxnSpLocks/>
            </p:cNvCxnSpPr>
            <p:nvPr/>
          </p:nvCxnSpPr>
          <p:spPr>
            <a:xfrm>
              <a:off x="508776" y="2695575"/>
              <a:ext cx="0" cy="1881046"/>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66D8EF10-F601-4652-8CC9-4104DB8FAE38}"/>
                </a:ext>
              </a:extLst>
            </p:cNvPr>
            <p:cNvGrpSpPr/>
            <p:nvPr/>
          </p:nvGrpSpPr>
          <p:grpSpPr>
            <a:xfrm>
              <a:off x="2752295" y="3762398"/>
              <a:ext cx="717114" cy="855917"/>
              <a:chOff x="440410" y="2606194"/>
              <a:chExt cx="717114" cy="855917"/>
            </a:xfrm>
          </p:grpSpPr>
          <p:pic>
            <p:nvPicPr>
              <p:cNvPr id="188" name="Graphic 187" descr="Fish">
                <a:extLst>
                  <a:ext uri="{FF2B5EF4-FFF2-40B4-BE49-F238E27FC236}">
                    <a16:creationId xmlns:a16="http://schemas.microsoft.com/office/drawing/2014/main" id="{C28DADF5-6321-48DC-A4D1-3BC83A59BCD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89" name="TextBox 188">
                <a:extLst>
                  <a:ext uri="{FF2B5EF4-FFF2-40B4-BE49-F238E27FC236}">
                    <a16:creationId xmlns:a16="http://schemas.microsoft.com/office/drawing/2014/main" id="{D5B3E652-A6A5-4366-A64A-BFBCD19FB24E}"/>
                  </a:ext>
                </a:extLst>
              </p:cNvPr>
              <p:cNvSpPr txBox="1"/>
              <p:nvPr/>
            </p:nvSpPr>
            <p:spPr>
              <a:xfrm>
                <a:off x="440410" y="2938891"/>
                <a:ext cx="717114" cy="523220"/>
              </a:xfrm>
              <a:prstGeom prst="rect">
                <a:avLst/>
              </a:prstGeom>
              <a:noFill/>
            </p:spPr>
            <p:txBody>
              <a:bodyPr wrap="square" rtlCol="0">
                <a:spAutoFit/>
              </a:bodyPr>
              <a:lstStyle/>
              <a:p>
                <a:pPr lvl="0" algn="ctr">
                  <a:defRPr/>
                </a:pPr>
                <a:r>
                  <a:rPr lang="en-US" sz="700">
                    <a:latin typeface="Arial" panose="020B0604020202020204" pitchFamily="34" charset="0"/>
                    <a:cs typeface="Arial" panose="020B0604020202020204" pitchFamily="34" charset="0"/>
                  </a:rPr>
                  <a:t>Wild Alaska Pollock, </a:t>
                </a:r>
                <a:r>
                  <a:rPr lang="en-US" sz="700">
                    <a:solidFill>
                      <a:schemeClr val="accent6"/>
                    </a:solidFill>
                    <a:latin typeface="Arial" panose="020B0604020202020204" pitchFamily="34" charset="0"/>
                    <a:cs typeface="Arial" panose="020B0604020202020204" pitchFamily="34" charset="0"/>
                  </a:rPr>
                  <a:t>Hake, Rock fish, Cod</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146" name="Group 145">
              <a:extLst>
                <a:ext uri="{FF2B5EF4-FFF2-40B4-BE49-F238E27FC236}">
                  <a16:creationId xmlns:a16="http://schemas.microsoft.com/office/drawing/2014/main" id="{EE856BF7-B432-4D6B-8D0F-47B7649A88E8}"/>
                </a:ext>
              </a:extLst>
            </p:cNvPr>
            <p:cNvGrpSpPr/>
            <p:nvPr/>
          </p:nvGrpSpPr>
          <p:grpSpPr>
            <a:xfrm>
              <a:off x="548941" y="2820068"/>
              <a:ext cx="717114" cy="640474"/>
              <a:chOff x="440410" y="2606194"/>
              <a:chExt cx="717114" cy="640474"/>
            </a:xfrm>
          </p:grpSpPr>
          <p:pic>
            <p:nvPicPr>
              <p:cNvPr id="186" name="Graphic 185" descr="Fish">
                <a:extLst>
                  <a:ext uri="{FF2B5EF4-FFF2-40B4-BE49-F238E27FC236}">
                    <a16:creationId xmlns:a16="http://schemas.microsoft.com/office/drawing/2014/main" id="{78387AEE-7922-48A6-8902-EF50172B7C2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87" name="TextBox 186">
                <a:extLst>
                  <a:ext uri="{FF2B5EF4-FFF2-40B4-BE49-F238E27FC236}">
                    <a16:creationId xmlns:a16="http://schemas.microsoft.com/office/drawing/2014/main" id="{6063D7C4-4350-4C10-87AC-4F1BEB382679}"/>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Haddock, 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147" name="Group 146">
              <a:extLst>
                <a:ext uri="{FF2B5EF4-FFF2-40B4-BE49-F238E27FC236}">
                  <a16:creationId xmlns:a16="http://schemas.microsoft.com/office/drawing/2014/main" id="{73CAD2CF-164D-4B22-ABA1-1AF318837E73}"/>
                </a:ext>
              </a:extLst>
            </p:cNvPr>
            <p:cNvGrpSpPr/>
            <p:nvPr/>
          </p:nvGrpSpPr>
          <p:grpSpPr>
            <a:xfrm>
              <a:off x="548941" y="3762398"/>
              <a:ext cx="717114" cy="640474"/>
              <a:chOff x="440410" y="2606194"/>
              <a:chExt cx="717114" cy="640474"/>
            </a:xfrm>
          </p:grpSpPr>
          <p:pic>
            <p:nvPicPr>
              <p:cNvPr id="184" name="Graphic 183" descr="Fish">
                <a:extLst>
                  <a:ext uri="{FF2B5EF4-FFF2-40B4-BE49-F238E27FC236}">
                    <a16:creationId xmlns:a16="http://schemas.microsoft.com/office/drawing/2014/main" id="{2DFE514D-1CD8-4163-9868-5DCC6A400F7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85" name="TextBox 184">
                <a:extLst>
                  <a:ext uri="{FF2B5EF4-FFF2-40B4-BE49-F238E27FC236}">
                    <a16:creationId xmlns:a16="http://schemas.microsoft.com/office/drawing/2014/main" id="{A7B43351-BAAD-47FB-9CDA-CF75E6EE3A8C}"/>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grpSp>
          <p:nvGrpSpPr>
            <p:cNvPr id="148" name="Group 147">
              <a:extLst>
                <a:ext uri="{FF2B5EF4-FFF2-40B4-BE49-F238E27FC236}">
                  <a16:creationId xmlns:a16="http://schemas.microsoft.com/office/drawing/2014/main" id="{6E90FC71-29A2-4B0F-B349-E09D21C3B09B}"/>
                </a:ext>
              </a:extLst>
            </p:cNvPr>
            <p:cNvGrpSpPr/>
            <p:nvPr/>
          </p:nvGrpSpPr>
          <p:grpSpPr>
            <a:xfrm>
              <a:off x="2003398" y="2820068"/>
              <a:ext cx="717114" cy="532752"/>
              <a:chOff x="440410" y="2606194"/>
              <a:chExt cx="717114" cy="532752"/>
            </a:xfrm>
          </p:grpSpPr>
          <p:pic>
            <p:nvPicPr>
              <p:cNvPr id="182" name="Graphic 181" descr="Fish">
                <a:extLst>
                  <a:ext uri="{FF2B5EF4-FFF2-40B4-BE49-F238E27FC236}">
                    <a16:creationId xmlns:a16="http://schemas.microsoft.com/office/drawing/2014/main" id="{535A9D12-1858-4C88-A511-E7EB9474694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83" name="TextBox 182">
                <a:extLst>
                  <a:ext uri="{FF2B5EF4-FFF2-40B4-BE49-F238E27FC236}">
                    <a16:creationId xmlns:a16="http://schemas.microsoft.com/office/drawing/2014/main" id="{7FEE314B-44C0-4EBA-B60C-B4FD6CBC13CF}"/>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 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149" name="Group 148">
              <a:extLst>
                <a:ext uri="{FF2B5EF4-FFF2-40B4-BE49-F238E27FC236}">
                  <a16:creationId xmlns:a16="http://schemas.microsoft.com/office/drawing/2014/main" id="{89A50DBB-C375-4E02-AAC7-5C2E76816F05}"/>
                </a:ext>
              </a:extLst>
            </p:cNvPr>
            <p:cNvGrpSpPr/>
            <p:nvPr/>
          </p:nvGrpSpPr>
          <p:grpSpPr>
            <a:xfrm>
              <a:off x="2003398" y="3762398"/>
              <a:ext cx="717114" cy="640474"/>
              <a:chOff x="440410" y="2606194"/>
              <a:chExt cx="717114" cy="640474"/>
            </a:xfrm>
          </p:grpSpPr>
          <p:pic>
            <p:nvPicPr>
              <p:cNvPr id="180" name="Graphic 179" descr="Fish">
                <a:extLst>
                  <a:ext uri="{FF2B5EF4-FFF2-40B4-BE49-F238E27FC236}">
                    <a16:creationId xmlns:a16="http://schemas.microsoft.com/office/drawing/2014/main" id="{D5BB6CED-7ABD-495C-A7B1-9CF1F9C5120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81" name="TextBox 180">
                <a:extLst>
                  <a:ext uri="{FF2B5EF4-FFF2-40B4-BE49-F238E27FC236}">
                    <a16:creationId xmlns:a16="http://schemas.microsoft.com/office/drawing/2014/main" id="{4940FF0E-E486-495B-955D-295975F31AF4}"/>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150" name="Group 149">
              <a:extLst>
                <a:ext uri="{FF2B5EF4-FFF2-40B4-BE49-F238E27FC236}">
                  <a16:creationId xmlns:a16="http://schemas.microsoft.com/office/drawing/2014/main" id="{9AA732A5-3DEB-4715-9265-EFBEB295F82A}"/>
                </a:ext>
              </a:extLst>
            </p:cNvPr>
            <p:cNvGrpSpPr/>
            <p:nvPr/>
          </p:nvGrpSpPr>
          <p:grpSpPr>
            <a:xfrm>
              <a:off x="1240307" y="2820068"/>
              <a:ext cx="717114" cy="532752"/>
              <a:chOff x="440410" y="2606194"/>
              <a:chExt cx="717114" cy="532752"/>
            </a:xfrm>
          </p:grpSpPr>
          <p:pic>
            <p:nvPicPr>
              <p:cNvPr id="178" name="Graphic 177" descr="Fish">
                <a:extLst>
                  <a:ext uri="{FF2B5EF4-FFF2-40B4-BE49-F238E27FC236}">
                    <a16:creationId xmlns:a16="http://schemas.microsoft.com/office/drawing/2014/main" id="{813FB5E9-F9AD-4CD2-937B-31F1EF08226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79" name="TextBox 178">
                <a:extLst>
                  <a:ext uri="{FF2B5EF4-FFF2-40B4-BE49-F238E27FC236}">
                    <a16:creationId xmlns:a16="http://schemas.microsoft.com/office/drawing/2014/main" id="{B1777C2D-8CE5-47A7-83F9-5CA31870008C}"/>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151" name="Group 150">
              <a:extLst>
                <a:ext uri="{FF2B5EF4-FFF2-40B4-BE49-F238E27FC236}">
                  <a16:creationId xmlns:a16="http://schemas.microsoft.com/office/drawing/2014/main" id="{B0D400BB-2B79-4863-B9B8-36C3F6F70F05}"/>
                </a:ext>
              </a:extLst>
            </p:cNvPr>
            <p:cNvGrpSpPr/>
            <p:nvPr/>
          </p:nvGrpSpPr>
          <p:grpSpPr>
            <a:xfrm>
              <a:off x="1240307" y="3762398"/>
              <a:ext cx="717114" cy="640474"/>
              <a:chOff x="440410" y="2606194"/>
              <a:chExt cx="717114" cy="640474"/>
            </a:xfrm>
          </p:grpSpPr>
          <p:pic>
            <p:nvPicPr>
              <p:cNvPr id="176" name="Graphic 175" descr="Fish">
                <a:extLst>
                  <a:ext uri="{FF2B5EF4-FFF2-40B4-BE49-F238E27FC236}">
                    <a16:creationId xmlns:a16="http://schemas.microsoft.com/office/drawing/2014/main" id="{983BE895-4613-49C4-95C2-AF11DEA35FA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77" name="TextBox 176">
                <a:extLst>
                  <a:ext uri="{FF2B5EF4-FFF2-40B4-BE49-F238E27FC236}">
                    <a16:creationId xmlns:a16="http://schemas.microsoft.com/office/drawing/2014/main" id="{553B9EEC-EAB4-41A7-A958-0CD1C9D0CC72}"/>
                  </a:ext>
                </a:extLst>
              </p:cNvPr>
              <p:cNvSpPr txBox="1"/>
              <p:nvPr/>
            </p:nvSpPr>
            <p:spPr>
              <a:xfrm>
                <a:off x="440410" y="2938891"/>
                <a:ext cx="717114" cy="307777"/>
              </a:xfrm>
              <a:prstGeom prst="rect">
                <a:avLst/>
              </a:prstGeom>
              <a:noFill/>
            </p:spPr>
            <p:txBody>
              <a:bodyPr wrap="square" rtlCol="0">
                <a:spAutoFit/>
              </a:bodyPr>
              <a:lstStyle/>
              <a:p>
                <a:pPr lvl="0" algn="ctr">
                  <a:defRPr/>
                </a:pPr>
                <a:r>
                  <a:rPr lang="en-US" sz="700">
                    <a:latin typeface="Arial" panose="020B0604020202020204" pitchFamily="34" charset="0"/>
                    <a:cs typeface="Arial" panose="020B0604020202020204" pitchFamily="34" charset="0"/>
                  </a:rPr>
                  <a:t>Wild Alaska Pollock, </a:t>
                </a:r>
                <a:r>
                  <a:rPr lang="en-US" sz="700">
                    <a:solidFill>
                      <a:schemeClr val="accent6"/>
                    </a:solidFill>
                    <a:latin typeface="Arial" panose="020B0604020202020204" pitchFamily="34" charset="0"/>
                    <a:cs typeface="Arial" panose="020B0604020202020204" pitchFamily="34" charset="0"/>
                  </a:rPr>
                  <a:t>Cod</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161" name="Group 160">
              <a:extLst>
                <a:ext uri="{FF2B5EF4-FFF2-40B4-BE49-F238E27FC236}">
                  <a16:creationId xmlns:a16="http://schemas.microsoft.com/office/drawing/2014/main" id="{BD307AC8-379A-400D-8FBE-A80C96CA1CD5}"/>
                </a:ext>
              </a:extLst>
            </p:cNvPr>
            <p:cNvGrpSpPr/>
            <p:nvPr/>
          </p:nvGrpSpPr>
          <p:grpSpPr>
            <a:xfrm>
              <a:off x="3495020" y="2820068"/>
              <a:ext cx="717114" cy="532752"/>
              <a:chOff x="440410" y="2606194"/>
              <a:chExt cx="717114" cy="532752"/>
            </a:xfrm>
          </p:grpSpPr>
          <p:pic>
            <p:nvPicPr>
              <p:cNvPr id="174" name="Graphic 173" descr="Fish">
                <a:extLst>
                  <a:ext uri="{FF2B5EF4-FFF2-40B4-BE49-F238E27FC236}">
                    <a16:creationId xmlns:a16="http://schemas.microsoft.com/office/drawing/2014/main" id="{B6E0998D-25AC-4D7F-A0A1-36F1FA36FBC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75" name="TextBox 174">
                <a:extLst>
                  <a:ext uri="{FF2B5EF4-FFF2-40B4-BE49-F238E27FC236}">
                    <a16:creationId xmlns:a16="http://schemas.microsoft.com/office/drawing/2014/main" id="{88F5EBEF-870D-4F0C-B94B-4B04EF861CB8}"/>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 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171" name="Group 170">
              <a:extLst>
                <a:ext uri="{FF2B5EF4-FFF2-40B4-BE49-F238E27FC236}">
                  <a16:creationId xmlns:a16="http://schemas.microsoft.com/office/drawing/2014/main" id="{84A46428-02D5-404F-B834-DE2315DC04AD}"/>
                </a:ext>
              </a:extLst>
            </p:cNvPr>
            <p:cNvGrpSpPr/>
            <p:nvPr/>
          </p:nvGrpSpPr>
          <p:grpSpPr>
            <a:xfrm>
              <a:off x="3495020" y="3762398"/>
              <a:ext cx="717114" cy="640474"/>
              <a:chOff x="440410" y="2606194"/>
              <a:chExt cx="717114" cy="640474"/>
            </a:xfrm>
          </p:grpSpPr>
          <p:pic>
            <p:nvPicPr>
              <p:cNvPr id="172" name="Graphic 171" descr="Fish">
                <a:extLst>
                  <a:ext uri="{FF2B5EF4-FFF2-40B4-BE49-F238E27FC236}">
                    <a16:creationId xmlns:a16="http://schemas.microsoft.com/office/drawing/2014/main" id="{E8589643-79AD-4A03-89D7-475ABA1D645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73" name="TextBox 172">
                <a:extLst>
                  <a:ext uri="{FF2B5EF4-FFF2-40B4-BE49-F238E27FC236}">
                    <a16:creationId xmlns:a16="http://schemas.microsoft.com/office/drawing/2014/main" id="{F4C05077-F0EA-4C35-AAC5-FC705FB25FA4}"/>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grpSp>
        <p:nvGrpSpPr>
          <p:cNvPr id="192" name="Group 191">
            <a:extLst>
              <a:ext uri="{FF2B5EF4-FFF2-40B4-BE49-F238E27FC236}">
                <a16:creationId xmlns:a16="http://schemas.microsoft.com/office/drawing/2014/main" id="{497AEF92-C783-4B15-8F2B-04693346DE3D}"/>
              </a:ext>
            </a:extLst>
          </p:cNvPr>
          <p:cNvGrpSpPr/>
          <p:nvPr/>
        </p:nvGrpSpPr>
        <p:grpSpPr>
          <a:xfrm>
            <a:off x="6353450" y="2087396"/>
            <a:ext cx="2421728" cy="2788887"/>
            <a:chOff x="6265072" y="2222147"/>
            <a:chExt cx="2421728" cy="2788887"/>
          </a:xfrm>
        </p:grpSpPr>
        <p:sp>
          <p:nvSpPr>
            <p:cNvPr id="193" name="Title 9">
              <a:extLst>
                <a:ext uri="{FF2B5EF4-FFF2-40B4-BE49-F238E27FC236}">
                  <a16:creationId xmlns:a16="http://schemas.microsoft.com/office/drawing/2014/main" id="{CEDD57ED-078E-4833-B494-3BA2C38CD138}"/>
                </a:ext>
              </a:extLst>
            </p:cNvPr>
            <p:cNvSpPr txBox="1">
              <a:spLocks/>
            </p:cNvSpPr>
            <p:nvPr/>
          </p:nvSpPr>
          <p:spPr>
            <a:xfrm>
              <a:off x="6265072" y="2222147"/>
              <a:ext cx="2419715" cy="404542"/>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pPr algn="ctr"/>
              <a:r>
                <a:rPr lang="en-US" sz="2400">
                  <a:latin typeface="Arial" panose="020B0604020202020204" pitchFamily="34" charset="0"/>
                  <a:cs typeface="Arial" panose="020B0604020202020204" pitchFamily="34" charset="0"/>
                </a:rPr>
                <a:t>Health</a:t>
              </a:r>
            </a:p>
          </p:txBody>
        </p:sp>
        <p:cxnSp>
          <p:nvCxnSpPr>
            <p:cNvPr id="194" name="Straight Connector 193">
              <a:extLst>
                <a:ext uri="{FF2B5EF4-FFF2-40B4-BE49-F238E27FC236}">
                  <a16:creationId xmlns:a16="http://schemas.microsoft.com/office/drawing/2014/main" id="{1B182609-7144-4F64-9C2F-BD03454C16B7}"/>
                </a:ext>
              </a:extLst>
            </p:cNvPr>
            <p:cNvCxnSpPr>
              <a:cxnSpLocks/>
            </p:cNvCxnSpPr>
            <p:nvPr/>
          </p:nvCxnSpPr>
          <p:spPr>
            <a:xfrm flipH="1">
              <a:off x="6274597" y="4576621"/>
              <a:ext cx="2412203"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A105FE67-4DFB-4B59-92DA-D2BF42CFAAC8}"/>
                </a:ext>
              </a:extLst>
            </p:cNvPr>
            <p:cNvSpPr txBox="1"/>
            <p:nvPr/>
          </p:nvSpPr>
          <p:spPr>
            <a:xfrm>
              <a:off x="6265072" y="4580147"/>
              <a:ext cx="9804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Heart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healthy</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D8B43325-7A07-48C7-841E-6607755E57DC}"/>
                </a:ext>
              </a:extLst>
            </p:cNvPr>
            <p:cNvSpPr txBox="1"/>
            <p:nvPr/>
          </p:nvSpPr>
          <p:spPr>
            <a:xfrm>
              <a:off x="7084859" y="4580147"/>
              <a:ext cx="7658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High in protein</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DD83F015-69D7-4123-8295-0BF026464B0E}"/>
                </a:ext>
              </a:extLst>
            </p:cNvPr>
            <p:cNvSpPr txBox="1"/>
            <p:nvPr/>
          </p:nvSpPr>
          <p:spPr>
            <a:xfrm>
              <a:off x="7891077" y="4580147"/>
              <a:ext cx="65771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Low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fat</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cxnSp>
          <p:nvCxnSpPr>
            <p:cNvPr id="198" name="Straight Connector 197">
              <a:extLst>
                <a:ext uri="{FF2B5EF4-FFF2-40B4-BE49-F238E27FC236}">
                  <a16:creationId xmlns:a16="http://schemas.microsoft.com/office/drawing/2014/main" id="{A6CBC920-7FC2-4E45-A846-39584E55ECB3}"/>
                </a:ext>
              </a:extLst>
            </p:cNvPr>
            <p:cNvCxnSpPr>
              <a:cxnSpLocks/>
            </p:cNvCxnSpPr>
            <p:nvPr/>
          </p:nvCxnSpPr>
          <p:spPr>
            <a:xfrm>
              <a:off x="6274597" y="2705982"/>
              <a:ext cx="0" cy="1881046"/>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nvGrpSpPr>
            <p:cNvPr id="199" name="Group 198">
              <a:extLst>
                <a:ext uri="{FF2B5EF4-FFF2-40B4-BE49-F238E27FC236}">
                  <a16:creationId xmlns:a16="http://schemas.microsoft.com/office/drawing/2014/main" id="{D0C395D2-D35A-4EA9-B152-EB81A5F8549C}"/>
                </a:ext>
              </a:extLst>
            </p:cNvPr>
            <p:cNvGrpSpPr/>
            <p:nvPr/>
          </p:nvGrpSpPr>
          <p:grpSpPr>
            <a:xfrm>
              <a:off x="6396747" y="2820068"/>
              <a:ext cx="717114" cy="640474"/>
              <a:chOff x="440410" y="2606194"/>
              <a:chExt cx="717114" cy="640474"/>
            </a:xfrm>
          </p:grpSpPr>
          <p:pic>
            <p:nvPicPr>
              <p:cNvPr id="215" name="Graphic 214" descr="Fish">
                <a:extLst>
                  <a:ext uri="{FF2B5EF4-FFF2-40B4-BE49-F238E27FC236}">
                    <a16:creationId xmlns:a16="http://schemas.microsoft.com/office/drawing/2014/main" id="{083D4986-F9C8-4374-A560-1FDA386A826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16" name="TextBox 215">
                <a:extLst>
                  <a:ext uri="{FF2B5EF4-FFF2-40B4-BE49-F238E27FC236}">
                    <a16:creationId xmlns:a16="http://schemas.microsoft.com/office/drawing/2014/main" id="{7C7118D7-9A71-4122-912A-38005AFDA83E}"/>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00" name="Group 199">
              <a:extLst>
                <a:ext uri="{FF2B5EF4-FFF2-40B4-BE49-F238E27FC236}">
                  <a16:creationId xmlns:a16="http://schemas.microsoft.com/office/drawing/2014/main" id="{A4F27739-EB6F-4344-99A4-0478FA41571C}"/>
                </a:ext>
              </a:extLst>
            </p:cNvPr>
            <p:cNvGrpSpPr/>
            <p:nvPr/>
          </p:nvGrpSpPr>
          <p:grpSpPr>
            <a:xfrm>
              <a:off x="6396747" y="3762398"/>
              <a:ext cx="717114" cy="532752"/>
              <a:chOff x="440410" y="2606194"/>
              <a:chExt cx="717114" cy="532752"/>
            </a:xfrm>
          </p:grpSpPr>
          <p:pic>
            <p:nvPicPr>
              <p:cNvPr id="213" name="Graphic 212" descr="Fish">
                <a:extLst>
                  <a:ext uri="{FF2B5EF4-FFF2-40B4-BE49-F238E27FC236}">
                    <a16:creationId xmlns:a16="http://schemas.microsoft.com/office/drawing/2014/main" id="{1FD1B226-1C17-4C14-B576-CEC46AFD7DD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14" name="TextBox 213">
                <a:extLst>
                  <a:ext uri="{FF2B5EF4-FFF2-40B4-BE49-F238E27FC236}">
                    <a16:creationId xmlns:a16="http://schemas.microsoft.com/office/drawing/2014/main" id="{653E37B8-8902-4F41-8016-7CF7594A4465}"/>
                  </a:ext>
                </a:extLst>
              </p:cNvPr>
              <p:cNvSpPr txBox="1"/>
              <p:nvPr/>
            </p:nvSpPr>
            <p:spPr>
              <a:xfrm>
                <a:off x="440410" y="2938891"/>
                <a:ext cx="717114" cy="20005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a:cs typeface="Arial"/>
                  </a:rPr>
                  <a:t>Rock fish</a:t>
                </a:r>
                <a:endParaRPr lang="en-US" sz="700" i="0" u="none" strike="sngStrike" kern="1200" cap="none" spc="0" normalizeH="0" baseline="0" noProof="0">
                  <a:ln>
                    <a:noFill/>
                  </a:ln>
                  <a:solidFill>
                    <a:schemeClr val="accent6"/>
                  </a:solidFill>
                  <a:effectLst/>
                  <a:highlight>
                    <a:srgbClr val="FFFF00"/>
                  </a:highlight>
                  <a:uLnTx/>
                  <a:uFillTx/>
                  <a:latin typeface="Arial"/>
                  <a:cs typeface="Arial"/>
                </a:endParaRPr>
              </a:p>
            </p:txBody>
          </p:sp>
        </p:grpSp>
        <p:grpSp>
          <p:nvGrpSpPr>
            <p:cNvPr id="201" name="Group 200">
              <a:extLst>
                <a:ext uri="{FF2B5EF4-FFF2-40B4-BE49-F238E27FC236}">
                  <a16:creationId xmlns:a16="http://schemas.microsoft.com/office/drawing/2014/main" id="{5C47806E-2274-4B5D-A6AE-94D1D3042F7C}"/>
                </a:ext>
              </a:extLst>
            </p:cNvPr>
            <p:cNvGrpSpPr/>
            <p:nvPr/>
          </p:nvGrpSpPr>
          <p:grpSpPr>
            <a:xfrm>
              <a:off x="7109208" y="2820068"/>
              <a:ext cx="717114" cy="532752"/>
              <a:chOff x="440410" y="2606194"/>
              <a:chExt cx="717114" cy="532752"/>
            </a:xfrm>
          </p:grpSpPr>
          <p:pic>
            <p:nvPicPr>
              <p:cNvPr id="211" name="Graphic 210" descr="Fish">
                <a:extLst>
                  <a:ext uri="{FF2B5EF4-FFF2-40B4-BE49-F238E27FC236}">
                    <a16:creationId xmlns:a16="http://schemas.microsoft.com/office/drawing/2014/main" id="{CD39D250-FB35-4CF4-B3DD-7CF4D3B1FB8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12" name="TextBox 211">
                <a:extLst>
                  <a:ext uri="{FF2B5EF4-FFF2-40B4-BE49-F238E27FC236}">
                    <a16:creationId xmlns:a16="http://schemas.microsoft.com/office/drawing/2014/main" id="{E773EF09-F606-48F6-A5E5-08D60391920B}"/>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 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202" name="Group 201">
              <a:extLst>
                <a:ext uri="{FF2B5EF4-FFF2-40B4-BE49-F238E27FC236}">
                  <a16:creationId xmlns:a16="http://schemas.microsoft.com/office/drawing/2014/main" id="{6A94FEC3-959E-4CCE-A84F-99D025BCEBC6}"/>
                </a:ext>
              </a:extLst>
            </p:cNvPr>
            <p:cNvGrpSpPr/>
            <p:nvPr/>
          </p:nvGrpSpPr>
          <p:grpSpPr>
            <a:xfrm>
              <a:off x="7109208" y="3762398"/>
              <a:ext cx="717114" cy="640474"/>
              <a:chOff x="440410" y="2606194"/>
              <a:chExt cx="717114" cy="640474"/>
            </a:xfrm>
          </p:grpSpPr>
          <p:pic>
            <p:nvPicPr>
              <p:cNvPr id="209" name="Graphic 208" descr="Fish">
                <a:extLst>
                  <a:ext uri="{FF2B5EF4-FFF2-40B4-BE49-F238E27FC236}">
                    <a16:creationId xmlns:a16="http://schemas.microsoft.com/office/drawing/2014/main" id="{A76BC08B-43C1-4F93-AB80-F6522E4A458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10" name="TextBox 209">
                <a:extLst>
                  <a:ext uri="{FF2B5EF4-FFF2-40B4-BE49-F238E27FC236}">
                    <a16:creationId xmlns:a16="http://schemas.microsoft.com/office/drawing/2014/main" id="{8965BA81-1713-4AEB-8D35-5E70DB8436DA}"/>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03" name="Group 202">
              <a:extLst>
                <a:ext uri="{FF2B5EF4-FFF2-40B4-BE49-F238E27FC236}">
                  <a16:creationId xmlns:a16="http://schemas.microsoft.com/office/drawing/2014/main" id="{15B41879-3D8A-4547-9E9A-B3EAD9B0F408}"/>
                </a:ext>
              </a:extLst>
            </p:cNvPr>
            <p:cNvGrpSpPr/>
            <p:nvPr/>
          </p:nvGrpSpPr>
          <p:grpSpPr>
            <a:xfrm>
              <a:off x="7861379" y="2820068"/>
              <a:ext cx="717114" cy="532752"/>
              <a:chOff x="440410" y="2606194"/>
              <a:chExt cx="717114" cy="532752"/>
            </a:xfrm>
          </p:grpSpPr>
          <p:pic>
            <p:nvPicPr>
              <p:cNvPr id="207" name="Graphic 206" descr="Fish">
                <a:extLst>
                  <a:ext uri="{FF2B5EF4-FFF2-40B4-BE49-F238E27FC236}">
                    <a16:creationId xmlns:a16="http://schemas.microsoft.com/office/drawing/2014/main" id="{188C8987-E9E2-4E6F-8185-A35054C067D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08" name="TextBox 207">
                <a:extLst>
                  <a:ext uri="{FF2B5EF4-FFF2-40B4-BE49-F238E27FC236}">
                    <a16:creationId xmlns:a16="http://schemas.microsoft.com/office/drawing/2014/main" id="{41BDA5AC-1860-497E-8443-2CE9A1F5F6F9}"/>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 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204" name="Group 203">
              <a:extLst>
                <a:ext uri="{FF2B5EF4-FFF2-40B4-BE49-F238E27FC236}">
                  <a16:creationId xmlns:a16="http://schemas.microsoft.com/office/drawing/2014/main" id="{20321704-5001-43E6-8CDA-EE2D5098DC7F}"/>
                </a:ext>
              </a:extLst>
            </p:cNvPr>
            <p:cNvGrpSpPr/>
            <p:nvPr/>
          </p:nvGrpSpPr>
          <p:grpSpPr>
            <a:xfrm>
              <a:off x="7861379" y="3762398"/>
              <a:ext cx="717114" cy="640474"/>
              <a:chOff x="440410" y="2606194"/>
              <a:chExt cx="717114" cy="640474"/>
            </a:xfrm>
          </p:grpSpPr>
          <p:pic>
            <p:nvPicPr>
              <p:cNvPr id="205" name="Graphic 204" descr="Fish">
                <a:extLst>
                  <a:ext uri="{FF2B5EF4-FFF2-40B4-BE49-F238E27FC236}">
                    <a16:creationId xmlns:a16="http://schemas.microsoft.com/office/drawing/2014/main" id="{F1D715A5-FCBB-4415-94E1-2E51F8806C1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06" name="TextBox 205">
                <a:extLst>
                  <a:ext uri="{FF2B5EF4-FFF2-40B4-BE49-F238E27FC236}">
                    <a16:creationId xmlns:a16="http://schemas.microsoft.com/office/drawing/2014/main" id="{5D9CD9E7-7AA2-495D-A343-790D150731C4}"/>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cxnSp>
        <p:nvCxnSpPr>
          <p:cNvPr id="217" name="Straight Connector 216">
            <a:extLst>
              <a:ext uri="{FF2B5EF4-FFF2-40B4-BE49-F238E27FC236}">
                <a16:creationId xmlns:a16="http://schemas.microsoft.com/office/drawing/2014/main" id="{EBC52D61-892C-459E-AEEF-1D9FF768F19A}"/>
              </a:ext>
            </a:extLst>
          </p:cNvPr>
          <p:cNvCxnSpPr>
            <a:cxnSpLocks/>
          </p:cNvCxnSpPr>
          <p:nvPr/>
        </p:nvCxnSpPr>
        <p:spPr>
          <a:xfrm flipH="1">
            <a:off x="9139468" y="4441870"/>
            <a:ext cx="2777125"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nvGrpSpPr>
          <p:cNvPr id="218" name="Group 217">
            <a:extLst>
              <a:ext uri="{FF2B5EF4-FFF2-40B4-BE49-F238E27FC236}">
                <a16:creationId xmlns:a16="http://schemas.microsoft.com/office/drawing/2014/main" id="{8F564917-8E63-4A9F-9E9B-E4B769F8ECD6}"/>
              </a:ext>
            </a:extLst>
          </p:cNvPr>
          <p:cNvGrpSpPr/>
          <p:nvPr/>
        </p:nvGrpSpPr>
        <p:grpSpPr>
          <a:xfrm>
            <a:off x="9139467" y="2087396"/>
            <a:ext cx="2888075" cy="2788887"/>
            <a:chOff x="9139467" y="2222147"/>
            <a:chExt cx="2888075" cy="2788887"/>
          </a:xfrm>
        </p:grpSpPr>
        <p:sp>
          <p:nvSpPr>
            <p:cNvPr id="219" name="Title 9">
              <a:extLst>
                <a:ext uri="{FF2B5EF4-FFF2-40B4-BE49-F238E27FC236}">
                  <a16:creationId xmlns:a16="http://schemas.microsoft.com/office/drawing/2014/main" id="{8D9746CB-F153-4982-B070-26A73455FB86}"/>
                </a:ext>
              </a:extLst>
            </p:cNvPr>
            <p:cNvSpPr txBox="1">
              <a:spLocks/>
            </p:cNvSpPr>
            <p:nvPr/>
          </p:nvSpPr>
          <p:spPr>
            <a:xfrm>
              <a:off x="9139467" y="2222147"/>
              <a:ext cx="2888075" cy="404542"/>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pPr algn="ctr"/>
              <a:r>
                <a:rPr lang="en-US" sz="2400">
                  <a:latin typeface="Arial" panose="020B0604020202020204" pitchFamily="34" charset="0"/>
                  <a:cs typeface="Arial" panose="020B0604020202020204" pitchFamily="34" charset="0"/>
                </a:rPr>
                <a:t>Ease</a:t>
              </a:r>
            </a:p>
          </p:txBody>
        </p:sp>
        <p:cxnSp>
          <p:nvCxnSpPr>
            <p:cNvPr id="220" name="Straight Connector 219">
              <a:extLst>
                <a:ext uri="{FF2B5EF4-FFF2-40B4-BE49-F238E27FC236}">
                  <a16:creationId xmlns:a16="http://schemas.microsoft.com/office/drawing/2014/main" id="{B79ABB5F-2E2B-4D0E-99EF-C99727BB24EF}"/>
                </a:ext>
              </a:extLst>
            </p:cNvPr>
            <p:cNvCxnSpPr>
              <a:cxnSpLocks/>
            </p:cNvCxnSpPr>
            <p:nvPr/>
          </p:nvCxnSpPr>
          <p:spPr>
            <a:xfrm>
              <a:off x="9139468" y="2695575"/>
              <a:ext cx="0" cy="1881046"/>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F4B2A694-D70A-4D1D-B7C2-900821794458}"/>
                </a:ext>
              </a:extLst>
            </p:cNvPr>
            <p:cNvSpPr txBox="1"/>
            <p:nvPr/>
          </p:nvSpPr>
          <p:spPr>
            <a:xfrm>
              <a:off x="9230907" y="4580147"/>
              <a:ext cx="73973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Quick to cook</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id="{515E2E8E-424E-4D22-BB7C-454B9C412F82}"/>
                </a:ext>
              </a:extLst>
            </p:cNvPr>
            <p:cNvSpPr txBox="1"/>
            <p:nvPr/>
          </p:nvSpPr>
          <p:spPr>
            <a:xfrm>
              <a:off x="10125659" y="4580147"/>
              <a:ext cx="73973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Easy to prepare</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01EADD9D-9143-4213-950C-18966335A5A2}"/>
                </a:ext>
              </a:extLst>
            </p:cNvPr>
            <p:cNvSpPr txBox="1"/>
            <p:nvPr/>
          </p:nvSpPr>
          <p:spPr>
            <a:xfrm>
              <a:off x="10953736" y="4580147"/>
              <a:ext cx="73973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rPr>
                <a:t>Freezer-friendly</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grpSp>
          <p:nvGrpSpPr>
            <p:cNvPr id="224" name="Group 223">
              <a:extLst>
                <a:ext uri="{FF2B5EF4-FFF2-40B4-BE49-F238E27FC236}">
                  <a16:creationId xmlns:a16="http://schemas.microsoft.com/office/drawing/2014/main" id="{934378EA-5446-4BB0-A5A4-F9EAC650CFD7}"/>
                </a:ext>
              </a:extLst>
            </p:cNvPr>
            <p:cNvGrpSpPr/>
            <p:nvPr/>
          </p:nvGrpSpPr>
          <p:grpSpPr>
            <a:xfrm>
              <a:off x="9242216" y="2820068"/>
              <a:ext cx="717114" cy="640474"/>
              <a:chOff x="440410" y="2606194"/>
              <a:chExt cx="717114" cy="640474"/>
            </a:xfrm>
          </p:grpSpPr>
          <p:pic>
            <p:nvPicPr>
              <p:cNvPr id="240" name="Graphic 239" descr="Fish">
                <a:extLst>
                  <a:ext uri="{FF2B5EF4-FFF2-40B4-BE49-F238E27FC236}">
                    <a16:creationId xmlns:a16="http://schemas.microsoft.com/office/drawing/2014/main" id="{909FC5E1-3E18-42AD-B054-3CC582D0BD3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41" name="TextBox 240">
                <a:extLst>
                  <a:ext uri="{FF2B5EF4-FFF2-40B4-BE49-F238E27FC236}">
                    <a16:creationId xmlns:a16="http://schemas.microsoft.com/office/drawing/2014/main" id="{A3CD6C1F-A7C9-475C-9CA5-38A4929D4EE3}"/>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Hake, 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225" name="Group 224">
              <a:extLst>
                <a:ext uri="{FF2B5EF4-FFF2-40B4-BE49-F238E27FC236}">
                  <a16:creationId xmlns:a16="http://schemas.microsoft.com/office/drawing/2014/main" id="{4EB91C0B-878C-463A-A7F9-C4FE896DDAD9}"/>
                </a:ext>
              </a:extLst>
            </p:cNvPr>
            <p:cNvGrpSpPr/>
            <p:nvPr/>
          </p:nvGrpSpPr>
          <p:grpSpPr>
            <a:xfrm>
              <a:off x="9242216" y="3762398"/>
              <a:ext cx="717114" cy="748195"/>
              <a:chOff x="440410" y="2606194"/>
              <a:chExt cx="717114" cy="748195"/>
            </a:xfrm>
          </p:grpSpPr>
          <p:pic>
            <p:nvPicPr>
              <p:cNvPr id="238" name="Graphic 237" descr="Fish">
                <a:extLst>
                  <a:ext uri="{FF2B5EF4-FFF2-40B4-BE49-F238E27FC236}">
                    <a16:creationId xmlns:a16="http://schemas.microsoft.com/office/drawing/2014/main" id="{5178E845-5911-417F-83F3-DE1D4CCDA13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39" name="TextBox 238">
                <a:extLst>
                  <a:ext uri="{FF2B5EF4-FFF2-40B4-BE49-F238E27FC236}">
                    <a16:creationId xmlns:a16="http://schemas.microsoft.com/office/drawing/2014/main" id="{3BA6ADFE-605C-4318-9261-C49DC7318CCB}"/>
                  </a:ext>
                </a:extLst>
              </p:cNvPr>
              <p:cNvSpPr txBox="1"/>
              <p:nvPr/>
            </p:nvSpPr>
            <p:spPr>
              <a:xfrm>
                <a:off x="440410" y="2938891"/>
                <a:ext cx="717114" cy="41549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a:cs typeface="Arial"/>
                  </a:rPr>
                  <a:t>Wild Alaska Pollock,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solidFill>
                      <a:schemeClr val="accent6"/>
                    </a:solidFill>
                    <a:effectLst/>
                    <a:uLnTx/>
                    <a:uFillTx/>
                    <a:latin typeface="Arial"/>
                    <a:cs typeface="Arial"/>
                  </a:rPr>
                  <a:t>Haddock</a:t>
                </a:r>
                <a:endParaRPr lang="en-US" sz="700" i="0" u="none" strike="noStrike" kern="1200" cap="none" spc="0" normalizeH="0" baseline="0" noProof="0">
                  <a:ln>
                    <a:noFill/>
                  </a:ln>
                  <a:solidFill>
                    <a:schemeClr val="accent6"/>
                  </a:solidFill>
                  <a:effectLst/>
                  <a:uLnTx/>
                  <a:uFillTx/>
                  <a:latin typeface="Arial"/>
                  <a:cs typeface="Arial"/>
                </a:endParaRPr>
              </a:p>
            </p:txBody>
          </p:sp>
        </p:grpSp>
        <p:grpSp>
          <p:nvGrpSpPr>
            <p:cNvPr id="226" name="Group 225">
              <a:extLst>
                <a:ext uri="{FF2B5EF4-FFF2-40B4-BE49-F238E27FC236}">
                  <a16:creationId xmlns:a16="http://schemas.microsoft.com/office/drawing/2014/main" id="{03747DB3-EFAE-4C8D-8E36-B486351D5BAC}"/>
                </a:ext>
              </a:extLst>
            </p:cNvPr>
            <p:cNvGrpSpPr/>
            <p:nvPr/>
          </p:nvGrpSpPr>
          <p:grpSpPr>
            <a:xfrm>
              <a:off x="10136968" y="2820068"/>
              <a:ext cx="717114" cy="748195"/>
              <a:chOff x="440410" y="2606194"/>
              <a:chExt cx="717114" cy="748195"/>
            </a:xfrm>
          </p:grpSpPr>
          <p:pic>
            <p:nvPicPr>
              <p:cNvPr id="236" name="Graphic 235" descr="Fish">
                <a:extLst>
                  <a:ext uri="{FF2B5EF4-FFF2-40B4-BE49-F238E27FC236}">
                    <a16:creationId xmlns:a16="http://schemas.microsoft.com/office/drawing/2014/main" id="{B3B3A12C-B96E-4361-B1DF-1EF0C458988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37" name="TextBox 236">
                <a:extLst>
                  <a:ext uri="{FF2B5EF4-FFF2-40B4-BE49-F238E27FC236}">
                    <a16:creationId xmlns:a16="http://schemas.microsoft.com/office/drawing/2014/main" id="{D5131DB5-1CBF-47D6-8434-2F5683D40EF9}"/>
                  </a:ext>
                </a:extLst>
              </p:cNvPr>
              <p:cNvSpPr txBox="1"/>
              <p:nvPr/>
            </p:nvSpPr>
            <p:spPr>
              <a:xfrm>
                <a:off x="440410" y="2938891"/>
                <a:ext cx="717114" cy="415498"/>
              </a:xfrm>
              <a:prstGeom prst="rect">
                <a:avLst/>
              </a:prstGeom>
              <a:noFill/>
            </p:spPr>
            <p:txBody>
              <a:bodyPr wrap="square" rtlCol="0">
                <a:spAutoFit/>
              </a:bodyPr>
              <a:lstStyle/>
              <a:p>
                <a:pPr lvl="0" algn="ctr">
                  <a:defRPr/>
                </a:pPr>
                <a:r>
                  <a:rPr lang="en-US" sz="700">
                    <a:latin typeface="Arial" panose="020B0604020202020204" pitchFamily="34" charset="0"/>
                    <a:cs typeface="Arial" panose="020B0604020202020204" pitchFamily="34" charset="0"/>
                  </a:rPr>
                  <a:t>Wild Alaska Pollock, </a:t>
                </a:r>
                <a:r>
                  <a:rPr lang="en-US" sz="700">
                    <a:solidFill>
                      <a:schemeClr val="accent6"/>
                    </a:solidFill>
                    <a:latin typeface="Arial" panose="020B0604020202020204" pitchFamily="34" charset="0"/>
                    <a:cs typeface="Arial" panose="020B0604020202020204" pitchFamily="34" charset="0"/>
                  </a:rPr>
                  <a:t>Haddock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7" name="Group 226">
              <a:extLst>
                <a:ext uri="{FF2B5EF4-FFF2-40B4-BE49-F238E27FC236}">
                  <a16:creationId xmlns:a16="http://schemas.microsoft.com/office/drawing/2014/main" id="{EC7A99C0-6828-4512-BB5D-7FF8471FF7AF}"/>
                </a:ext>
              </a:extLst>
            </p:cNvPr>
            <p:cNvGrpSpPr/>
            <p:nvPr/>
          </p:nvGrpSpPr>
          <p:grpSpPr>
            <a:xfrm>
              <a:off x="10136968" y="3762398"/>
              <a:ext cx="717114" cy="640474"/>
              <a:chOff x="440410" y="2606194"/>
              <a:chExt cx="717114" cy="640474"/>
            </a:xfrm>
          </p:grpSpPr>
          <p:pic>
            <p:nvPicPr>
              <p:cNvPr id="234" name="Graphic 233" descr="Fish">
                <a:extLst>
                  <a:ext uri="{FF2B5EF4-FFF2-40B4-BE49-F238E27FC236}">
                    <a16:creationId xmlns:a16="http://schemas.microsoft.com/office/drawing/2014/main" id="{40DB5A7A-4F2C-4DDC-A667-E40496D6495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35" name="TextBox 234">
                <a:extLst>
                  <a:ext uri="{FF2B5EF4-FFF2-40B4-BE49-F238E27FC236}">
                    <a16:creationId xmlns:a16="http://schemas.microsoft.com/office/drawing/2014/main" id="{71ABF900-145F-476E-954B-9C7B8BDF7EDA}"/>
                  </a:ext>
                </a:extLst>
              </p:cNvPr>
              <p:cNvSpPr txBox="1"/>
              <p:nvPr/>
            </p:nvSpPr>
            <p:spPr>
              <a:xfrm>
                <a:off x="440410" y="2938891"/>
                <a:ext cx="717114" cy="307777"/>
              </a:xfrm>
              <a:prstGeom prst="rect">
                <a:avLst/>
              </a:prstGeom>
              <a:noFill/>
            </p:spPr>
            <p:txBody>
              <a:bodyPr wrap="square" lIns="91440" tIns="45720" rIns="91440" bIns="45720" rtlCol="0" anchor="t">
                <a:spAutoFit/>
              </a:bodyPr>
              <a:lstStyle/>
              <a:p>
                <a:pPr algn="ctr">
                  <a:defRPr/>
                </a:pPr>
                <a:r>
                  <a:rPr lang="en-US" sz="700">
                    <a:solidFill>
                      <a:schemeClr val="accent6"/>
                    </a:solidFill>
                    <a:latin typeface="Arial"/>
                    <a:cs typeface="Arial"/>
                  </a:rPr>
                  <a:t>Rock fish, Hake</a:t>
                </a:r>
                <a:endParaRPr lang="en-US" sz="700" i="0" u="none" strike="noStrike" kern="1200" cap="none" spc="0" normalizeH="0" baseline="0" noProof="0">
                  <a:ln>
                    <a:noFill/>
                  </a:ln>
                  <a:solidFill>
                    <a:schemeClr val="accent6"/>
                  </a:solidFill>
                  <a:effectLst/>
                  <a:uLnTx/>
                  <a:uFillTx/>
                  <a:latin typeface="Arial"/>
                  <a:cs typeface="Arial"/>
                </a:endParaRPr>
              </a:p>
            </p:txBody>
          </p:sp>
        </p:grpSp>
        <p:grpSp>
          <p:nvGrpSpPr>
            <p:cNvPr id="228" name="Group 227">
              <a:extLst>
                <a:ext uri="{FF2B5EF4-FFF2-40B4-BE49-F238E27FC236}">
                  <a16:creationId xmlns:a16="http://schemas.microsoft.com/office/drawing/2014/main" id="{EFB74A0F-BE00-4E69-8EF8-7FFD59F7906D}"/>
                </a:ext>
              </a:extLst>
            </p:cNvPr>
            <p:cNvGrpSpPr/>
            <p:nvPr/>
          </p:nvGrpSpPr>
          <p:grpSpPr>
            <a:xfrm>
              <a:off x="10965045" y="2820068"/>
              <a:ext cx="717114" cy="640474"/>
              <a:chOff x="440410" y="2606194"/>
              <a:chExt cx="717114" cy="640474"/>
            </a:xfrm>
          </p:grpSpPr>
          <p:pic>
            <p:nvPicPr>
              <p:cNvPr id="232" name="Graphic 231" descr="Fish">
                <a:extLst>
                  <a:ext uri="{FF2B5EF4-FFF2-40B4-BE49-F238E27FC236}">
                    <a16:creationId xmlns:a16="http://schemas.microsoft.com/office/drawing/2014/main" id="{96C58B34-AC82-4385-AE8E-9CAF8073CBC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33" name="TextBox 232">
                <a:extLst>
                  <a:ext uri="{FF2B5EF4-FFF2-40B4-BE49-F238E27FC236}">
                    <a16:creationId xmlns:a16="http://schemas.microsoft.com/office/drawing/2014/main" id="{39780ABF-C835-4906-B4A2-00C987E2B88C}"/>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29" name="Group 228">
              <a:extLst>
                <a:ext uri="{FF2B5EF4-FFF2-40B4-BE49-F238E27FC236}">
                  <a16:creationId xmlns:a16="http://schemas.microsoft.com/office/drawing/2014/main" id="{C61965B7-477E-4D2A-A475-8174B1169168}"/>
                </a:ext>
              </a:extLst>
            </p:cNvPr>
            <p:cNvGrpSpPr/>
            <p:nvPr/>
          </p:nvGrpSpPr>
          <p:grpSpPr>
            <a:xfrm>
              <a:off x="10965045" y="3762398"/>
              <a:ext cx="717114" cy="532752"/>
              <a:chOff x="440410" y="2606194"/>
              <a:chExt cx="717114" cy="532752"/>
            </a:xfrm>
          </p:grpSpPr>
          <p:pic>
            <p:nvPicPr>
              <p:cNvPr id="230" name="Graphic 229" descr="Fish">
                <a:extLst>
                  <a:ext uri="{FF2B5EF4-FFF2-40B4-BE49-F238E27FC236}">
                    <a16:creationId xmlns:a16="http://schemas.microsoft.com/office/drawing/2014/main" id="{DF2D8E92-B998-4BCC-93B8-06A82A9F53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31" name="TextBox 230">
                <a:extLst>
                  <a:ext uri="{FF2B5EF4-FFF2-40B4-BE49-F238E27FC236}">
                    <a16:creationId xmlns:a16="http://schemas.microsoft.com/office/drawing/2014/main" id="{5C818BFA-C0A1-4494-B57C-0325857DA8FF}"/>
                  </a:ext>
                </a:extLst>
              </p:cNvPr>
              <p:cNvSpPr txBox="1"/>
              <p:nvPr/>
            </p:nvSpPr>
            <p:spPr>
              <a:xfrm>
                <a:off x="440410" y="2938891"/>
                <a:ext cx="717114" cy="20005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a:cs typeface="Arial"/>
                  </a:rPr>
                  <a:t>Haddock</a:t>
                </a:r>
                <a:endParaRPr lang="en-US" sz="700" i="0" u="none" strike="sngStrike" kern="1200" cap="none" spc="0" normalizeH="0" baseline="0" noProof="0">
                  <a:ln>
                    <a:noFill/>
                  </a:ln>
                  <a:solidFill>
                    <a:schemeClr val="accent6"/>
                  </a:solidFill>
                  <a:effectLst/>
                  <a:highlight>
                    <a:srgbClr val="FFFF00"/>
                  </a:highlight>
                  <a:uLnTx/>
                  <a:uFillTx/>
                  <a:latin typeface="Arial"/>
                  <a:cs typeface="Arial"/>
                </a:endParaRPr>
              </a:p>
            </p:txBody>
          </p:sp>
        </p:grpSp>
      </p:grpSp>
      <p:sp>
        <p:nvSpPr>
          <p:cNvPr id="242" name="Rectangle 241">
            <a:extLst>
              <a:ext uri="{FF2B5EF4-FFF2-40B4-BE49-F238E27FC236}">
                <a16:creationId xmlns:a16="http://schemas.microsoft.com/office/drawing/2014/main" id="{F0291CCF-8C96-491E-AE22-AF980D954936}"/>
              </a:ext>
            </a:extLst>
          </p:cNvPr>
          <p:cNvSpPr/>
          <p:nvPr/>
        </p:nvSpPr>
        <p:spPr>
          <a:xfrm>
            <a:off x="8895314" y="1864828"/>
            <a:ext cx="3198360" cy="340369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43" name="Group 242">
            <a:extLst>
              <a:ext uri="{FF2B5EF4-FFF2-40B4-BE49-F238E27FC236}">
                <a16:creationId xmlns:a16="http://schemas.microsoft.com/office/drawing/2014/main" id="{1C547735-64BC-42DC-83BD-A5A0692A441A}"/>
              </a:ext>
            </a:extLst>
          </p:cNvPr>
          <p:cNvGrpSpPr/>
          <p:nvPr/>
        </p:nvGrpSpPr>
        <p:grpSpPr>
          <a:xfrm>
            <a:off x="4253097" y="2087396"/>
            <a:ext cx="1736063" cy="2788887"/>
            <a:chOff x="4198013" y="2222147"/>
            <a:chExt cx="1736063" cy="2788887"/>
          </a:xfrm>
        </p:grpSpPr>
        <p:sp>
          <p:nvSpPr>
            <p:cNvPr id="244" name="Title 9">
              <a:extLst>
                <a:ext uri="{FF2B5EF4-FFF2-40B4-BE49-F238E27FC236}">
                  <a16:creationId xmlns:a16="http://schemas.microsoft.com/office/drawing/2014/main" id="{0FFCD50D-B2F0-4354-9910-BD5CCBBBBDF6}"/>
                </a:ext>
              </a:extLst>
            </p:cNvPr>
            <p:cNvSpPr txBox="1">
              <a:spLocks/>
            </p:cNvSpPr>
            <p:nvPr/>
          </p:nvSpPr>
          <p:spPr>
            <a:xfrm>
              <a:off x="4198014" y="2222147"/>
              <a:ext cx="1736062" cy="404542"/>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pPr algn="ctr"/>
              <a:r>
                <a:rPr lang="en-US" sz="2400">
                  <a:latin typeface="Arial" panose="020B0604020202020204" pitchFamily="34" charset="0"/>
                  <a:cs typeface="Arial" panose="020B0604020202020204" pitchFamily="34" charset="0"/>
                </a:rPr>
                <a:t>Cost</a:t>
              </a:r>
            </a:p>
          </p:txBody>
        </p:sp>
        <p:cxnSp>
          <p:nvCxnSpPr>
            <p:cNvPr id="245" name="Straight Connector 244">
              <a:extLst>
                <a:ext uri="{FF2B5EF4-FFF2-40B4-BE49-F238E27FC236}">
                  <a16:creationId xmlns:a16="http://schemas.microsoft.com/office/drawing/2014/main" id="{C8F87E28-58EF-47C1-9B3C-D5034AFBC60E}"/>
                </a:ext>
              </a:extLst>
            </p:cNvPr>
            <p:cNvCxnSpPr>
              <a:cxnSpLocks/>
            </p:cNvCxnSpPr>
            <p:nvPr/>
          </p:nvCxnSpPr>
          <p:spPr>
            <a:xfrm flipH="1">
              <a:off x="4207539" y="4576621"/>
              <a:ext cx="1726536"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AA5ABCD8-55CB-47A0-9A1E-5B1796D9B50C}"/>
                </a:ext>
              </a:extLst>
            </p:cNvPr>
            <p:cNvSpPr txBox="1"/>
            <p:nvPr/>
          </p:nvSpPr>
          <p:spPr>
            <a:xfrm>
              <a:off x="4198013" y="4580147"/>
              <a:ext cx="98046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Affordable</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247" name="TextBox 246">
              <a:extLst>
                <a:ext uri="{FF2B5EF4-FFF2-40B4-BE49-F238E27FC236}">
                  <a16:creationId xmlns:a16="http://schemas.microsoft.com/office/drawing/2014/main" id="{BF4527A8-E211-4924-B9E3-54CB4873A623}"/>
                </a:ext>
              </a:extLst>
            </p:cNvPr>
            <p:cNvSpPr txBox="1"/>
            <p:nvPr/>
          </p:nvSpPr>
          <p:spPr>
            <a:xfrm>
              <a:off x="5103525" y="4580147"/>
              <a:ext cx="7658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Good value</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cxnSp>
          <p:nvCxnSpPr>
            <p:cNvPr id="248" name="Straight Connector 247">
              <a:extLst>
                <a:ext uri="{FF2B5EF4-FFF2-40B4-BE49-F238E27FC236}">
                  <a16:creationId xmlns:a16="http://schemas.microsoft.com/office/drawing/2014/main" id="{C149B639-5C21-4F56-9E94-48B21D002D6D}"/>
                </a:ext>
              </a:extLst>
            </p:cNvPr>
            <p:cNvCxnSpPr>
              <a:cxnSpLocks/>
            </p:cNvCxnSpPr>
            <p:nvPr/>
          </p:nvCxnSpPr>
          <p:spPr>
            <a:xfrm>
              <a:off x="4207538" y="2705982"/>
              <a:ext cx="0" cy="1881046"/>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9" name="Group 248">
              <a:extLst>
                <a:ext uri="{FF2B5EF4-FFF2-40B4-BE49-F238E27FC236}">
                  <a16:creationId xmlns:a16="http://schemas.microsoft.com/office/drawing/2014/main" id="{FBB193AA-42A4-44C8-9DCE-CEB126668436}"/>
                </a:ext>
              </a:extLst>
            </p:cNvPr>
            <p:cNvGrpSpPr/>
            <p:nvPr/>
          </p:nvGrpSpPr>
          <p:grpSpPr>
            <a:xfrm>
              <a:off x="5127874" y="2820068"/>
              <a:ext cx="717114" cy="532752"/>
              <a:chOff x="440410" y="2606194"/>
              <a:chExt cx="717114" cy="532752"/>
            </a:xfrm>
          </p:grpSpPr>
          <p:pic>
            <p:nvPicPr>
              <p:cNvPr id="259" name="Graphic 258" descr="Fish">
                <a:extLst>
                  <a:ext uri="{FF2B5EF4-FFF2-40B4-BE49-F238E27FC236}">
                    <a16:creationId xmlns:a16="http://schemas.microsoft.com/office/drawing/2014/main" id="{17B82947-6AD0-4042-A9F7-21206EA2BEF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60" name="TextBox 259">
                <a:extLst>
                  <a:ext uri="{FF2B5EF4-FFF2-40B4-BE49-F238E27FC236}">
                    <a16:creationId xmlns:a16="http://schemas.microsoft.com/office/drawing/2014/main" id="{A71CD00F-338D-464F-8200-472EFF17025D}"/>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 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250" name="Group 249">
              <a:extLst>
                <a:ext uri="{FF2B5EF4-FFF2-40B4-BE49-F238E27FC236}">
                  <a16:creationId xmlns:a16="http://schemas.microsoft.com/office/drawing/2014/main" id="{63FABF08-2CAA-42F9-A78C-58148523CD54}"/>
                </a:ext>
              </a:extLst>
            </p:cNvPr>
            <p:cNvGrpSpPr/>
            <p:nvPr/>
          </p:nvGrpSpPr>
          <p:grpSpPr>
            <a:xfrm>
              <a:off x="5127874" y="3762398"/>
              <a:ext cx="717114" cy="748195"/>
              <a:chOff x="440410" y="2606194"/>
              <a:chExt cx="717114" cy="748195"/>
            </a:xfrm>
          </p:grpSpPr>
          <p:pic>
            <p:nvPicPr>
              <p:cNvPr id="257" name="Graphic 256" descr="Fish">
                <a:extLst>
                  <a:ext uri="{FF2B5EF4-FFF2-40B4-BE49-F238E27FC236}">
                    <a16:creationId xmlns:a16="http://schemas.microsoft.com/office/drawing/2014/main" id="{850EE423-5364-47F6-89B5-6A957ECAB13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58" name="TextBox 257">
                <a:extLst>
                  <a:ext uri="{FF2B5EF4-FFF2-40B4-BE49-F238E27FC236}">
                    <a16:creationId xmlns:a16="http://schemas.microsoft.com/office/drawing/2014/main" id="{A74BD1A7-1A2D-4F60-80F3-957895D906DA}"/>
                  </a:ext>
                </a:extLst>
              </p:cNvPr>
              <p:cNvSpPr txBox="1"/>
              <p:nvPr/>
            </p:nvSpPr>
            <p:spPr>
              <a:xfrm>
                <a:off x="440410" y="2938891"/>
                <a:ext cx="717114" cy="415498"/>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a:cs typeface="Arial"/>
                  </a:rPr>
                  <a:t>Wild Alaska Pollock,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Cod</a:t>
                </a:r>
              </a:p>
            </p:txBody>
          </p:sp>
        </p:grpSp>
        <p:grpSp>
          <p:nvGrpSpPr>
            <p:cNvPr id="251" name="Group 250">
              <a:extLst>
                <a:ext uri="{FF2B5EF4-FFF2-40B4-BE49-F238E27FC236}">
                  <a16:creationId xmlns:a16="http://schemas.microsoft.com/office/drawing/2014/main" id="{668726AA-47BB-4B4F-88E0-632FF8A63484}"/>
                </a:ext>
              </a:extLst>
            </p:cNvPr>
            <p:cNvGrpSpPr/>
            <p:nvPr/>
          </p:nvGrpSpPr>
          <p:grpSpPr>
            <a:xfrm>
              <a:off x="4300059" y="2809940"/>
              <a:ext cx="717114" cy="640474"/>
              <a:chOff x="440410" y="2606194"/>
              <a:chExt cx="717114" cy="640474"/>
            </a:xfrm>
          </p:grpSpPr>
          <p:pic>
            <p:nvPicPr>
              <p:cNvPr id="255" name="Graphic 254" descr="Fish">
                <a:extLst>
                  <a:ext uri="{FF2B5EF4-FFF2-40B4-BE49-F238E27FC236}">
                    <a16:creationId xmlns:a16="http://schemas.microsoft.com/office/drawing/2014/main" id="{DF7738A8-5491-4F9E-ACDD-3C324982F21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56" name="TextBox 255">
                <a:extLst>
                  <a:ext uri="{FF2B5EF4-FFF2-40B4-BE49-F238E27FC236}">
                    <a16:creationId xmlns:a16="http://schemas.microsoft.com/office/drawing/2014/main" id="{5592A79B-5462-46C4-9E93-3398BF1B484F}"/>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 Rock fish, Cod</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252" name="Group 251">
              <a:extLst>
                <a:ext uri="{FF2B5EF4-FFF2-40B4-BE49-F238E27FC236}">
                  <a16:creationId xmlns:a16="http://schemas.microsoft.com/office/drawing/2014/main" id="{654E1E9B-EF46-4721-9FB4-E14FA03C6A85}"/>
                </a:ext>
              </a:extLst>
            </p:cNvPr>
            <p:cNvGrpSpPr/>
            <p:nvPr/>
          </p:nvGrpSpPr>
          <p:grpSpPr>
            <a:xfrm>
              <a:off x="4300059" y="3752270"/>
              <a:ext cx="717114" cy="640474"/>
              <a:chOff x="440410" y="2606194"/>
              <a:chExt cx="717114" cy="640474"/>
            </a:xfrm>
          </p:grpSpPr>
          <p:pic>
            <p:nvPicPr>
              <p:cNvPr id="253" name="Graphic 252" descr="Fish">
                <a:extLst>
                  <a:ext uri="{FF2B5EF4-FFF2-40B4-BE49-F238E27FC236}">
                    <a16:creationId xmlns:a16="http://schemas.microsoft.com/office/drawing/2014/main" id="{EC8B423C-FD60-4CE4-957E-1FEF8A022C8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54" name="TextBox 253">
                <a:extLst>
                  <a:ext uri="{FF2B5EF4-FFF2-40B4-BE49-F238E27FC236}">
                    <a16:creationId xmlns:a16="http://schemas.microsoft.com/office/drawing/2014/main" id="{D04EAFAD-532F-463A-B531-E84461FCDC2B}"/>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sp>
        <p:nvSpPr>
          <p:cNvPr id="261" name="Rectangle 260">
            <a:extLst>
              <a:ext uri="{FF2B5EF4-FFF2-40B4-BE49-F238E27FC236}">
                <a16:creationId xmlns:a16="http://schemas.microsoft.com/office/drawing/2014/main" id="{8C525482-1575-4500-9061-9770BAA09548}"/>
              </a:ext>
            </a:extLst>
          </p:cNvPr>
          <p:cNvSpPr/>
          <p:nvPr/>
        </p:nvSpPr>
        <p:spPr>
          <a:xfrm>
            <a:off x="1717803" y="4964242"/>
            <a:ext cx="779381"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Attributes</a:t>
            </a:r>
          </a:p>
        </p:txBody>
      </p:sp>
      <p:sp>
        <p:nvSpPr>
          <p:cNvPr id="262" name="Rectangle 261">
            <a:extLst>
              <a:ext uri="{FF2B5EF4-FFF2-40B4-BE49-F238E27FC236}">
                <a16:creationId xmlns:a16="http://schemas.microsoft.com/office/drawing/2014/main" id="{952FA57F-0D9B-4906-981B-503879C6F607}"/>
              </a:ext>
            </a:extLst>
          </p:cNvPr>
          <p:cNvSpPr/>
          <p:nvPr/>
        </p:nvSpPr>
        <p:spPr>
          <a:xfrm rot="16200000">
            <a:off x="-662842" y="3486714"/>
            <a:ext cx="1587294"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Performance Ranking </a:t>
            </a:r>
          </a:p>
        </p:txBody>
      </p:sp>
      <p:sp>
        <p:nvSpPr>
          <p:cNvPr id="263" name="Rectangle 262">
            <a:extLst>
              <a:ext uri="{FF2B5EF4-FFF2-40B4-BE49-F238E27FC236}">
                <a16:creationId xmlns:a16="http://schemas.microsoft.com/office/drawing/2014/main" id="{71FA953D-93FA-4FD4-BECB-101BE863C945}"/>
              </a:ext>
            </a:extLst>
          </p:cNvPr>
          <p:cNvSpPr/>
          <p:nvPr/>
        </p:nvSpPr>
        <p:spPr>
          <a:xfrm rot="16200000">
            <a:off x="3327506" y="3486714"/>
            <a:ext cx="1587294"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Performance Ranking </a:t>
            </a:r>
          </a:p>
        </p:txBody>
      </p:sp>
      <p:sp>
        <p:nvSpPr>
          <p:cNvPr id="264" name="Rectangle 263">
            <a:extLst>
              <a:ext uri="{FF2B5EF4-FFF2-40B4-BE49-F238E27FC236}">
                <a16:creationId xmlns:a16="http://schemas.microsoft.com/office/drawing/2014/main" id="{FED7FD6D-6CB4-4BB7-A7CD-29C7E4F66CA9}"/>
              </a:ext>
            </a:extLst>
          </p:cNvPr>
          <p:cNvSpPr/>
          <p:nvPr/>
        </p:nvSpPr>
        <p:spPr>
          <a:xfrm rot="16200000">
            <a:off x="5433156" y="3515275"/>
            <a:ext cx="1587294"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Performance Ranking </a:t>
            </a:r>
          </a:p>
        </p:txBody>
      </p:sp>
      <p:sp>
        <p:nvSpPr>
          <p:cNvPr id="265" name="Rectangle 264">
            <a:extLst>
              <a:ext uri="{FF2B5EF4-FFF2-40B4-BE49-F238E27FC236}">
                <a16:creationId xmlns:a16="http://schemas.microsoft.com/office/drawing/2014/main" id="{4FB76A30-6985-4DBB-ABCE-5C8D504BD0CA}"/>
              </a:ext>
            </a:extLst>
          </p:cNvPr>
          <p:cNvSpPr/>
          <p:nvPr/>
        </p:nvSpPr>
        <p:spPr>
          <a:xfrm rot="16200000">
            <a:off x="8277072" y="3430544"/>
            <a:ext cx="1587294"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Performance Ranking </a:t>
            </a:r>
          </a:p>
        </p:txBody>
      </p:sp>
      <p:sp>
        <p:nvSpPr>
          <p:cNvPr id="266" name="Rectangle 265">
            <a:extLst>
              <a:ext uri="{FF2B5EF4-FFF2-40B4-BE49-F238E27FC236}">
                <a16:creationId xmlns:a16="http://schemas.microsoft.com/office/drawing/2014/main" id="{5DA3250D-9887-4682-A1D3-9F5979284B9A}"/>
              </a:ext>
            </a:extLst>
          </p:cNvPr>
          <p:cNvSpPr/>
          <p:nvPr/>
        </p:nvSpPr>
        <p:spPr>
          <a:xfrm>
            <a:off x="4713700" y="4964242"/>
            <a:ext cx="779381"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Attributes</a:t>
            </a:r>
          </a:p>
        </p:txBody>
      </p:sp>
      <p:sp>
        <p:nvSpPr>
          <p:cNvPr id="267" name="Rectangle 266">
            <a:extLst>
              <a:ext uri="{FF2B5EF4-FFF2-40B4-BE49-F238E27FC236}">
                <a16:creationId xmlns:a16="http://schemas.microsoft.com/office/drawing/2014/main" id="{A03284CB-B781-4B3D-856B-DB9A3BEF4BCF}"/>
              </a:ext>
            </a:extLst>
          </p:cNvPr>
          <p:cNvSpPr/>
          <p:nvPr/>
        </p:nvSpPr>
        <p:spPr>
          <a:xfrm>
            <a:off x="7084257" y="4969084"/>
            <a:ext cx="779381"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Attributes</a:t>
            </a:r>
          </a:p>
        </p:txBody>
      </p:sp>
      <p:sp>
        <p:nvSpPr>
          <p:cNvPr id="268" name="Rectangle 267">
            <a:extLst>
              <a:ext uri="{FF2B5EF4-FFF2-40B4-BE49-F238E27FC236}">
                <a16:creationId xmlns:a16="http://schemas.microsoft.com/office/drawing/2014/main" id="{AF1E11F9-F2AD-4560-9652-2AB50350C892}"/>
              </a:ext>
            </a:extLst>
          </p:cNvPr>
          <p:cNvSpPr/>
          <p:nvPr/>
        </p:nvSpPr>
        <p:spPr>
          <a:xfrm>
            <a:off x="10039607" y="4969084"/>
            <a:ext cx="779381"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Attributes</a:t>
            </a:r>
          </a:p>
        </p:txBody>
      </p:sp>
      <p:pic>
        <p:nvPicPr>
          <p:cNvPr id="269" name="Graphic 268" descr="Fish">
            <a:extLst>
              <a:ext uri="{FF2B5EF4-FFF2-40B4-BE49-F238E27FC236}">
                <a16:creationId xmlns:a16="http://schemas.microsoft.com/office/drawing/2014/main" id="{4CDBDE40-947A-4CD3-BFEA-DB364263614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695078" y="5447596"/>
            <a:ext cx="529122" cy="261611"/>
          </a:xfrm>
          <a:prstGeom prst="rect">
            <a:avLst/>
          </a:prstGeom>
        </p:spPr>
      </p:pic>
      <p:pic>
        <p:nvPicPr>
          <p:cNvPr id="270" name="Graphic 269" descr="Fish">
            <a:extLst>
              <a:ext uri="{FF2B5EF4-FFF2-40B4-BE49-F238E27FC236}">
                <a16:creationId xmlns:a16="http://schemas.microsoft.com/office/drawing/2014/main" id="{639D1E9F-2EAD-4A0D-A3A2-A91188DA661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695078" y="5738832"/>
            <a:ext cx="529122" cy="261611"/>
          </a:xfrm>
          <a:prstGeom prst="rect">
            <a:avLst/>
          </a:prstGeom>
        </p:spPr>
      </p:pic>
      <p:sp>
        <p:nvSpPr>
          <p:cNvPr id="271" name="TextBox 270">
            <a:extLst>
              <a:ext uri="{FF2B5EF4-FFF2-40B4-BE49-F238E27FC236}">
                <a16:creationId xmlns:a16="http://schemas.microsoft.com/office/drawing/2014/main" id="{F0D03ED5-38DD-4F71-A9D0-3EF3690080B8}"/>
              </a:ext>
            </a:extLst>
          </p:cNvPr>
          <p:cNvSpPr txBox="1"/>
          <p:nvPr/>
        </p:nvSpPr>
        <p:spPr>
          <a:xfrm>
            <a:off x="5176383" y="5475733"/>
            <a:ext cx="980464" cy="307777"/>
          </a:xfrm>
          <a:prstGeom prst="rect">
            <a:avLst/>
          </a:prstGeom>
          <a:noFill/>
        </p:spPr>
        <p:txBody>
          <a:bodyPr wrap="square" rtlCol="0">
            <a:spAutoFit/>
          </a:bodyPr>
          <a:lstStyle/>
          <a:p>
            <a:r>
              <a:rPr lang="en-US" sz="700" b="1">
                <a:latin typeface="Arial" panose="020B0604020202020204" pitchFamily="34" charset="0"/>
                <a:cs typeface="Arial" panose="020B0604020202020204" pitchFamily="34" charset="0"/>
              </a:rPr>
              <a:t>= Wild Alaska Pollock</a:t>
            </a:r>
          </a:p>
        </p:txBody>
      </p:sp>
      <p:sp>
        <p:nvSpPr>
          <p:cNvPr id="272" name="TextBox 271">
            <a:extLst>
              <a:ext uri="{FF2B5EF4-FFF2-40B4-BE49-F238E27FC236}">
                <a16:creationId xmlns:a16="http://schemas.microsoft.com/office/drawing/2014/main" id="{87F0D043-4F42-4201-B38D-6723AF3328FA}"/>
              </a:ext>
            </a:extLst>
          </p:cNvPr>
          <p:cNvSpPr txBox="1"/>
          <p:nvPr/>
        </p:nvSpPr>
        <p:spPr>
          <a:xfrm>
            <a:off x="5176382" y="5771573"/>
            <a:ext cx="1797165" cy="200055"/>
          </a:xfrm>
          <a:prstGeom prst="rect">
            <a:avLst/>
          </a:prstGeom>
          <a:noFill/>
        </p:spPr>
        <p:txBody>
          <a:bodyPr wrap="square" rtlCol="0">
            <a:spAutoFit/>
          </a:bodyPr>
          <a:lstStyle/>
          <a:p>
            <a:r>
              <a:rPr lang="en-US" sz="700" b="1">
                <a:latin typeface="Arial" panose="020B0604020202020204" pitchFamily="34" charset="0"/>
                <a:cs typeface="Arial" panose="020B0604020202020204" pitchFamily="34" charset="0"/>
              </a:rPr>
              <a:t>= Top ranking white fish for attribute</a:t>
            </a:r>
          </a:p>
        </p:txBody>
      </p:sp>
      <p:sp>
        <p:nvSpPr>
          <p:cNvPr id="273" name="Rectangle 272">
            <a:extLst>
              <a:ext uri="{FF2B5EF4-FFF2-40B4-BE49-F238E27FC236}">
                <a16:creationId xmlns:a16="http://schemas.microsoft.com/office/drawing/2014/main" id="{5E4B80DA-06BD-4F42-AF7D-2CA8B91410BB}"/>
              </a:ext>
            </a:extLst>
          </p:cNvPr>
          <p:cNvSpPr/>
          <p:nvPr/>
        </p:nvSpPr>
        <p:spPr>
          <a:xfrm>
            <a:off x="4316352" y="5384959"/>
            <a:ext cx="2574642" cy="68586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4" name="TextBox 273">
            <a:extLst>
              <a:ext uri="{FF2B5EF4-FFF2-40B4-BE49-F238E27FC236}">
                <a16:creationId xmlns:a16="http://schemas.microsoft.com/office/drawing/2014/main" id="{00B81033-61A2-4227-B35C-36DC68F201F4}"/>
              </a:ext>
            </a:extLst>
          </p:cNvPr>
          <p:cNvSpPr txBox="1"/>
          <p:nvPr/>
        </p:nvSpPr>
        <p:spPr>
          <a:xfrm rot="16200000">
            <a:off x="4060212" y="5605971"/>
            <a:ext cx="789282" cy="261610"/>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LEGEND</a:t>
            </a:r>
          </a:p>
        </p:txBody>
      </p:sp>
      <p:sp>
        <p:nvSpPr>
          <p:cNvPr id="275" name="TextBox 274">
            <a:extLst>
              <a:ext uri="{FF2B5EF4-FFF2-40B4-BE49-F238E27FC236}">
                <a16:creationId xmlns:a16="http://schemas.microsoft.com/office/drawing/2014/main" id="{62E79CD2-A64E-452B-91F7-B2038CBDCFB4}"/>
              </a:ext>
            </a:extLst>
          </p:cNvPr>
          <p:cNvSpPr txBox="1"/>
          <p:nvPr/>
        </p:nvSpPr>
        <p:spPr>
          <a:xfrm>
            <a:off x="237392" y="5915533"/>
            <a:ext cx="11387023" cy="461665"/>
          </a:xfrm>
          <a:prstGeom prst="rect">
            <a:avLst/>
          </a:prstGeom>
          <a:noFill/>
        </p:spPr>
        <p:txBody>
          <a:bodyPr wrap="square" lIns="91440" tIns="45720" rIns="91440" bIns="45720" rtlCol="0" anchor="t">
            <a:spAutoFit/>
          </a:bodyPr>
          <a:lstStyle/>
          <a:p>
            <a:r>
              <a:rPr lang="en-US" sz="800" dirty="0">
                <a:solidFill>
                  <a:schemeClr val="accent4"/>
                </a:solidFill>
                <a:latin typeface="Arial" panose="020B0604020202020204" pitchFamily="34" charset="0"/>
                <a:cs typeface="Arial" panose="020B0604020202020204" pitchFamily="34" charset="0"/>
              </a:rPr>
              <a:t>Note: Salmon and Tuna have been omitted from this analysis.</a:t>
            </a:r>
          </a:p>
          <a:p>
            <a:r>
              <a:rPr lang="en-US" sz="800" dirty="0">
                <a:solidFill>
                  <a:schemeClr val="accent4"/>
                </a:solidFill>
                <a:latin typeface="Arial" panose="020B0604020202020204" pitchFamily="34" charset="0"/>
                <a:cs typeface="Arial" panose="020B0604020202020204" pitchFamily="34" charset="0"/>
              </a:rPr>
              <a:t>Q9. Now, thinking about the attributes associated with fish, please tell us how well you feel each one describes [FISH AWARE] using a 0 to 10 scale. Summary Top 3 Box on 10-pt scale (8-10) Base: Fish eaters who are aware of Fish (n: Cod=170; Tilapia=163; Haddock=174; WAP=449; Sole=179; Hake=180; Halibut=178; Catfish=216; Rockfish=149) </a:t>
            </a:r>
          </a:p>
        </p:txBody>
      </p:sp>
    </p:spTree>
    <p:extLst>
      <p:ext uri="{BB962C8B-B14F-4D97-AF65-F5344CB8AC3E}">
        <p14:creationId xmlns:p14="http://schemas.microsoft.com/office/powerpoint/2010/main" val="3636159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402055" y="5871"/>
            <a:ext cx="11539736" cy="1422467"/>
          </a:xfrm>
        </p:spPr>
        <p:txBody>
          <a:bodyPr>
            <a:normAutofit fontScale="90000"/>
          </a:bodyPr>
          <a:lstStyle/>
          <a:p>
            <a:r>
              <a:rPr lang="en-US" dirty="0"/>
              <a:t>And Wild Alaska Pollock stands out for its provenance and sustainability, but its versatility story is less known</a:t>
            </a:r>
          </a:p>
        </p:txBody>
      </p:sp>
      <p:sp>
        <p:nvSpPr>
          <p:cNvPr id="19" name="Rectangle 18">
            <a:extLst>
              <a:ext uri="{FF2B5EF4-FFF2-40B4-BE49-F238E27FC236}">
                <a16:creationId xmlns:a16="http://schemas.microsoft.com/office/drawing/2014/main" id="{16F45842-7F18-48EB-8076-705F65918772}"/>
              </a:ext>
            </a:extLst>
          </p:cNvPr>
          <p:cNvSpPr/>
          <p:nvPr/>
        </p:nvSpPr>
        <p:spPr>
          <a:xfrm>
            <a:off x="400056" y="1454729"/>
            <a:ext cx="11391885" cy="404545"/>
          </a:xfrm>
          <a:prstGeom prst="rect">
            <a:avLst/>
          </a:prstGeom>
        </p:spPr>
        <p:txBody>
          <a:bodyPr vert="horz" lIns="91440" tIns="45720" rIns="91440" bIns="45720" rtlCol="0" anchor="b">
            <a:normAutofit/>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Versatility drives demand, but competitors are getting the credit.</a:t>
            </a:r>
          </a:p>
        </p:txBody>
      </p:sp>
      <p:sp>
        <p:nvSpPr>
          <p:cNvPr id="103" name="Rectangle 102">
            <a:extLst>
              <a:ext uri="{FF2B5EF4-FFF2-40B4-BE49-F238E27FC236}">
                <a16:creationId xmlns:a16="http://schemas.microsoft.com/office/drawing/2014/main" id="{3BCF017A-5467-42CB-93C0-B967D072A602}"/>
              </a:ext>
            </a:extLst>
          </p:cNvPr>
          <p:cNvSpPr/>
          <p:nvPr/>
        </p:nvSpPr>
        <p:spPr>
          <a:xfrm>
            <a:off x="558013" y="1876285"/>
            <a:ext cx="3640105" cy="3557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1B97B9EB-ABBF-4067-A91F-6A9ABF6524D1}"/>
              </a:ext>
            </a:extLst>
          </p:cNvPr>
          <p:cNvGrpSpPr/>
          <p:nvPr/>
        </p:nvGrpSpPr>
        <p:grpSpPr>
          <a:xfrm>
            <a:off x="564730" y="2039058"/>
            <a:ext cx="3426345" cy="3283553"/>
            <a:chOff x="555105" y="2222147"/>
            <a:chExt cx="3426345" cy="3283553"/>
          </a:xfrm>
        </p:grpSpPr>
        <p:sp>
          <p:nvSpPr>
            <p:cNvPr id="111" name="Title 9">
              <a:extLst>
                <a:ext uri="{FF2B5EF4-FFF2-40B4-BE49-F238E27FC236}">
                  <a16:creationId xmlns:a16="http://schemas.microsoft.com/office/drawing/2014/main" id="{50E25A4E-8F2D-44DC-980D-082F9E49F2D0}"/>
                </a:ext>
              </a:extLst>
            </p:cNvPr>
            <p:cNvSpPr txBox="1">
              <a:spLocks/>
            </p:cNvSpPr>
            <p:nvPr/>
          </p:nvSpPr>
          <p:spPr>
            <a:xfrm>
              <a:off x="864033" y="2222147"/>
              <a:ext cx="3041307" cy="404542"/>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pPr algn="ctr"/>
              <a:r>
                <a:rPr lang="en-US" sz="2400">
                  <a:latin typeface="Arial" panose="020B0604020202020204" pitchFamily="34" charset="0"/>
                  <a:cs typeface="Arial" panose="020B0604020202020204" pitchFamily="34" charset="0"/>
                </a:rPr>
                <a:t>Versatile</a:t>
              </a:r>
            </a:p>
          </p:txBody>
        </p:sp>
        <p:cxnSp>
          <p:nvCxnSpPr>
            <p:cNvPr id="112" name="Straight Connector 111">
              <a:extLst>
                <a:ext uri="{FF2B5EF4-FFF2-40B4-BE49-F238E27FC236}">
                  <a16:creationId xmlns:a16="http://schemas.microsoft.com/office/drawing/2014/main" id="{AD234F9A-00AB-4686-82F6-1E5AB403CF6B}"/>
                </a:ext>
              </a:extLst>
            </p:cNvPr>
            <p:cNvCxnSpPr>
              <a:cxnSpLocks/>
            </p:cNvCxnSpPr>
            <p:nvPr/>
          </p:nvCxnSpPr>
          <p:spPr>
            <a:xfrm flipH="1">
              <a:off x="864033" y="4576621"/>
              <a:ext cx="3117417"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D661AB69-8D04-4D3A-A19A-A0094667F26C}"/>
                </a:ext>
              </a:extLst>
            </p:cNvPr>
            <p:cNvSpPr txBox="1"/>
            <p:nvPr/>
          </p:nvSpPr>
          <p:spPr>
            <a:xfrm>
              <a:off x="882316" y="4587028"/>
              <a:ext cx="7991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Versatile</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CC6D34AE-0A18-4BAD-9867-08066CD3E21E}"/>
                </a:ext>
              </a:extLst>
            </p:cNvPr>
            <p:cNvSpPr txBox="1"/>
            <p:nvPr/>
          </p:nvSpPr>
          <p:spPr>
            <a:xfrm>
              <a:off x="1523112" y="4587028"/>
              <a:ext cx="858606"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Good as an ingredient</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C4086667-0BF7-4DF9-AB42-60C9B6128464}"/>
                </a:ext>
              </a:extLst>
            </p:cNvPr>
            <p:cNvSpPr txBox="1"/>
            <p:nvPr/>
          </p:nvSpPr>
          <p:spPr>
            <a:xfrm>
              <a:off x="2323682" y="4587028"/>
              <a:ext cx="79941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Good as center of plate</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9D40390D-485C-4667-AAFB-3A5A614EDA92}"/>
                </a:ext>
              </a:extLst>
            </p:cNvPr>
            <p:cNvSpPr txBox="1"/>
            <p:nvPr/>
          </p:nvSpPr>
          <p:spPr>
            <a:xfrm>
              <a:off x="3085670" y="4587028"/>
              <a:ext cx="7171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Whole family will enjoy</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grpSp>
          <p:nvGrpSpPr>
            <p:cNvPr id="147" name="Group 146">
              <a:extLst>
                <a:ext uri="{FF2B5EF4-FFF2-40B4-BE49-F238E27FC236}">
                  <a16:creationId xmlns:a16="http://schemas.microsoft.com/office/drawing/2014/main" id="{E46EE10C-36F9-47B5-ADD5-7BB328963F4F}"/>
                </a:ext>
              </a:extLst>
            </p:cNvPr>
            <p:cNvGrpSpPr/>
            <p:nvPr/>
          </p:nvGrpSpPr>
          <p:grpSpPr>
            <a:xfrm>
              <a:off x="3085670" y="2820068"/>
              <a:ext cx="717114" cy="532752"/>
              <a:chOff x="440410" y="2606194"/>
              <a:chExt cx="717114" cy="532752"/>
            </a:xfrm>
          </p:grpSpPr>
          <p:pic>
            <p:nvPicPr>
              <p:cNvPr id="172" name="Graphic 171" descr="Fish">
                <a:extLst>
                  <a:ext uri="{FF2B5EF4-FFF2-40B4-BE49-F238E27FC236}">
                    <a16:creationId xmlns:a16="http://schemas.microsoft.com/office/drawing/2014/main" id="{C5B305AD-798C-4CB0-B57C-2886F52092A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73" name="TextBox 172">
                <a:extLst>
                  <a:ext uri="{FF2B5EF4-FFF2-40B4-BE49-F238E27FC236}">
                    <a16:creationId xmlns:a16="http://schemas.microsoft.com/office/drawing/2014/main" id="{AF5E1715-4DC9-45E2-BD8E-2F46B2FE3DFE}"/>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cxnSp>
          <p:nvCxnSpPr>
            <p:cNvPr id="148" name="Straight Connector 147">
              <a:extLst>
                <a:ext uri="{FF2B5EF4-FFF2-40B4-BE49-F238E27FC236}">
                  <a16:creationId xmlns:a16="http://schemas.microsoft.com/office/drawing/2014/main" id="{77639584-C52B-4764-98AB-79EC60CB35CC}"/>
                </a:ext>
              </a:extLst>
            </p:cNvPr>
            <p:cNvCxnSpPr>
              <a:cxnSpLocks/>
            </p:cNvCxnSpPr>
            <p:nvPr/>
          </p:nvCxnSpPr>
          <p:spPr>
            <a:xfrm>
              <a:off x="842151" y="2695575"/>
              <a:ext cx="0" cy="1881046"/>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604E68B2-94A1-4A16-BA3A-281430A68915}"/>
                </a:ext>
              </a:extLst>
            </p:cNvPr>
            <p:cNvGrpSpPr/>
            <p:nvPr/>
          </p:nvGrpSpPr>
          <p:grpSpPr>
            <a:xfrm>
              <a:off x="3085670" y="3762398"/>
              <a:ext cx="717114" cy="640474"/>
              <a:chOff x="440410" y="2606194"/>
              <a:chExt cx="717114" cy="640474"/>
            </a:xfrm>
          </p:grpSpPr>
          <p:pic>
            <p:nvPicPr>
              <p:cNvPr id="170" name="Graphic 169" descr="Fish">
                <a:extLst>
                  <a:ext uri="{FF2B5EF4-FFF2-40B4-BE49-F238E27FC236}">
                    <a16:creationId xmlns:a16="http://schemas.microsoft.com/office/drawing/2014/main" id="{FCAAD60D-70BB-4963-808F-2671A21101D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71" name="TextBox 170">
                <a:extLst>
                  <a:ext uri="{FF2B5EF4-FFF2-40B4-BE49-F238E27FC236}">
                    <a16:creationId xmlns:a16="http://schemas.microsoft.com/office/drawing/2014/main" id="{8E5CA84B-9F89-491E-BB7B-40961AF64840}"/>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150" name="Group 149">
              <a:extLst>
                <a:ext uri="{FF2B5EF4-FFF2-40B4-BE49-F238E27FC236}">
                  <a16:creationId xmlns:a16="http://schemas.microsoft.com/office/drawing/2014/main" id="{FEDD0BF9-24EC-426C-9D99-D19D25EA1B5C}"/>
                </a:ext>
              </a:extLst>
            </p:cNvPr>
            <p:cNvGrpSpPr/>
            <p:nvPr/>
          </p:nvGrpSpPr>
          <p:grpSpPr>
            <a:xfrm>
              <a:off x="882316" y="2820068"/>
              <a:ext cx="717114" cy="640474"/>
              <a:chOff x="440410" y="2606194"/>
              <a:chExt cx="717114" cy="640474"/>
            </a:xfrm>
          </p:grpSpPr>
          <p:pic>
            <p:nvPicPr>
              <p:cNvPr id="168" name="Graphic 167" descr="Fish">
                <a:extLst>
                  <a:ext uri="{FF2B5EF4-FFF2-40B4-BE49-F238E27FC236}">
                    <a16:creationId xmlns:a16="http://schemas.microsoft.com/office/drawing/2014/main" id="{9D5FF83C-392A-411E-A2AC-9ECC9C8A54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69" name="TextBox 168">
                <a:extLst>
                  <a:ext uri="{FF2B5EF4-FFF2-40B4-BE49-F238E27FC236}">
                    <a16:creationId xmlns:a16="http://schemas.microsoft.com/office/drawing/2014/main" id="{5E33AE84-352D-49B6-962D-8F3A9E77C030}"/>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Rock fish, Haddock</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151" name="Group 150">
              <a:extLst>
                <a:ext uri="{FF2B5EF4-FFF2-40B4-BE49-F238E27FC236}">
                  <a16:creationId xmlns:a16="http://schemas.microsoft.com/office/drawing/2014/main" id="{0CFD13A8-A051-4AC2-980B-C26C367FDF4C}"/>
                </a:ext>
              </a:extLst>
            </p:cNvPr>
            <p:cNvGrpSpPr/>
            <p:nvPr/>
          </p:nvGrpSpPr>
          <p:grpSpPr>
            <a:xfrm>
              <a:off x="882316" y="3762398"/>
              <a:ext cx="717114" cy="640474"/>
              <a:chOff x="440410" y="2606194"/>
              <a:chExt cx="717114" cy="640474"/>
            </a:xfrm>
          </p:grpSpPr>
          <p:pic>
            <p:nvPicPr>
              <p:cNvPr id="166" name="Graphic 165" descr="Fish">
                <a:extLst>
                  <a:ext uri="{FF2B5EF4-FFF2-40B4-BE49-F238E27FC236}">
                    <a16:creationId xmlns:a16="http://schemas.microsoft.com/office/drawing/2014/main" id="{B9F13751-6F5E-4E31-8A11-EFEC93A0443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67" name="TextBox 166">
                <a:extLst>
                  <a:ext uri="{FF2B5EF4-FFF2-40B4-BE49-F238E27FC236}">
                    <a16:creationId xmlns:a16="http://schemas.microsoft.com/office/drawing/2014/main" id="{595CC835-661C-43EA-89A7-B82CF1C8CD2B}"/>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152" name="Group 151">
              <a:extLst>
                <a:ext uri="{FF2B5EF4-FFF2-40B4-BE49-F238E27FC236}">
                  <a16:creationId xmlns:a16="http://schemas.microsoft.com/office/drawing/2014/main" id="{480DC8E5-414D-4796-95D5-E1E32F8FB696}"/>
                </a:ext>
              </a:extLst>
            </p:cNvPr>
            <p:cNvGrpSpPr/>
            <p:nvPr/>
          </p:nvGrpSpPr>
          <p:grpSpPr>
            <a:xfrm>
              <a:off x="2364830" y="2820068"/>
              <a:ext cx="717114" cy="532752"/>
              <a:chOff x="440410" y="2606194"/>
              <a:chExt cx="717114" cy="532752"/>
            </a:xfrm>
          </p:grpSpPr>
          <p:pic>
            <p:nvPicPr>
              <p:cNvPr id="164" name="Graphic 163" descr="Fish">
                <a:extLst>
                  <a:ext uri="{FF2B5EF4-FFF2-40B4-BE49-F238E27FC236}">
                    <a16:creationId xmlns:a16="http://schemas.microsoft.com/office/drawing/2014/main" id="{84828B3D-5C1E-45B3-89B0-4C25B9327D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65" name="TextBox 164">
                <a:extLst>
                  <a:ext uri="{FF2B5EF4-FFF2-40B4-BE49-F238E27FC236}">
                    <a16:creationId xmlns:a16="http://schemas.microsoft.com/office/drawing/2014/main" id="{875C61C0-12E1-4692-AECD-4B9EB52832D0}"/>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Haddock</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153" name="Group 152">
              <a:extLst>
                <a:ext uri="{FF2B5EF4-FFF2-40B4-BE49-F238E27FC236}">
                  <a16:creationId xmlns:a16="http://schemas.microsoft.com/office/drawing/2014/main" id="{46D60B25-C13D-468B-8F75-CCC463E9A8C1}"/>
                </a:ext>
              </a:extLst>
            </p:cNvPr>
            <p:cNvGrpSpPr/>
            <p:nvPr/>
          </p:nvGrpSpPr>
          <p:grpSpPr>
            <a:xfrm>
              <a:off x="2364830" y="3762398"/>
              <a:ext cx="717114" cy="640474"/>
              <a:chOff x="440410" y="2606194"/>
              <a:chExt cx="717114" cy="640474"/>
            </a:xfrm>
          </p:grpSpPr>
          <p:pic>
            <p:nvPicPr>
              <p:cNvPr id="162" name="Graphic 161" descr="Fish">
                <a:extLst>
                  <a:ext uri="{FF2B5EF4-FFF2-40B4-BE49-F238E27FC236}">
                    <a16:creationId xmlns:a16="http://schemas.microsoft.com/office/drawing/2014/main" id="{D2C15036-63C6-43C5-AD52-4AAC1A9CC31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63" name="TextBox 162">
                <a:extLst>
                  <a:ext uri="{FF2B5EF4-FFF2-40B4-BE49-F238E27FC236}">
                    <a16:creationId xmlns:a16="http://schemas.microsoft.com/office/drawing/2014/main" id="{847972B0-540F-4167-A426-52199A49B76D}"/>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154" name="Group 153">
              <a:extLst>
                <a:ext uri="{FF2B5EF4-FFF2-40B4-BE49-F238E27FC236}">
                  <a16:creationId xmlns:a16="http://schemas.microsoft.com/office/drawing/2014/main" id="{1183FA24-A266-44CB-B2BF-433FF4774AE8}"/>
                </a:ext>
              </a:extLst>
            </p:cNvPr>
            <p:cNvGrpSpPr/>
            <p:nvPr/>
          </p:nvGrpSpPr>
          <p:grpSpPr>
            <a:xfrm>
              <a:off x="1593858" y="2820068"/>
              <a:ext cx="717114" cy="532752"/>
              <a:chOff x="440410" y="2606194"/>
              <a:chExt cx="717114" cy="532752"/>
            </a:xfrm>
          </p:grpSpPr>
          <p:pic>
            <p:nvPicPr>
              <p:cNvPr id="160" name="Graphic 159" descr="Fish">
                <a:extLst>
                  <a:ext uri="{FF2B5EF4-FFF2-40B4-BE49-F238E27FC236}">
                    <a16:creationId xmlns:a16="http://schemas.microsoft.com/office/drawing/2014/main" id="{A43F410B-4E3F-460A-AFCD-7B31132E214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61" name="TextBox 160">
                <a:extLst>
                  <a:ext uri="{FF2B5EF4-FFF2-40B4-BE49-F238E27FC236}">
                    <a16:creationId xmlns:a16="http://schemas.microsoft.com/office/drawing/2014/main" id="{E5A70D86-1AF6-4A26-9D5F-9310EB79ADDB}"/>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155" name="Group 154">
              <a:extLst>
                <a:ext uri="{FF2B5EF4-FFF2-40B4-BE49-F238E27FC236}">
                  <a16:creationId xmlns:a16="http://schemas.microsoft.com/office/drawing/2014/main" id="{62AC76B4-BE04-49BE-828A-23279B4D6551}"/>
                </a:ext>
              </a:extLst>
            </p:cNvPr>
            <p:cNvGrpSpPr/>
            <p:nvPr/>
          </p:nvGrpSpPr>
          <p:grpSpPr>
            <a:xfrm>
              <a:off x="1593858" y="3762398"/>
              <a:ext cx="717114" cy="640474"/>
              <a:chOff x="440410" y="2606194"/>
              <a:chExt cx="717114" cy="640474"/>
            </a:xfrm>
          </p:grpSpPr>
          <p:pic>
            <p:nvPicPr>
              <p:cNvPr id="158" name="Graphic 157" descr="Fish">
                <a:extLst>
                  <a:ext uri="{FF2B5EF4-FFF2-40B4-BE49-F238E27FC236}">
                    <a16:creationId xmlns:a16="http://schemas.microsoft.com/office/drawing/2014/main" id="{50C3661C-B549-45C8-977F-4C8094D5441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59" name="TextBox 158">
                <a:extLst>
                  <a:ext uri="{FF2B5EF4-FFF2-40B4-BE49-F238E27FC236}">
                    <a16:creationId xmlns:a16="http://schemas.microsoft.com/office/drawing/2014/main" id="{039DC329-13E3-49C5-9243-119813365DE6}"/>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156" name="Rectangle 155">
              <a:extLst>
                <a:ext uri="{FF2B5EF4-FFF2-40B4-BE49-F238E27FC236}">
                  <a16:creationId xmlns:a16="http://schemas.microsoft.com/office/drawing/2014/main" id="{89DEFED4-F90F-4065-AF4E-29F162921E94}"/>
                </a:ext>
              </a:extLst>
            </p:cNvPr>
            <p:cNvSpPr/>
            <p:nvPr/>
          </p:nvSpPr>
          <p:spPr>
            <a:xfrm>
              <a:off x="1975139" y="5244090"/>
              <a:ext cx="779381"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Attributes</a:t>
              </a:r>
            </a:p>
          </p:txBody>
        </p:sp>
        <p:sp>
          <p:nvSpPr>
            <p:cNvPr id="157" name="Rectangle 156">
              <a:extLst>
                <a:ext uri="{FF2B5EF4-FFF2-40B4-BE49-F238E27FC236}">
                  <a16:creationId xmlns:a16="http://schemas.microsoft.com/office/drawing/2014/main" id="{362E7330-FE3C-49C8-9591-1F290E4A0BC8}"/>
                </a:ext>
              </a:extLst>
            </p:cNvPr>
            <p:cNvSpPr/>
            <p:nvPr/>
          </p:nvSpPr>
          <p:spPr>
            <a:xfrm rot="16200000">
              <a:off x="-107737" y="3482910"/>
              <a:ext cx="1587294"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Performance Ranking </a:t>
              </a:r>
            </a:p>
          </p:txBody>
        </p:sp>
      </p:grpSp>
      <p:grpSp>
        <p:nvGrpSpPr>
          <p:cNvPr id="174" name="Group 173">
            <a:extLst>
              <a:ext uri="{FF2B5EF4-FFF2-40B4-BE49-F238E27FC236}">
                <a16:creationId xmlns:a16="http://schemas.microsoft.com/office/drawing/2014/main" id="{62EC5B8B-CB69-4FFE-9287-CDEDAEEDB9EA}"/>
              </a:ext>
            </a:extLst>
          </p:cNvPr>
          <p:cNvGrpSpPr/>
          <p:nvPr/>
        </p:nvGrpSpPr>
        <p:grpSpPr>
          <a:xfrm>
            <a:off x="4670470" y="1964937"/>
            <a:ext cx="2724759" cy="3300776"/>
            <a:chOff x="4920203" y="2148026"/>
            <a:chExt cx="2724759" cy="3300776"/>
          </a:xfrm>
        </p:grpSpPr>
        <p:sp>
          <p:nvSpPr>
            <p:cNvPr id="175" name="Title 9">
              <a:extLst>
                <a:ext uri="{FF2B5EF4-FFF2-40B4-BE49-F238E27FC236}">
                  <a16:creationId xmlns:a16="http://schemas.microsoft.com/office/drawing/2014/main" id="{0879C9C6-EFC8-41C4-9B2C-4237E3F9105A}"/>
                </a:ext>
              </a:extLst>
            </p:cNvPr>
            <p:cNvSpPr txBox="1">
              <a:spLocks/>
            </p:cNvSpPr>
            <p:nvPr/>
          </p:nvSpPr>
          <p:spPr>
            <a:xfrm>
              <a:off x="5047604" y="2148026"/>
              <a:ext cx="2597358" cy="404542"/>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pPr algn="ctr"/>
              <a:r>
                <a:rPr lang="en-US" sz="2400">
                  <a:latin typeface="Arial" panose="020B0604020202020204" pitchFamily="34" charset="0"/>
                  <a:cs typeface="Arial" panose="020B0604020202020204" pitchFamily="34" charset="0"/>
                </a:rPr>
                <a:t>Provenance</a:t>
              </a:r>
            </a:p>
          </p:txBody>
        </p:sp>
        <p:cxnSp>
          <p:nvCxnSpPr>
            <p:cNvPr id="176" name="Straight Connector 175">
              <a:extLst>
                <a:ext uri="{FF2B5EF4-FFF2-40B4-BE49-F238E27FC236}">
                  <a16:creationId xmlns:a16="http://schemas.microsoft.com/office/drawing/2014/main" id="{6FAB02B5-3E28-47DA-8E9D-4ECA563E4B2D}"/>
                </a:ext>
              </a:extLst>
            </p:cNvPr>
            <p:cNvCxnSpPr>
              <a:cxnSpLocks/>
            </p:cNvCxnSpPr>
            <p:nvPr/>
          </p:nvCxnSpPr>
          <p:spPr>
            <a:xfrm flipH="1">
              <a:off x="5160899" y="4576621"/>
              <a:ext cx="2041180"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7F4F8F58-3BB3-47BD-9523-B3E0240F4D84}"/>
                </a:ext>
              </a:extLst>
            </p:cNvPr>
            <p:cNvSpPr txBox="1"/>
            <p:nvPr/>
          </p:nvSpPr>
          <p:spPr>
            <a:xfrm>
              <a:off x="5929466" y="4615659"/>
              <a:ext cx="9804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Product of the U.S.</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cxnSp>
          <p:nvCxnSpPr>
            <p:cNvPr id="178" name="Straight Connector 177">
              <a:extLst>
                <a:ext uri="{FF2B5EF4-FFF2-40B4-BE49-F238E27FC236}">
                  <a16:creationId xmlns:a16="http://schemas.microsoft.com/office/drawing/2014/main" id="{A3994EF6-F28F-4092-A57A-144B007C1CB6}"/>
                </a:ext>
              </a:extLst>
            </p:cNvPr>
            <p:cNvCxnSpPr>
              <a:cxnSpLocks/>
            </p:cNvCxnSpPr>
            <p:nvPr/>
          </p:nvCxnSpPr>
          <p:spPr>
            <a:xfrm>
              <a:off x="5160899" y="2705982"/>
              <a:ext cx="0" cy="1881046"/>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05633842-0861-414F-B8D3-61A2B37CC9F4}"/>
                </a:ext>
              </a:extLst>
            </p:cNvPr>
            <p:cNvGrpSpPr/>
            <p:nvPr/>
          </p:nvGrpSpPr>
          <p:grpSpPr>
            <a:xfrm>
              <a:off x="5237326" y="2820068"/>
              <a:ext cx="717114" cy="640474"/>
              <a:chOff x="440410" y="2606194"/>
              <a:chExt cx="717114" cy="640474"/>
            </a:xfrm>
          </p:grpSpPr>
          <p:pic>
            <p:nvPicPr>
              <p:cNvPr id="193" name="Graphic 192" descr="Fish">
                <a:extLst>
                  <a:ext uri="{FF2B5EF4-FFF2-40B4-BE49-F238E27FC236}">
                    <a16:creationId xmlns:a16="http://schemas.microsoft.com/office/drawing/2014/main" id="{45DD0FC5-7515-43DB-BD18-7787422F237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94" name="TextBox 193">
                <a:extLst>
                  <a:ext uri="{FF2B5EF4-FFF2-40B4-BE49-F238E27FC236}">
                    <a16:creationId xmlns:a16="http://schemas.microsoft.com/office/drawing/2014/main" id="{8C2CF13B-F5AE-4D7F-ABE3-7E54C8FCADD2}"/>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180" name="Group 179">
              <a:extLst>
                <a:ext uri="{FF2B5EF4-FFF2-40B4-BE49-F238E27FC236}">
                  <a16:creationId xmlns:a16="http://schemas.microsoft.com/office/drawing/2014/main" id="{A30E25CC-D62C-4EA3-8656-BE282D90DA61}"/>
                </a:ext>
              </a:extLst>
            </p:cNvPr>
            <p:cNvGrpSpPr/>
            <p:nvPr/>
          </p:nvGrpSpPr>
          <p:grpSpPr>
            <a:xfrm>
              <a:off x="5237326" y="3762398"/>
              <a:ext cx="717114" cy="640474"/>
              <a:chOff x="440410" y="2606194"/>
              <a:chExt cx="717114" cy="640474"/>
            </a:xfrm>
          </p:grpSpPr>
          <p:pic>
            <p:nvPicPr>
              <p:cNvPr id="191" name="Graphic 190" descr="Fish">
                <a:extLst>
                  <a:ext uri="{FF2B5EF4-FFF2-40B4-BE49-F238E27FC236}">
                    <a16:creationId xmlns:a16="http://schemas.microsoft.com/office/drawing/2014/main" id="{F6CC7C0D-4891-4D47-AA93-946B202494B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92" name="TextBox 191">
                <a:extLst>
                  <a:ext uri="{FF2B5EF4-FFF2-40B4-BE49-F238E27FC236}">
                    <a16:creationId xmlns:a16="http://schemas.microsoft.com/office/drawing/2014/main" id="{82677F3C-CAF2-41CB-B462-38720E3B50CF}"/>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Rock fish, Halibut</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sp>
          <p:nvSpPr>
            <p:cNvPr id="181" name="TextBox 180">
              <a:extLst>
                <a:ext uri="{FF2B5EF4-FFF2-40B4-BE49-F238E27FC236}">
                  <a16:creationId xmlns:a16="http://schemas.microsoft.com/office/drawing/2014/main" id="{F6868CAF-2ED4-483B-AA21-BF7A61865B91}"/>
                </a:ext>
              </a:extLst>
            </p:cNvPr>
            <p:cNvSpPr txBox="1"/>
            <p:nvPr/>
          </p:nvSpPr>
          <p:spPr>
            <a:xfrm>
              <a:off x="5136567" y="4615659"/>
              <a:ext cx="91863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Product of Alaska</a:t>
              </a:r>
            </a:p>
          </p:txBody>
        </p:sp>
        <p:grpSp>
          <p:nvGrpSpPr>
            <p:cNvPr id="182" name="Group 181">
              <a:extLst>
                <a:ext uri="{FF2B5EF4-FFF2-40B4-BE49-F238E27FC236}">
                  <a16:creationId xmlns:a16="http://schemas.microsoft.com/office/drawing/2014/main" id="{9220A71F-2EC6-4F31-8E1A-554A28202388}"/>
                </a:ext>
              </a:extLst>
            </p:cNvPr>
            <p:cNvGrpSpPr/>
            <p:nvPr/>
          </p:nvGrpSpPr>
          <p:grpSpPr>
            <a:xfrm>
              <a:off x="6061141" y="2828990"/>
              <a:ext cx="717114" cy="640474"/>
              <a:chOff x="440410" y="2606194"/>
              <a:chExt cx="717114" cy="640474"/>
            </a:xfrm>
          </p:grpSpPr>
          <p:pic>
            <p:nvPicPr>
              <p:cNvPr id="189" name="Graphic 188" descr="Fish">
                <a:extLst>
                  <a:ext uri="{FF2B5EF4-FFF2-40B4-BE49-F238E27FC236}">
                    <a16:creationId xmlns:a16="http://schemas.microsoft.com/office/drawing/2014/main" id="{A72F2B61-7C5C-48A2-BE73-B70C864B002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190" name="TextBox 189">
                <a:extLst>
                  <a:ext uri="{FF2B5EF4-FFF2-40B4-BE49-F238E27FC236}">
                    <a16:creationId xmlns:a16="http://schemas.microsoft.com/office/drawing/2014/main" id="{79586F1E-B95A-4D74-B60F-ADEB2D3F1B0E}"/>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183" name="Group 182">
              <a:extLst>
                <a:ext uri="{FF2B5EF4-FFF2-40B4-BE49-F238E27FC236}">
                  <a16:creationId xmlns:a16="http://schemas.microsoft.com/office/drawing/2014/main" id="{DDD231BE-400B-4478-8587-85112394A069}"/>
                </a:ext>
              </a:extLst>
            </p:cNvPr>
            <p:cNvGrpSpPr/>
            <p:nvPr/>
          </p:nvGrpSpPr>
          <p:grpSpPr>
            <a:xfrm>
              <a:off x="6061141" y="3771320"/>
              <a:ext cx="717114" cy="532752"/>
              <a:chOff x="440410" y="2606194"/>
              <a:chExt cx="717114" cy="532752"/>
            </a:xfrm>
          </p:grpSpPr>
          <p:pic>
            <p:nvPicPr>
              <p:cNvPr id="187" name="Graphic 186" descr="Fish">
                <a:extLst>
                  <a:ext uri="{FF2B5EF4-FFF2-40B4-BE49-F238E27FC236}">
                    <a16:creationId xmlns:a16="http://schemas.microsoft.com/office/drawing/2014/main" id="{294A397A-1720-4DBA-8194-16617DA1E26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188" name="TextBox 187">
                <a:extLst>
                  <a:ext uri="{FF2B5EF4-FFF2-40B4-BE49-F238E27FC236}">
                    <a16:creationId xmlns:a16="http://schemas.microsoft.com/office/drawing/2014/main" id="{A651E0BC-50FD-4AEB-A579-758190F432C9}"/>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Catfish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sp>
          <p:nvSpPr>
            <p:cNvPr id="184" name="Oval 183">
              <a:extLst>
                <a:ext uri="{FF2B5EF4-FFF2-40B4-BE49-F238E27FC236}">
                  <a16:creationId xmlns:a16="http://schemas.microsoft.com/office/drawing/2014/main" id="{2E9AB4C0-7022-4646-AED2-FF0FCA788285}"/>
                </a:ext>
              </a:extLst>
            </p:cNvPr>
            <p:cNvSpPr/>
            <p:nvPr/>
          </p:nvSpPr>
          <p:spPr>
            <a:xfrm>
              <a:off x="5047604" y="2626688"/>
              <a:ext cx="1955771" cy="970877"/>
            </a:xfrm>
            <a:prstGeom prst="ellipse">
              <a:avLst/>
            </a:prstGeom>
            <a:solidFill>
              <a:schemeClr val="tx1">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5" name="Rectangle 184">
              <a:extLst>
                <a:ext uri="{FF2B5EF4-FFF2-40B4-BE49-F238E27FC236}">
                  <a16:creationId xmlns:a16="http://schemas.microsoft.com/office/drawing/2014/main" id="{194258C0-E993-4E25-80C9-2FF115296E85}"/>
                </a:ext>
              </a:extLst>
            </p:cNvPr>
            <p:cNvSpPr/>
            <p:nvPr/>
          </p:nvSpPr>
          <p:spPr>
            <a:xfrm rot="16200000">
              <a:off x="4257361" y="3482910"/>
              <a:ext cx="1587294"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Performance Ranking </a:t>
              </a:r>
            </a:p>
          </p:txBody>
        </p:sp>
        <p:sp>
          <p:nvSpPr>
            <p:cNvPr id="186" name="Rectangle 185">
              <a:extLst>
                <a:ext uri="{FF2B5EF4-FFF2-40B4-BE49-F238E27FC236}">
                  <a16:creationId xmlns:a16="http://schemas.microsoft.com/office/drawing/2014/main" id="{90AF65B9-951F-42B4-BF4E-B6B13F4E9920}"/>
                </a:ext>
              </a:extLst>
            </p:cNvPr>
            <p:cNvSpPr/>
            <p:nvPr/>
          </p:nvSpPr>
          <p:spPr>
            <a:xfrm>
              <a:off x="5859953" y="5187192"/>
              <a:ext cx="779381"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Attributes</a:t>
              </a:r>
            </a:p>
          </p:txBody>
        </p:sp>
      </p:grpSp>
      <p:grpSp>
        <p:nvGrpSpPr>
          <p:cNvPr id="195" name="Group 194">
            <a:extLst>
              <a:ext uri="{FF2B5EF4-FFF2-40B4-BE49-F238E27FC236}">
                <a16:creationId xmlns:a16="http://schemas.microsoft.com/office/drawing/2014/main" id="{B6A3D411-E2EA-44CB-A370-A86CF34D8928}"/>
              </a:ext>
            </a:extLst>
          </p:cNvPr>
          <p:cNvGrpSpPr/>
          <p:nvPr/>
        </p:nvGrpSpPr>
        <p:grpSpPr>
          <a:xfrm>
            <a:off x="7820101" y="2039058"/>
            <a:ext cx="3279275" cy="3265127"/>
            <a:chOff x="8065000" y="2222147"/>
            <a:chExt cx="3279275" cy="3265127"/>
          </a:xfrm>
        </p:grpSpPr>
        <p:grpSp>
          <p:nvGrpSpPr>
            <p:cNvPr id="196" name="Group 195">
              <a:extLst>
                <a:ext uri="{FF2B5EF4-FFF2-40B4-BE49-F238E27FC236}">
                  <a16:creationId xmlns:a16="http://schemas.microsoft.com/office/drawing/2014/main" id="{FD169611-1335-4986-8235-C0B874D0DDC7}"/>
                </a:ext>
              </a:extLst>
            </p:cNvPr>
            <p:cNvGrpSpPr/>
            <p:nvPr/>
          </p:nvGrpSpPr>
          <p:grpSpPr>
            <a:xfrm>
              <a:off x="8310792" y="2222147"/>
              <a:ext cx="3033483" cy="2788887"/>
              <a:chOff x="8406042" y="2222147"/>
              <a:chExt cx="3033483" cy="2788887"/>
            </a:xfrm>
          </p:grpSpPr>
          <p:sp>
            <p:nvSpPr>
              <p:cNvPr id="200" name="Title 9">
                <a:extLst>
                  <a:ext uri="{FF2B5EF4-FFF2-40B4-BE49-F238E27FC236}">
                    <a16:creationId xmlns:a16="http://schemas.microsoft.com/office/drawing/2014/main" id="{81947BBA-9CA2-4EEE-848A-3AE517193B78}"/>
                  </a:ext>
                </a:extLst>
              </p:cNvPr>
              <p:cNvSpPr txBox="1">
                <a:spLocks/>
              </p:cNvSpPr>
              <p:nvPr/>
            </p:nvSpPr>
            <p:spPr>
              <a:xfrm>
                <a:off x="8406044" y="2222147"/>
                <a:ext cx="2740870" cy="404542"/>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pPr algn="ctr"/>
                <a:r>
                  <a:rPr lang="en-US" sz="2400">
                    <a:latin typeface="Arial" panose="020B0604020202020204" pitchFamily="34" charset="0"/>
                    <a:cs typeface="Arial" panose="020B0604020202020204" pitchFamily="34" charset="0"/>
                  </a:rPr>
                  <a:t>Sustainability</a:t>
                </a:r>
              </a:p>
            </p:txBody>
          </p:sp>
          <p:cxnSp>
            <p:nvCxnSpPr>
              <p:cNvPr id="201" name="Straight Connector 200">
                <a:extLst>
                  <a:ext uri="{FF2B5EF4-FFF2-40B4-BE49-F238E27FC236}">
                    <a16:creationId xmlns:a16="http://schemas.microsoft.com/office/drawing/2014/main" id="{E571C3B0-E7CC-4E46-87AE-9E44EFB5DCB4}"/>
                  </a:ext>
                </a:extLst>
              </p:cNvPr>
              <p:cNvCxnSpPr>
                <a:cxnSpLocks/>
              </p:cNvCxnSpPr>
              <p:nvPr/>
            </p:nvCxnSpPr>
            <p:spPr>
              <a:xfrm>
                <a:off x="8406043" y="2695575"/>
                <a:ext cx="0" cy="1881046"/>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78B6707-FE8A-41C7-AAB1-2A69C86C1B09}"/>
                  </a:ext>
                </a:extLst>
              </p:cNvPr>
              <p:cNvCxnSpPr>
                <a:cxnSpLocks/>
              </p:cNvCxnSpPr>
              <p:nvPr/>
            </p:nvCxnSpPr>
            <p:spPr>
              <a:xfrm flipH="1">
                <a:off x="8406044" y="4576621"/>
                <a:ext cx="3033481"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28C9AF7C-FFEC-4480-9B5C-E923394BDBFF}"/>
                  </a:ext>
                </a:extLst>
              </p:cNvPr>
              <p:cNvSpPr txBox="1"/>
              <p:nvPr/>
            </p:nvSpPr>
            <p:spPr>
              <a:xfrm>
                <a:off x="8406042" y="4580147"/>
                <a:ext cx="91695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Traceable</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grpSp>
            <p:nvGrpSpPr>
              <p:cNvPr id="204" name="Group 203">
                <a:extLst>
                  <a:ext uri="{FF2B5EF4-FFF2-40B4-BE49-F238E27FC236}">
                    <a16:creationId xmlns:a16="http://schemas.microsoft.com/office/drawing/2014/main" id="{9ED2EA54-9458-4620-A2C4-6F29F78B1A50}"/>
                  </a:ext>
                </a:extLst>
              </p:cNvPr>
              <p:cNvGrpSpPr/>
              <p:nvPr/>
            </p:nvGrpSpPr>
            <p:grpSpPr>
              <a:xfrm>
                <a:off x="9488470" y="2820068"/>
                <a:ext cx="717114" cy="640474"/>
                <a:chOff x="440410" y="2606194"/>
                <a:chExt cx="717114" cy="640474"/>
              </a:xfrm>
            </p:grpSpPr>
            <p:pic>
              <p:nvPicPr>
                <p:cNvPr id="222" name="Graphic 221" descr="Fish">
                  <a:extLst>
                    <a:ext uri="{FF2B5EF4-FFF2-40B4-BE49-F238E27FC236}">
                      <a16:creationId xmlns:a16="http://schemas.microsoft.com/office/drawing/2014/main" id="{686716A0-EF5D-483C-BFF4-25E4006AD7C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23" name="TextBox 222">
                  <a:extLst>
                    <a:ext uri="{FF2B5EF4-FFF2-40B4-BE49-F238E27FC236}">
                      <a16:creationId xmlns:a16="http://schemas.microsoft.com/office/drawing/2014/main" id="{B184BA97-EC6F-4893-96D5-7D816671818E}"/>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05" name="Group 204">
                <a:extLst>
                  <a:ext uri="{FF2B5EF4-FFF2-40B4-BE49-F238E27FC236}">
                    <a16:creationId xmlns:a16="http://schemas.microsoft.com/office/drawing/2014/main" id="{D6F673F6-688F-4434-953D-6269D9147061}"/>
                  </a:ext>
                </a:extLst>
              </p:cNvPr>
              <p:cNvGrpSpPr/>
              <p:nvPr/>
            </p:nvGrpSpPr>
            <p:grpSpPr>
              <a:xfrm>
                <a:off x="9488470" y="3762398"/>
                <a:ext cx="717114" cy="532752"/>
                <a:chOff x="440410" y="2606194"/>
                <a:chExt cx="717114" cy="532752"/>
              </a:xfrm>
            </p:grpSpPr>
            <p:pic>
              <p:nvPicPr>
                <p:cNvPr id="220" name="Graphic 219" descr="Fish">
                  <a:extLst>
                    <a:ext uri="{FF2B5EF4-FFF2-40B4-BE49-F238E27FC236}">
                      <a16:creationId xmlns:a16="http://schemas.microsoft.com/office/drawing/2014/main" id="{9E4A0EAA-56C3-4F83-9E92-F39874093C0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21" name="TextBox 220">
                  <a:extLst>
                    <a:ext uri="{FF2B5EF4-FFF2-40B4-BE49-F238E27FC236}">
                      <a16:creationId xmlns:a16="http://schemas.microsoft.com/office/drawing/2014/main" id="{3A7CFCA9-E160-4600-99A3-C00B4CB03E07}"/>
                    </a:ext>
                  </a:extLst>
                </p:cNvPr>
                <p:cNvSpPr txBox="1"/>
                <p:nvPr/>
              </p:nvSpPr>
              <p:spPr>
                <a:xfrm>
                  <a:off x="440410" y="2938891"/>
                  <a:ext cx="717114" cy="200055"/>
                </a:xfrm>
                <a:prstGeom prst="rect">
                  <a:avLst/>
                </a:prstGeom>
                <a:noFill/>
              </p:spPr>
              <p:txBody>
                <a:bodyPr wrap="square" lIns="91440" tIns="45720" rIns="91440" bIns="45720" rtlCol="0" anchor="t">
                  <a:spAutoFit/>
                </a:bodyPr>
                <a:lstStyle/>
                <a:p>
                  <a:pPr algn="ctr">
                    <a:defRPr/>
                  </a:pPr>
                  <a:r>
                    <a:rPr lang="en-US" sz="700">
                      <a:solidFill>
                        <a:schemeClr val="accent6"/>
                      </a:solidFill>
                      <a:latin typeface="Arial"/>
                      <a:cs typeface="Arial"/>
                    </a:rPr>
                    <a:t>Rock fish</a:t>
                  </a:r>
                  <a:endParaRPr lang="en-US" sz="700" i="0" u="non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sp>
            <p:nvSpPr>
              <p:cNvPr id="206" name="TextBox 205">
                <a:extLst>
                  <a:ext uri="{FF2B5EF4-FFF2-40B4-BE49-F238E27FC236}">
                    <a16:creationId xmlns:a16="http://schemas.microsoft.com/office/drawing/2014/main" id="{BDE5D23D-7098-4DE3-B80A-F4687368A200}"/>
                  </a:ext>
                </a:extLst>
              </p:cNvPr>
              <p:cNvSpPr txBox="1"/>
              <p:nvPr/>
            </p:nvSpPr>
            <p:spPr>
              <a:xfrm>
                <a:off x="9388549" y="4580147"/>
                <a:ext cx="91695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Wild-caught</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9C4CADDA-368C-4F60-8E4A-D78A0EF5EADE}"/>
                  </a:ext>
                </a:extLst>
              </p:cNvPr>
              <p:cNvSpPr txBox="1"/>
              <p:nvPr/>
            </p:nvSpPr>
            <p:spPr>
              <a:xfrm>
                <a:off x="10294856" y="4580147"/>
                <a:ext cx="98700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757070"/>
                    </a:solidFill>
                    <a:latin typeface="Arial" panose="020B0604020202020204" pitchFamily="34" charset="0"/>
                    <a:cs typeface="Arial" panose="020B0604020202020204" pitchFamily="34" charset="0"/>
                  </a:rPr>
                  <a:t>Sustainable</a:t>
                </a:r>
                <a:endParaRPr kumimoji="0" lang="en-US" sz="1100" i="0" u="none" strike="noStrike" kern="1200" cap="none" spc="0" normalizeH="0" baseline="0" noProof="0">
                  <a:ln>
                    <a:noFill/>
                  </a:ln>
                  <a:solidFill>
                    <a:srgbClr val="757070"/>
                  </a:solidFill>
                  <a:effectLst/>
                  <a:uLnTx/>
                  <a:uFillTx/>
                  <a:latin typeface="Arial" panose="020B0604020202020204" pitchFamily="34" charset="0"/>
                  <a:cs typeface="Arial" panose="020B0604020202020204" pitchFamily="34" charset="0"/>
                </a:endParaRPr>
              </a:p>
            </p:txBody>
          </p:sp>
          <p:grpSp>
            <p:nvGrpSpPr>
              <p:cNvPr id="208" name="Group 207">
                <a:extLst>
                  <a:ext uri="{FF2B5EF4-FFF2-40B4-BE49-F238E27FC236}">
                    <a16:creationId xmlns:a16="http://schemas.microsoft.com/office/drawing/2014/main" id="{B5E7BDDB-3625-4883-8995-E48299C86CE1}"/>
                  </a:ext>
                </a:extLst>
              </p:cNvPr>
              <p:cNvGrpSpPr/>
              <p:nvPr/>
            </p:nvGrpSpPr>
            <p:grpSpPr>
              <a:xfrm>
                <a:off x="8505963" y="2858968"/>
                <a:ext cx="717114" cy="640474"/>
                <a:chOff x="440410" y="2606194"/>
                <a:chExt cx="717114" cy="640474"/>
              </a:xfrm>
            </p:grpSpPr>
            <p:pic>
              <p:nvPicPr>
                <p:cNvPr id="218" name="Graphic 217" descr="Fish">
                  <a:extLst>
                    <a:ext uri="{FF2B5EF4-FFF2-40B4-BE49-F238E27FC236}">
                      <a16:creationId xmlns:a16="http://schemas.microsoft.com/office/drawing/2014/main" id="{433DE259-6EBB-442C-8395-ED9D993FF5D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19" name="TextBox 218">
                  <a:extLst>
                    <a:ext uri="{FF2B5EF4-FFF2-40B4-BE49-F238E27FC236}">
                      <a16:creationId xmlns:a16="http://schemas.microsoft.com/office/drawing/2014/main" id="{E8E1BCA4-3659-4B84-B4AF-7832AA477180}"/>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209" name="Group 208">
                <a:extLst>
                  <a:ext uri="{FF2B5EF4-FFF2-40B4-BE49-F238E27FC236}">
                    <a16:creationId xmlns:a16="http://schemas.microsoft.com/office/drawing/2014/main" id="{A25E70F4-B619-47FD-9F43-2749F9FF42CA}"/>
                  </a:ext>
                </a:extLst>
              </p:cNvPr>
              <p:cNvGrpSpPr/>
              <p:nvPr/>
            </p:nvGrpSpPr>
            <p:grpSpPr>
              <a:xfrm>
                <a:off x="8505963" y="3801298"/>
                <a:ext cx="717114" cy="532752"/>
                <a:chOff x="440410" y="2606194"/>
                <a:chExt cx="717114" cy="532752"/>
              </a:xfrm>
            </p:grpSpPr>
            <p:pic>
              <p:nvPicPr>
                <p:cNvPr id="216" name="Graphic 215" descr="Fish">
                  <a:extLst>
                    <a:ext uri="{FF2B5EF4-FFF2-40B4-BE49-F238E27FC236}">
                      <a16:creationId xmlns:a16="http://schemas.microsoft.com/office/drawing/2014/main" id="{C68125D2-9754-4CE6-8808-F9EFF7D723B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17" name="TextBox 216">
                  <a:extLst>
                    <a:ext uri="{FF2B5EF4-FFF2-40B4-BE49-F238E27FC236}">
                      <a16:creationId xmlns:a16="http://schemas.microsoft.com/office/drawing/2014/main" id="{3129850D-6058-4CFF-B4ED-61DF8A48CCDB}"/>
                    </a:ext>
                  </a:extLst>
                </p:cNvPr>
                <p:cNvSpPr txBox="1"/>
                <p:nvPr/>
              </p:nvSpPr>
              <p:spPr>
                <a:xfrm>
                  <a:off x="440410" y="2938891"/>
                  <a:ext cx="717114" cy="20005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a:cs typeface="Arial"/>
                    </a:rPr>
                    <a:t>Rock fish</a:t>
                  </a:r>
                  <a:endParaRPr lang="en-US" sz="700" i="0" u="none" strike="sngStrike" kern="1200" cap="none" spc="0" normalizeH="0" baseline="0" noProof="0">
                    <a:ln>
                      <a:noFill/>
                    </a:ln>
                    <a:solidFill>
                      <a:schemeClr val="accent6"/>
                    </a:solidFill>
                    <a:effectLst/>
                    <a:highlight>
                      <a:srgbClr val="FFFF00"/>
                    </a:highlight>
                    <a:uLnTx/>
                    <a:uFillTx/>
                    <a:latin typeface="Arial"/>
                    <a:cs typeface="Arial"/>
                  </a:endParaRPr>
                </a:p>
              </p:txBody>
            </p:sp>
          </p:grpSp>
          <p:grpSp>
            <p:nvGrpSpPr>
              <p:cNvPr id="210" name="Group 209">
                <a:extLst>
                  <a:ext uri="{FF2B5EF4-FFF2-40B4-BE49-F238E27FC236}">
                    <a16:creationId xmlns:a16="http://schemas.microsoft.com/office/drawing/2014/main" id="{32CF40FD-ED77-4C81-AF47-DFB63BB9E9CE}"/>
                  </a:ext>
                </a:extLst>
              </p:cNvPr>
              <p:cNvGrpSpPr/>
              <p:nvPr/>
            </p:nvGrpSpPr>
            <p:grpSpPr>
              <a:xfrm>
                <a:off x="10429799" y="2828990"/>
                <a:ext cx="717114" cy="532752"/>
                <a:chOff x="440410" y="2606194"/>
                <a:chExt cx="717114" cy="532752"/>
              </a:xfrm>
            </p:grpSpPr>
            <p:pic>
              <p:nvPicPr>
                <p:cNvPr id="214" name="Graphic 213" descr="Fish">
                  <a:extLst>
                    <a:ext uri="{FF2B5EF4-FFF2-40B4-BE49-F238E27FC236}">
                      <a16:creationId xmlns:a16="http://schemas.microsoft.com/office/drawing/2014/main" id="{E2633381-27D1-4986-99C1-D31384DAB22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98153" y="2606194"/>
                  <a:ext cx="601628" cy="297460"/>
                </a:xfrm>
                <a:prstGeom prst="rect">
                  <a:avLst/>
                </a:prstGeom>
              </p:spPr>
            </p:pic>
            <p:sp>
              <p:nvSpPr>
                <p:cNvPr id="215" name="TextBox 214">
                  <a:extLst>
                    <a:ext uri="{FF2B5EF4-FFF2-40B4-BE49-F238E27FC236}">
                      <a16:creationId xmlns:a16="http://schemas.microsoft.com/office/drawing/2014/main" id="{58F5DDE9-F8B8-422B-B80E-BB416646DD82}"/>
                    </a:ext>
                  </a:extLst>
                </p:cNvPr>
                <p:cNvSpPr txBox="1"/>
                <p:nvPr/>
              </p:nvSpPr>
              <p:spPr>
                <a:xfrm>
                  <a:off x="440410" y="2938891"/>
                  <a:ext cx="71711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solidFill>
                        <a:schemeClr val="accent6"/>
                      </a:solidFill>
                      <a:latin typeface="Arial" panose="020B0604020202020204" pitchFamily="34" charset="0"/>
                      <a:cs typeface="Arial" panose="020B0604020202020204" pitchFamily="34" charset="0"/>
                    </a:rPr>
                    <a:t>Rock fish</a:t>
                  </a:r>
                  <a:endParaRPr kumimoji="0" lang="en-US" sz="70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211" name="Group 210">
                <a:extLst>
                  <a:ext uri="{FF2B5EF4-FFF2-40B4-BE49-F238E27FC236}">
                    <a16:creationId xmlns:a16="http://schemas.microsoft.com/office/drawing/2014/main" id="{5EBB9FE9-DF4B-4D40-A056-3072FF02FE95}"/>
                  </a:ext>
                </a:extLst>
              </p:cNvPr>
              <p:cNvGrpSpPr/>
              <p:nvPr/>
            </p:nvGrpSpPr>
            <p:grpSpPr>
              <a:xfrm>
                <a:off x="10429799" y="3771320"/>
                <a:ext cx="717114" cy="640474"/>
                <a:chOff x="440410" y="2606194"/>
                <a:chExt cx="717114" cy="640474"/>
              </a:xfrm>
            </p:grpSpPr>
            <p:pic>
              <p:nvPicPr>
                <p:cNvPr id="212" name="Graphic 211" descr="Fish">
                  <a:extLst>
                    <a:ext uri="{FF2B5EF4-FFF2-40B4-BE49-F238E27FC236}">
                      <a16:creationId xmlns:a16="http://schemas.microsoft.com/office/drawing/2014/main" id="{14CB0810-D76A-4C29-B07A-8096CA73F84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98153" y="2606194"/>
                  <a:ext cx="601628" cy="297460"/>
                </a:xfrm>
                <a:prstGeom prst="rect">
                  <a:avLst/>
                </a:prstGeom>
              </p:spPr>
            </p:pic>
            <p:sp>
              <p:nvSpPr>
                <p:cNvPr id="213" name="TextBox 212">
                  <a:extLst>
                    <a:ext uri="{FF2B5EF4-FFF2-40B4-BE49-F238E27FC236}">
                      <a16:creationId xmlns:a16="http://schemas.microsoft.com/office/drawing/2014/main" id="{7F7D304A-C7D5-4EEB-8E93-8797F672C892}"/>
                    </a:ext>
                  </a:extLst>
                </p:cNvPr>
                <p:cNvSpPr txBox="1"/>
                <p:nvPr/>
              </p:nvSpPr>
              <p:spPr>
                <a:xfrm>
                  <a:off x="440410" y="2938891"/>
                  <a:ext cx="7171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Arial" panose="020B0604020202020204" pitchFamily="34" charset="0"/>
                      <a:cs typeface="Arial" panose="020B0604020202020204" pitchFamily="34" charset="0"/>
                    </a:rPr>
                    <a:t>Wild Alaska Pollock</a:t>
                  </a:r>
                  <a:endParaRPr kumimoji="0" lang="en-US" sz="7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sp>
          <p:nvSpPr>
            <p:cNvPr id="197" name="Oval 196">
              <a:extLst>
                <a:ext uri="{FF2B5EF4-FFF2-40B4-BE49-F238E27FC236}">
                  <a16:creationId xmlns:a16="http://schemas.microsoft.com/office/drawing/2014/main" id="{718B506D-08BB-4B3B-ACB3-A389266F081A}"/>
                </a:ext>
              </a:extLst>
            </p:cNvPr>
            <p:cNvSpPr/>
            <p:nvPr/>
          </p:nvSpPr>
          <p:spPr>
            <a:xfrm>
              <a:off x="8222491" y="2600263"/>
              <a:ext cx="1955771" cy="970877"/>
            </a:xfrm>
            <a:prstGeom prst="ellipse">
              <a:avLst/>
            </a:prstGeom>
            <a:solidFill>
              <a:schemeClr val="tx1">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8" name="Rectangle 197">
              <a:extLst>
                <a:ext uri="{FF2B5EF4-FFF2-40B4-BE49-F238E27FC236}">
                  <a16:creationId xmlns:a16="http://schemas.microsoft.com/office/drawing/2014/main" id="{8E79FC53-9ABF-43C4-B923-8900D7FD07EE}"/>
                </a:ext>
              </a:extLst>
            </p:cNvPr>
            <p:cNvSpPr/>
            <p:nvPr/>
          </p:nvSpPr>
          <p:spPr>
            <a:xfrm rot="16200000">
              <a:off x="7402158" y="3482910"/>
              <a:ext cx="1587294"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Performance Ranking </a:t>
              </a:r>
            </a:p>
          </p:txBody>
        </p:sp>
        <p:sp>
          <p:nvSpPr>
            <p:cNvPr id="199" name="Rectangle 198">
              <a:extLst>
                <a:ext uri="{FF2B5EF4-FFF2-40B4-BE49-F238E27FC236}">
                  <a16:creationId xmlns:a16="http://schemas.microsoft.com/office/drawing/2014/main" id="{3987C26F-4E25-4F93-A37D-C833566298D7}"/>
                </a:ext>
              </a:extLst>
            </p:cNvPr>
            <p:cNvSpPr/>
            <p:nvPr/>
          </p:nvSpPr>
          <p:spPr>
            <a:xfrm>
              <a:off x="9437843" y="5225664"/>
              <a:ext cx="779381" cy="261610"/>
            </a:xfrm>
            <a:prstGeom prst="rect">
              <a:avLst/>
            </a:prstGeom>
          </p:spPr>
          <p:txBody>
            <a:bodyPr wrap="none">
              <a:spAutoFit/>
            </a:bodyPr>
            <a:lstStyle/>
            <a:p>
              <a:pPr lvl="0">
                <a:defRPr/>
              </a:pPr>
              <a:r>
                <a:rPr lang="en-US" sz="1100" i="1">
                  <a:solidFill>
                    <a:srgbClr val="757070"/>
                  </a:solidFill>
                  <a:latin typeface="Arial" panose="020B0604020202020204" pitchFamily="34" charset="0"/>
                  <a:cs typeface="Arial" panose="020B0604020202020204" pitchFamily="34" charset="0"/>
                </a:rPr>
                <a:t>Attributes</a:t>
              </a:r>
            </a:p>
          </p:txBody>
        </p:sp>
      </p:grpSp>
      <p:pic>
        <p:nvPicPr>
          <p:cNvPr id="224" name="Graphic 223" descr="Fish">
            <a:extLst>
              <a:ext uri="{FF2B5EF4-FFF2-40B4-BE49-F238E27FC236}">
                <a16:creationId xmlns:a16="http://schemas.microsoft.com/office/drawing/2014/main" id="{5B05C697-C263-4C9E-9BD4-EA8E6AB86B0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959" b="27599"/>
          <a:stretch/>
        </p:blipFill>
        <p:spPr>
          <a:xfrm>
            <a:off x="4839931" y="5341788"/>
            <a:ext cx="529122" cy="261611"/>
          </a:xfrm>
          <a:prstGeom prst="rect">
            <a:avLst/>
          </a:prstGeom>
        </p:spPr>
      </p:pic>
      <p:pic>
        <p:nvPicPr>
          <p:cNvPr id="225" name="Graphic 224" descr="Fish">
            <a:extLst>
              <a:ext uri="{FF2B5EF4-FFF2-40B4-BE49-F238E27FC236}">
                <a16:creationId xmlns:a16="http://schemas.microsoft.com/office/drawing/2014/main" id="{63085193-CC4B-4C16-9991-0414AFB95C2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959" b="27599"/>
          <a:stretch/>
        </p:blipFill>
        <p:spPr>
          <a:xfrm>
            <a:off x="4839931" y="5633024"/>
            <a:ext cx="529122" cy="261611"/>
          </a:xfrm>
          <a:prstGeom prst="rect">
            <a:avLst/>
          </a:prstGeom>
        </p:spPr>
      </p:pic>
      <p:sp>
        <p:nvSpPr>
          <p:cNvPr id="226" name="TextBox 225">
            <a:extLst>
              <a:ext uri="{FF2B5EF4-FFF2-40B4-BE49-F238E27FC236}">
                <a16:creationId xmlns:a16="http://schemas.microsoft.com/office/drawing/2014/main" id="{3420E072-F655-47C4-9B0C-9C70A7AA2939}"/>
              </a:ext>
            </a:extLst>
          </p:cNvPr>
          <p:cNvSpPr txBox="1"/>
          <p:nvPr/>
        </p:nvSpPr>
        <p:spPr>
          <a:xfrm>
            <a:off x="5321236" y="5369925"/>
            <a:ext cx="980464" cy="307777"/>
          </a:xfrm>
          <a:prstGeom prst="rect">
            <a:avLst/>
          </a:prstGeom>
          <a:noFill/>
        </p:spPr>
        <p:txBody>
          <a:bodyPr wrap="square" rtlCol="0">
            <a:spAutoFit/>
          </a:bodyPr>
          <a:lstStyle/>
          <a:p>
            <a:r>
              <a:rPr lang="en-US" sz="700" b="1">
                <a:latin typeface="Arial" panose="020B0604020202020204" pitchFamily="34" charset="0"/>
                <a:cs typeface="Arial" panose="020B0604020202020204" pitchFamily="34" charset="0"/>
              </a:rPr>
              <a:t>= Wild Alaska Pollock</a:t>
            </a:r>
          </a:p>
        </p:txBody>
      </p:sp>
      <p:sp>
        <p:nvSpPr>
          <p:cNvPr id="227" name="TextBox 226">
            <a:extLst>
              <a:ext uri="{FF2B5EF4-FFF2-40B4-BE49-F238E27FC236}">
                <a16:creationId xmlns:a16="http://schemas.microsoft.com/office/drawing/2014/main" id="{DF2F65BC-215D-4401-8092-5EE29D18496E}"/>
              </a:ext>
            </a:extLst>
          </p:cNvPr>
          <p:cNvSpPr txBox="1"/>
          <p:nvPr/>
        </p:nvSpPr>
        <p:spPr>
          <a:xfrm>
            <a:off x="5321235" y="5665765"/>
            <a:ext cx="1797165" cy="200055"/>
          </a:xfrm>
          <a:prstGeom prst="rect">
            <a:avLst/>
          </a:prstGeom>
          <a:noFill/>
        </p:spPr>
        <p:txBody>
          <a:bodyPr wrap="square" rtlCol="0">
            <a:spAutoFit/>
          </a:bodyPr>
          <a:lstStyle/>
          <a:p>
            <a:r>
              <a:rPr lang="en-US" sz="700" b="1">
                <a:latin typeface="Arial" panose="020B0604020202020204" pitchFamily="34" charset="0"/>
                <a:cs typeface="Arial" panose="020B0604020202020204" pitchFamily="34" charset="0"/>
              </a:rPr>
              <a:t>= Top ranking white fish for attribute</a:t>
            </a:r>
          </a:p>
        </p:txBody>
      </p:sp>
      <p:sp>
        <p:nvSpPr>
          <p:cNvPr id="228" name="TextBox 227">
            <a:extLst>
              <a:ext uri="{FF2B5EF4-FFF2-40B4-BE49-F238E27FC236}">
                <a16:creationId xmlns:a16="http://schemas.microsoft.com/office/drawing/2014/main" id="{664E6803-C2EE-45C6-BD55-FE5413E159FC}"/>
              </a:ext>
            </a:extLst>
          </p:cNvPr>
          <p:cNvSpPr txBox="1"/>
          <p:nvPr/>
        </p:nvSpPr>
        <p:spPr>
          <a:xfrm rot="16200000">
            <a:off x="4205065" y="5500163"/>
            <a:ext cx="789282" cy="261610"/>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LEGEND</a:t>
            </a:r>
          </a:p>
        </p:txBody>
      </p:sp>
      <p:sp>
        <p:nvSpPr>
          <p:cNvPr id="229" name="Rectangle 228">
            <a:extLst>
              <a:ext uri="{FF2B5EF4-FFF2-40B4-BE49-F238E27FC236}">
                <a16:creationId xmlns:a16="http://schemas.microsoft.com/office/drawing/2014/main" id="{A95A2745-0D22-442A-B187-53901D6B9AA1}"/>
              </a:ext>
            </a:extLst>
          </p:cNvPr>
          <p:cNvSpPr/>
          <p:nvPr/>
        </p:nvSpPr>
        <p:spPr>
          <a:xfrm>
            <a:off x="4461205" y="5279151"/>
            <a:ext cx="2574642" cy="68586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C5954A66-682D-4CFE-B216-5C399F30D5C6}"/>
              </a:ext>
            </a:extLst>
          </p:cNvPr>
          <p:cNvSpPr txBox="1"/>
          <p:nvPr/>
        </p:nvSpPr>
        <p:spPr>
          <a:xfrm>
            <a:off x="237392" y="5941965"/>
            <a:ext cx="11387023" cy="461665"/>
          </a:xfrm>
          <a:prstGeom prst="rect">
            <a:avLst/>
          </a:prstGeom>
          <a:noFill/>
        </p:spPr>
        <p:txBody>
          <a:bodyPr wrap="square" lIns="91440" tIns="45720" rIns="91440" bIns="45720" rtlCol="0" anchor="t">
            <a:spAutoFit/>
          </a:bodyPr>
          <a:lstStyle/>
          <a:p>
            <a:r>
              <a:rPr lang="en-US" sz="800" dirty="0">
                <a:solidFill>
                  <a:schemeClr val="accent4"/>
                </a:solidFill>
                <a:latin typeface="Arial" panose="020B0604020202020204" pitchFamily="34" charset="0"/>
                <a:cs typeface="Arial" panose="020B0604020202020204" pitchFamily="34" charset="0"/>
              </a:rPr>
              <a:t>Note: Salmon and Tuna have been omitted from this analysis.</a:t>
            </a:r>
          </a:p>
          <a:p>
            <a:r>
              <a:rPr lang="en-US" sz="800" dirty="0">
                <a:solidFill>
                  <a:schemeClr val="accent4"/>
                </a:solidFill>
                <a:latin typeface="Arial" panose="020B0604020202020204" pitchFamily="34" charset="0"/>
                <a:cs typeface="Arial" panose="020B0604020202020204" pitchFamily="34" charset="0"/>
              </a:rPr>
              <a:t>Q9. Now, thinking about the attributes associated with fish, please tell us how well you feel each one describes [FISH AWARE] using a 0 to 10 scale. Summary Top 3 Box on 10-pt scale (8-10) Base: Fish eaters who are aware of Fish (n: Cod=170; Tilapia=163; Haddock=174; WAP=449; Sole=179; Hake=180; Halibut=178; Catfish=216; Rockfish=149) </a:t>
            </a:r>
          </a:p>
        </p:txBody>
      </p:sp>
    </p:spTree>
    <p:extLst>
      <p:ext uri="{BB962C8B-B14F-4D97-AF65-F5344CB8AC3E}">
        <p14:creationId xmlns:p14="http://schemas.microsoft.com/office/powerpoint/2010/main" val="137662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0FC84380-AD7E-450A-9D82-068AE5BA7A5D}"/>
              </a:ext>
            </a:extLst>
          </p:cNvPr>
          <p:cNvSpPr txBox="1"/>
          <p:nvPr/>
        </p:nvSpPr>
        <p:spPr>
          <a:xfrm>
            <a:off x="5746424" y="365451"/>
            <a:ext cx="4540576" cy="646331"/>
          </a:xfrm>
          <a:prstGeom prst="rect">
            <a:avLst/>
          </a:prstGeom>
          <a:noFill/>
        </p:spPr>
        <p:txBody>
          <a:bodyPr wrap="square" rtlCol="0">
            <a:spAutoFit/>
          </a:bodyPr>
          <a:lstStyle/>
          <a:p>
            <a:pPr algn="ctr"/>
            <a:r>
              <a:rPr lang="en-US" b="1" dirty="0">
                <a:solidFill>
                  <a:schemeClr val="accent2"/>
                </a:solidFill>
                <a:latin typeface="Arial" panose="020B0604020202020204" pitchFamily="34" charset="0"/>
                <a:cs typeface="Arial" panose="020B0604020202020204" pitchFamily="34" charset="0"/>
              </a:rPr>
              <a:t>Summary of Top Importance Attributes and Key Messaging Priorities</a:t>
            </a:r>
          </a:p>
        </p:txBody>
      </p:sp>
      <p:grpSp>
        <p:nvGrpSpPr>
          <p:cNvPr id="3" name="Group 2">
            <a:extLst>
              <a:ext uri="{FF2B5EF4-FFF2-40B4-BE49-F238E27FC236}">
                <a16:creationId xmlns:a16="http://schemas.microsoft.com/office/drawing/2014/main" id="{B52DDA51-836A-48DC-A35B-AFCF07C01BB5}"/>
              </a:ext>
            </a:extLst>
          </p:cNvPr>
          <p:cNvGrpSpPr/>
          <p:nvPr/>
        </p:nvGrpSpPr>
        <p:grpSpPr>
          <a:xfrm>
            <a:off x="5629301" y="879575"/>
            <a:ext cx="3079596" cy="769441"/>
            <a:chOff x="6772301" y="434019"/>
            <a:chExt cx="3079596" cy="769441"/>
          </a:xfrm>
        </p:grpSpPr>
        <p:sp>
          <p:nvSpPr>
            <p:cNvPr id="63" name="TextBox 62">
              <a:extLst>
                <a:ext uri="{FF2B5EF4-FFF2-40B4-BE49-F238E27FC236}">
                  <a16:creationId xmlns:a16="http://schemas.microsoft.com/office/drawing/2014/main" id="{915B30AD-01D3-4792-85B6-D2DCB228C3C5}"/>
                </a:ext>
              </a:extLst>
            </p:cNvPr>
            <p:cNvSpPr txBox="1"/>
            <p:nvPr/>
          </p:nvSpPr>
          <p:spPr>
            <a:xfrm>
              <a:off x="6772301" y="434019"/>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a:t>
              </a:r>
            </a:p>
          </p:txBody>
        </p:sp>
        <p:sp>
          <p:nvSpPr>
            <p:cNvPr id="64" name="TextBox 63">
              <a:extLst>
                <a:ext uri="{FF2B5EF4-FFF2-40B4-BE49-F238E27FC236}">
                  <a16:creationId xmlns:a16="http://schemas.microsoft.com/office/drawing/2014/main" id="{E36C1C50-D70A-42FE-A6DF-9E149F13EBA8}"/>
                </a:ext>
              </a:extLst>
            </p:cNvPr>
            <p:cNvSpPr txBox="1"/>
            <p:nvPr/>
          </p:nvSpPr>
          <p:spPr>
            <a:xfrm>
              <a:off x="7861193" y="618684"/>
              <a:ext cx="1990704"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BAA"/>
                  </a:solidFill>
                  <a:effectLst/>
                  <a:uLnTx/>
                  <a:uFillTx/>
                  <a:latin typeface="Arial" panose="020B0604020202020204" pitchFamily="34" charset="0"/>
                  <a:cs typeface="Arial" panose="020B0604020202020204" pitchFamily="34" charset="0"/>
                </a:rPr>
                <a:t>Taste</a:t>
              </a:r>
            </a:p>
          </p:txBody>
        </p:sp>
      </p:grpSp>
      <p:grpSp>
        <p:nvGrpSpPr>
          <p:cNvPr id="11" name="Group 10">
            <a:extLst>
              <a:ext uri="{FF2B5EF4-FFF2-40B4-BE49-F238E27FC236}">
                <a16:creationId xmlns:a16="http://schemas.microsoft.com/office/drawing/2014/main" id="{F77CBB16-D4B3-4882-9842-9B901002D721}"/>
              </a:ext>
            </a:extLst>
          </p:cNvPr>
          <p:cNvGrpSpPr/>
          <p:nvPr/>
        </p:nvGrpSpPr>
        <p:grpSpPr>
          <a:xfrm>
            <a:off x="5629301" y="1533256"/>
            <a:ext cx="3079596" cy="769441"/>
            <a:chOff x="6772301" y="1274774"/>
            <a:chExt cx="3079596" cy="769441"/>
          </a:xfrm>
        </p:grpSpPr>
        <p:sp>
          <p:nvSpPr>
            <p:cNvPr id="65" name="TextBox 64">
              <a:extLst>
                <a:ext uri="{FF2B5EF4-FFF2-40B4-BE49-F238E27FC236}">
                  <a16:creationId xmlns:a16="http://schemas.microsoft.com/office/drawing/2014/main" id="{FC452C51-2826-4A60-9FC6-AA10833CD6F0}"/>
                </a:ext>
              </a:extLst>
            </p:cNvPr>
            <p:cNvSpPr txBox="1"/>
            <p:nvPr/>
          </p:nvSpPr>
          <p:spPr>
            <a:xfrm>
              <a:off x="6772301" y="1274774"/>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a:t>
              </a:r>
            </a:p>
          </p:txBody>
        </p:sp>
        <p:sp>
          <p:nvSpPr>
            <p:cNvPr id="66" name="TextBox 65">
              <a:extLst>
                <a:ext uri="{FF2B5EF4-FFF2-40B4-BE49-F238E27FC236}">
                  <a16:creationId xmlns:a16="http://schemas.microsoft.com/office/drawing/2014/main" id="{7036FE7F-3793-4301-9907-1A08B009DFFC}"/>
                </a:ext>
              </a:extLst>
            </p:cNvPr>
            <p:cNvSpPr txBox="1"/>
            <p:nvPr/>
          </p:nvSpPr>
          <p:spPr>
            <a:xfrm>
              <a:off x="7861193" y="1459439"/>
              <a:ext cx="1990704"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Cost</a:t>
              </a:r>
            </a:p>
          </p:txBody>
        </p:sp>
      </p:grpSp>
      <p:grpSp>
        <p:nvGrpSpPr>
          <p:cNvPr id="12" name="Group 11">
            <a:extLst>
              <a:ext uri="{FF2B5EF4-FFF2-40B4-BE49-F238E27FC236}">
                <a16:creationId xmlns:a16="http://schemas.microsoft.com/office/drawing/2014/main" id="{0B397EDA-7171-4E43-BADB-C06DEBF8C404}"/>
              </a:ext>
            </a:extLst>
          </p:cNvPr>
          <p:cNvGrpSpPr/>
          <p:nvPr/>
        </p:nvGrpSpPr>
        <p:grpSpPr>
          <a:xfrm>
            <a:off x="5629301" y="2258192"/>
            <a:ext cx="3482774" cy="769441"/>
            <a:chOff x="6772301" y="2086951"/>
            <a:chExt cx="3482774" cy="769441"/>
          </a:xfrm>
        </p:grpSpPr>
        <p:sp>
          <p:nvSpPr>
            <p:cNvPr id="67" name="TextBox 66">
              <a:extLst>
                <a:ext uri="{FF2B5EF4-FFF2-40B4-BE49-F238E27FC236}">
                  <a16:creationId xmlns:a16="http://schemas.microsoft.com/office/drawing/2014/main" id="{AC868459-F506-49D4-A2D2-596A409C6E4E}"/>
                </a:ext>
              </a:extLst>
            </p:cNvPr>
            <p:cNvSpPr txBox="1"/>
            <p:nvPr/>
          </p:nvSpPr>
          <p:spPr>
            <a:xfrm>
              <a:off x="6772301" y="2086951"/>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#3</a:t>
              </a:r>
            </a:p>
          </p:txBody>
        </p:sp>
        <p:sp>
          <p:nvSpPr>
            <p:cNvPr id="68" name="TextBox 67">
              <a:extLst>
                <a:ext uri="{FF2B5EF4-FFF2-40B4-BE49-F238E27FC236}">
                  <a16:creationId xmlns:a16="http://schemas.microsoft.com/office/drawing/2014/main" id="{35E2AF75-38EF-4AA4-824E-D513FCCD42F3}"/>
                </a:ext>
              </a:extLst>
            </p:cNvPr>
            <p:cNvSpPr txBox="1"/>
            <p:nvPr/>
          </p:nvSpPr>
          <p:spPr>
            <a:xfrm>
              <a:off x="7861192" y="2271616"/>
              <a:ext cx="239388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Health</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FBA7B541-DFE1-4314-ACF4-3F1E5CE07953}"/>
              </a:ext>
            </a:extLst>
          </p:cNvPr>
          <p:cNvGrpSpPr/>
          <p:nvPr/>
        </p:nvGrpSpPr>
        <p:grpSpPr>
          <a:xfrm>
            <a:off x="5629301" y="2852498"/>
            <a:ext cx="3482774" cy="769441"/>
            <a:chOff x="6772301" y="2865597"/>
            <a:chExt cx="3482774" cy="769441"/>
          </a:xfrm>
        </p:grpSpPr>
        <p:sp>
          <p:nvSpPr>
            <p:cNvPr id="69" name="TextBox 68">
              <a:extLst>
                <a:ext uri="{FF2B5EF4-FFF2-40B4-BE49-F238E27FC236}">
                  <a16:creationId xmlns:a16="http://schemas.microsoft.com/office/drawing/2014/main" id="{40C57070-C2C7-40E8-B334-D7054A0C0114}"/>
                </a:ext>
              </a:extLst>
            </p:cNvPr>
            <p:cNvSpPr txBox="1"/>
            <p:nvPr/>
          </p:nvSpPr>
          <p:spPr>
            <a:xfrm>
              <a:off x="6772301" y="2865597"/>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#4</a:t>
              </a:r>
            </a:p>
          </p:txBody>
        </p:sp>
        <p:sp>
          <p:nvSpPr>
            <p:cNvPr id="70" name="TextBox 69">
              <a:extLst>
                <a:ext uri="{FF2B5EF4-FFF2-40B4-BE49-F238E27FC236}">
                  <a16:creationId xmlns:a16="http://schemas.microsoft.com/office/drawing/2014/main" id="{54FAAA1F-B71D-4739-9866-D4CC1FF33CD1}"/>
                </a:ext>
              </a:extLst>
            </p:cNvPr>
            <p:cNvSpPr txBox="1"/>
            <p:nvPr/>
          </p:nvSpPr>
          <p:spPr>
            <a:xfrm>
              <a:off x="7861192" y="3050262"/>
              <a:ext cx="239388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Ease</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D5B79C49-CAA1-4A95-8D32-21DCD6ACE66B}"/>
              </a:ext>
            </a:extLst>
          </p:cNvPr>
          <p:cNvGrpSpPr/>
          <p:nvPr/>
        </p:nvGrpSpPr>
        <p:grpSpPr>
          <a:xfrm>
            <a:off x="5629300" y="3565559"/>
            <a:ext cx="3079596" cy="769441"/>
            <a:chOff x="6772300" y="3820111"/>
            <a:chExt cx="3079596" cy="769441"/>
          </a:xfrm>
        </p:grpSpPr>
        <p:sp>
          <p:nvSpPr>
            <p:cNvPr id="71" name="TextBox 70">
              <a:extLst>
                <a:ext uri="{FF2B5EF4-FFF2-40B4-BE49-F238E27FC236}">
                  <a16:creationId xmlns:a16="http://schemas.microsoft.com/office/drawing/2014/main" id="{DA50C2B7-5296-487D-9A68-C88F8C465A73}"/>
                </a:ext>
              </a:extLst>
            </p:cNvPr>
            <p:cNvSpPr txBox="1"/>
            <p:nvPr/>
          </p:nvSpPr>
          <p:spPr>
            <a:xfrm>
              <a:off x="6772300" y="3820111"/>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#5</a:t>
              </a:r>
            </a:p>
          </p:txBody>
        </p:sp>
        <p:sp>
          <p:nvSpPr>
            <p:cNvPr id="72" name="TextBox 71">
              <a:extLst>
                <a:ext uri="{FF2B5EF4-FFF2-40B4-BE49-F238E27FC236}">
                  <a16:creationId xmlns:a16="http://schemas.microsoft.com/office/drawing/2014/main" id="{ED5C81AF-1370-49F6-B323-F82E13E011B6}"/>
                </a:ext>
              </a:extLst>
            </p:cNvPr>
            <p:cNvSpPr txBox="1"/>
            <p:nvPr/>
          </p:nvSpPr>
          <p:spPr>
            <a:xfrm>
              <a:off x="7861192" y="4004776"/>
              <a:ext cx="1990704"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Versatile</a:t>
              </a:r>
            </a:p>
          </p:txBody>
        </p:sp>
      </p:grpSp>
      <p:grpSp>
        <p:nvGrpSpPr>
          <p:cNvPr id="16" name="Group 15">
            <a:extLst>
              <a:ext uri="{FF2B5EF4-FFF2-40B4-BE49-F238E27FC236}">
                <a16:creationId xmlns:a16="http://schemas.microsoft.com/office/drawing/2014/main" id="{9C7EED2C-F391-44BD-8387-D6003FE4098B}"/>
              </a:ext>
            </a:extLst>
          </p:cNvPr>
          <p:cNvGrpSpPr/>
          <p:nvPr/>
        </p:nvGrpSpPr>
        <p:grpSpPr>
          <a:xfrm>
            <a:off x="5629300" y="4337994"/>
            <a:ext cx="3079596" cy="769441"/>
            <a:chOff x="6772300" y="4660866"/>
            <a:chExt cx="3079596" cy="769441"/>
          </a:xfrm>
        </p:grpSpPr>
        <p:sp>
          <p:nvSpPr>
            <p:cNvPr id="73" name="TextBox 72">
              <a:extLst>
                <a:ext uri="{FF2B5EF4-FFF2-40B4-BE49-F238E27FC236}">
                  <a16:creationId xmlns:a16="http://schemas.microsoft.com/office/drawing/2014/main" id="{9EDB2E04-2DB0-4A17-A38F-8A8E466BF320}"/>
                </a:ext>
              </a:extLst>
            </p:cNvPr>
            <p:cNvSpPr txBox="1"/>
            <p:nvPr/>
          </p:nvSpPr>
          <p:spPr>
            <a:xfrm>
              <a:off x="6772300" y="4660866"/>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#6</a:t>
              </a:r>
            </a:p>
          </p:txBody>
        </p:sp>
        <p:sp>
          <p:nvSpPr>
            <p:cNvPr id="74" name="TextBox 73">
              <a:extLst>
                <a:ext uri="{FF2B5EF4-FFF2-40B4-BE49-F238E27FC236}">
                  <a16:creationId xmlns:a16="http://schemas.microsoft.com/office/drawing/2014/main" id="{689063BC-D108-413E-BDDF-3035B4505A1F}"/>
                </a:ext>
              </a:extLst>
            </p:cNvPr>
            <p:cNvSpPr txBox="1"/>
            <p:nvPr/>
          </p:nvSpPr>
          <p:spPr>
            <a:xfrm>
              <a:off x="7861192" y="4845531"/>
              <a:ext cx="1990704"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Provenance</a:t>
              </a:r>
            </a:p>
          </p:txBody>
        </p:sp>
      </p:grpSp>
      <p:grpSp>
        <p:nvGrpSpPr>
          <p:cNvPr id="17" name="Group 16">
            <a:extLst>
              <a:ext uri="{FF2B5EF4-FFF2-40B4-BE49-F238E27FC236}">
                <a16:creationId xmlns:a16="http://schemas.microsoft.com/office/drawing/2014/main" id="{A88DD7B6-590D-4B5E-A74F-C87C1064C2FB}"/>
              </a:ext>
            </a:extLst>
          </p:cNvPr>
          <p:cNvGrpSpPr/>
          <p:nvPr/>
        </p:nvGrpSpPr>
        <p:grpSpPr>
          <a:xfrm>
            <a:off x="5629300" y="5027304"/>
            <a:ext cx="3482774" cy="769441"/>
            <a:chOff x="6772300" y="5473043"/>
            <a:chExt cx="3482774" cy="769441"/>
          </a:xfrm>
        </p:grpSpPr>
        <p:sp>
          <p:nvSpPr>
            <p:cNvPr id="75" name="TextBox 74">
              <a:extLst>
                <a:ext uri="{FF2B5EF4-FFF2-40B4-BE49-F238E27FC236}">
                  <a16:creationId xmlns:a16="http://schemas.microsoft.com/office/drawing/2014/main" id="{29A83E93-2044-4855-8524-325AA46AF69F}"/>
                </a:ext>
              </a:extLst>
            </p:cNvPr>
            <p:cNvSpPr txBox="1"/>
            <p:nvPr/>
          </p:nvSpPr>
          <p:spPr>
            <a:xfrm>
              <a:off x="6772300" y="5473043"/>
              <a:ext cx="1255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#7</a:t>
              </a:r>
            </a:p>
          </p:txBody>
        </p:sp>
        <p:sp>
          <p:nvSpPr>
            <p:cNvPr id="76" name="TextBox 75">
              <a:extLst>
                <a:ext uri="{FF2B5EF4-FFF2-40B4-BE49-F238E27FC236}">
                  <a16:creationId xmlns:a16="http://schemas.microsoft.com/office/drawing/2014/main" id="{B5B8A528-F5C6-4D75-8A48-DA6C49CE3557}"/>
                </a:ext>
              </a:extLst>
            </p:cNvPr>
            <p:cNvSpPr txBox="1"/>
            <p:nvPr/>
          </p:nvSpPr>
          <p:spPr>
            <a:xfrm>
              <a:off x="7861191" y="5657708"/>
              <a:ext cx="239388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Sustainability</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sp>
        <p:nvSpPr>
          <p:cNvPr id="78" name="TextBox 77">
            <a:extLst>
              <a:ext uri="{FF2B5EF4-FFF2-40B4-BE49-F238E27FC236}">
                <a16:creationId xmlns:a16="http://schemas.microsoft.com/office/drawing/2014/main" id="{74344366-F3A9-40C0-9DE8-F458B24E884A}"/>
              </a:ext>
            </a:extLst>
          </p:cNvPr>
          <p:cNvSpPr txBox="1"/>
          <p:nvPr/>
        </p:nvSpPr>
        <p:spPr>
          <a:xfrm>
            <a:off x="8708896" y="3719446"/>
            <a:ext cx="2120281" cy="461665"/>
          </a:xfrm>
          <a:prstGeom prst="rect">
            <a:avLst/>
          </a:prstGeom>
          <a:noFill/>
        </p:spPr>
        <p:txBody>
          <a:bodyPr wrap="square" rtlCol="0">
            <a:spAutoFit/>
          </a:bodyPr>
          <a:lstStyle/>
          <a:p>
            <a:r>
              <a:rPr lang="en-US" sz="2400" dirty="0">
                <a:solidFill>
                  <a:schemeClr val="accent6"/>
                </a:solidFill>
              </a:rPr>
              <a:t>EMPHASIZE</a:t>
            </a:r>
            <a:endParaRPr lang="en-US" sz="2800" dirty="0">
              <a:solidFill>
                <a:schemeClr val="accent6"/>
              </a:solidFill>
            </a:endParaRPr>
          </a:p>
        </p:txBody>
      </p:sp>
      <p:cxnSp>
        <p:nvCxnSpPr>
          <p:cNvPr id="79" name="Straight Arrow Connector 78">
            <a:extLst>
              <a:ext uri="{FF2B5EF4-FFF2-40B4-BE49-F238E27FC236}">
                <a16:creationId xmlns:a16="http://schemas.microsoft.com/office/drawing/2014/main" id="{233E9516-65C2-4A33-A2C7-0A98C5DD5E6E}"/>
              </a:ext>
            </a:extLst>
          </p:cNvPr>
          <p:cNvCxnSpPr>
            <a:cxnSpLocks/>
          </p:cNvCxnSpPr>
          <p:nvPr/>
        </p:nvCxnSpPr>
        <p:spPr>
          <a:xfrm flipV="1">
            <a:off x="8245148" y="3954005"/>
            <a:ext cx="376956" cy="1"/>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09BDD0D-4428-4DA8-8ABF-A2D991DCCE98}"/>
              </a:ext>
            </a:extLst>
          </p:cNvPr>
          <p:cNvSpPr txBox="1"/>
          <p:nvPr/>
        </p:nvSpPr>
        <p:spPr>
          <a:xfrm>
            <a:off x="8622104" y="995754"/>
            <a:ext cx="2120281" cy="461665"/>
          </a:xfrm>
          <a:prstGeom prst="rect">
            <a:avLst/>
          </a:prstGeom>
          <a:noFill/>
        </p:spPr>
        <p:txBody>
          <a:bodyPr wrap="square" rtlCol="0">
            <a:spAutoFit/>
          </a:bodyPr>
          <a:lstStyle/>
          <a:p>
            <a:r>
              <a:rPr lang="en-US" sz="2400" dirty="0">
                <a:solidFill>
                  <a:schemeClr val="accent6"/>
                </a:solidFill>
              </a:rPr>
              <a:t>EMPHASIZE</a:t>
            </a:r>
            <a:endParaRPr lang="en-US" sz="2800" dirty="0"/>
          </a:p>
        </p:txBody>
      </p:sp>
      <p:cxnSp>
        <p:nvCxnSpPr>
          <p:cNvPr id="81" name="Straight Arrow Connector 80">
            <a:extLst>
              <a:ext uri="{FF2B5EF4-FFF2-40B4-BE49-F238E27FC236}">
                <a16:creationId xmlns:a16="http://schemas.microsoft.com/office/drawing/2014/main" id="{CF4C74D9-D36B-4740-A701-79C8956F6798}"/>
              </a:ext>
            </a:extLst>
          </p:cNvPr>
          <p:cNvCxnSpPr>
            <a:cxnSpLocks/>
          </p:cNvCxnSpPr>
          <p:nvPr/>
        </p:nvCxnSpPr>
        <p:spPr>
          <a:xfrm flipV="1">
            <a:off x="8110404" y="1245921"/>
            <a:ext cx="376956" cy="1"/>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A3596B0-57BD-4B3D-ACAE-7F92E7D2CCE0}"/>
              </a:ext>
            </a:extLst>
          </p:cNvPr>
          <p:cNvSpPr txBox="1"/>
          <p:nvPr/>
        </p:nvSpPr>
        <p:spPr>
          <a:xfrm>
            <a:off x="8622104" y="1704300"/>
            <a:ext cx="2120281" cy="461665"/>
          </a:xfrm>
          <a:prstGeom prst="rect">
            <a:avLst/>
          </a:prstGeom>
          <a:noFill/>
        </p:spPr>
        <p:txBody>
          <a:bodyPr wrap="square" rtlCol="0">
            <a:spAutoFit/>
          </a:bodyPr>
          <a:lstStyle/>
          <a:p>
            <a:r>
              <a:rPr lang="en-US" sz="2400" dirty="0">
                <a:solidFill>
                  <a:schemeClr val="accent6"/>
                </a:solidFill>
              </a:rPr>
              <a:t>EMPHASIZE</a:t>
            </a:r>
            <a:endParaRPr lang="en-US" sz="2800" dirty="0"/>
          </a:p>
        </p:txBody>
      </p:sp>
      <p:cxnSp>
        <p:nvCxnSpPr>
          <p:cNvPr id="83" name="Straight Arrow Connector 82">
            <a:extLst>
              <a:ext uri="{FF2B5EF4-FFF2-40B4-BE49-F238E27FC236}">
                <a16:creationId xmlns:a16="http://schemas.microsoft.com/office/drawing/2014/main" id="{F15A3155-905C-491D-92B5-7FFA516D60B6}"/>
              </a:ext>
            </a:extLst>
          </p:cNvPr>
          <p:cNvCxnSpPr>
            <a:cxnSpLocks/>
          </p:cNvCxnSpPr>
          <p:nvPr/>
        </p:nvCxnSpPr>
        <p:spPr>
          <a:xfrm flipV="1">
            <a:off x="8158356" y="1938859"/>
            <a:ext cx="376956" cy="1"/>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77CD5CA-557E-4AC5-9151-9D6007864C76}"/>
              </a:ext>
            </a:extLst>
          </p:cNvPr>
          <p:cNvSpPr txBox="1"/>
          <p:nvPr/>
        </p:nvSpPr>
        <p:spPr>
          <a:xfrm>
            <a:off x="8622104" y="2381241"/>
            <a:ext cx="2120281" cy="461665"/>
          </a:xfrm>
          <a:prstGeom prst="rect">
            <a:avLst/>
          </a:prstGeom>
          <a:noFill/>
        </p:spPr>
        <p:txBody>
          <a:bodyPr wrap="square" rtlCol="0">
            <a:spAutoFit/>
          </a:bodyPr>
          <a:lstStyle/>
          <a:p>
            <a:r>
              <a:rPr lang="en-US" sz="2400" dirty="0">
                <a:solidFill>
                  <a:schemeClr val="accent6"/>
                </a:solidFill>
              </a:rPr>
              <a:t>EMPHASIZE</a:t>
            </a:r>
            <a:endParaRPr lang="en-US" sz="2800" dirty="0"/>
          </a:p>
        </p:txBody>
      </p:sp>
      <p:cxnSp>
        <p:nvCxnSpPr>
          <p:cNvPr id="85" name="Straight Arrow Connector 84">
            <a:extLst>
              <a:ext uri="{FF2B5EF4-FFF2-40B4-BE49-F238E27FC236}">
                <a16:creationId xmlns:a16="http://schemas.microsoft.com/office/drawing/2014/main" id="{7049B9DE-111D-4882-9F0A-40AF64211CFB}"/>
              </a:ext>
            </a:extLst>
          </p:cNvPr>
          <p:cNvCxnSpPr>
            <a:cxnSpLocks/>
          </p:cNvCxnSpPr>
          <p:nvPr/>
        </p:nvCxnSpPr>
        <p:spPr>
          <a:xfrm flipV="1">
            <a:off x="8158356" y="2612073"/>
            <a:ext cx="376956" cy="1"/>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60F64DD-534C-44EC-B36F-0EC615FA0E09}"/>
              </a:ext>
            </a:extLst>
          </p:cNvPr>
          <p:cNvSpPr txBox="1"/>
          <p:nvPr/>
        </p:nvSpPr>
        <p:spPr>
          <a:xfrm>
            <a:off x="8708896" y="2997723"/>
            <a:ext cx="2120281" cy="461665"/>
          </a:xfrm>
          <a:prstGeom prst="rect">
            <a:avLst/>
          </a:prstGeom>
          <a:noFill/>
        </p:spPr>
        <p:txBody>
          <a:bodyPr wrap="square" rtlCol="0">
            <a:spAutoFit/>
          </a:bodyPr>
          <a:lstStyle/>
          <a:p>
            <a:r>
              <a:rPr lang="en-US" sz="2400" dirty="0"/>
              <a:t>MAINTAIN</a:t>
            </a:r>
            <a:endParaRPr lang="en-US" sz="2800" dirty="0"/>
          </a:p>
        </p:txBody>
      </p:sp>
      <p:cxnSp>
        <p:nvCxnSpPr>
          <p:cNvPr id="87" name="Straight Arrow Connector 86">
            <a:extLst>
              <a:ext uri="{FF2B5EF4-FFF2-40B4-BE49-F238E27FC236}">
                <a16:creationId xmlns:a16="http://schemas.microsoft.com/office/drawing/2014/main" id="{A91642DF-7662-4A10-98F3-A827123329D1}"/>
              </a:ext>
            </a:extLst>
          </p:cNvPr>
          <p:cNvCxnSpPr>
            <a:cxnSpLocks/>
          </p:cNvCxnSpPr>
          <p:nvPr/>
        </p:nvCxnSpPr>
        <p:spPr>
          <a:xfrm flipV="1">
            <a:off x="8245148" y="3232282"/>
            <a:ext cx="376956"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A49A7CD-25AD-4B8E-A86B-5A54022C250D}"/>
              </a:ext>
            </a:extLst>
          </p:cNvPr>
          <p:cNvSpPr txBox="1"/>
          <p:nvPr/>
        </p:nvSpPr>
        <p:spPr>
          <a:xfrm>
            <a:off x="8999060" y="4491636"/>
            <a:ext cx="2120281" cy="461665"/>
          </a:xfrm>
          <a:prstGeom prst="rect">
            <a:avLst/>
          </a:prstGeom>
          <a:noFill/>
        </p:spPr>
        <p:txBody>
          <a:bodyPr wrap="square" rtlCol="0">
            <a:spAutoFit/>
          </a:bodyPr>
          <a:lstStyle/>
          <a:p>
            <a:r>
              <a:rPr lang="en-US" sz="2400" dirty="0"/>
              <a:t>MAINTAIN</a:t>
            </a:r>
            <a:endParaRPr lang="en-US" sz="2800" dirty="0"/>
          </a:p>
        </p:txBody>
      </p:sp>
      <p:cxnSp>
        <p:nvCxnSpPr>
          <p:cNvPr id="89" name="Straight Arrow Connector 88">
            <a:extLst>
              <a:ext uri="{FF2B5EF4-FFF2-40B4-BE49-F238E27FC236}">
                <a16:creationId xmlns:a16="http://schemas.microsoft.com/office/drawing/2014/main" id="{09A26758-CCB1-4D43-BC86-F1A08BE968DF}"/>
              </a:ext>
            </a:extLst>
          </p:cNvPr>
          <p:cNvCxnSpPr>
            <a:cxnSpLocks/>
          </p:cNvCxnSpPr>
          <p:nvPr/>
        </p:nvCxnSpPr>
        <p:spPr>
          <a:xfrm flipV="1">
            <a:off x="8535312" y="4738071"/>
            <a:ext cx="376956"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80F98F2-4A8E-4BED-AF2C-D035B78501D8}"/>
              </a:ext>
            </a:extLst>
          </p:cNvPr>
          <p:cNvSpPr txBox="1"/>
          <p:nvPr/>
        </p:nvSpPr>
        <p:spPr>
          <a:xfrm>
            <a:off x="9112074" y="5153894"/>
            <a:ext cx="2120281" cy="461665"/>
          </a:xfrm>
          <a:prstGeom prst="rect">
            <a:avLst/>
          </a:prstGeom>
          <a:noFill/>
        </p:spPr>
        <p:txBody>
          <a:bodyPr wrap="square" rtlCol="0">
            <a:spAutoFit/>
          </a:bodyPr>
          <a:lstStyle/>
          <a:p>
            <a:r>
              <a:rPr lang="en-US" sz="2400" dirty="0"/>
              <a:t>MAINTAIN</a:t>
            </a:r>
            <a:endParaRPr lang="en-US" sz="2800" dirty="0"/>
          </a:p>
        </p:txBody>
      </p:sp>
      <p:cxnSp>
        <p:nvCxnSpPr>
          <p:cNvPr id="91" name="Straight Arrow Connector 90">
            <a:extLst>
              <a:ext uri="{FF2B5EF4-FFF2-40B4-BE49-F238E27FC236}">
                <a16:creationId xmlns:a16="http://schemas.microsoft.com/office/drawing/2014/main" id="{4DD2D617-FA00-4318-B302-A42A7CF2320A}"/>
              </a:ext>
            </a:extLst>
          </p:cNvPr>
          <p:cNvCxnSpPr>
            <a:cxnSpLocks/>
          </p:cNvCxnSpPr>
          <p:nvPr/>
        </p:nvCxnSpPr>
        <p:spPr>
          <a:xfrm flipV="1">
            <a:off x="8648326" y="5376577"/>
            <a:ext cx="376956"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D116D452-8308-49A8-A831-E00839295024}"/>
              </a:ext>
            </a:extLst>
          </p:cNvPr>
          <p:cNvSpPr/>
          <p:nvPr/>
        </p:nvSpPr>
        <p:spPr>
          <a:xfrm>
            <a:off x="5713060" y="3535617"/>
            <a:ext cx="4735618" cy="7548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itle 9">
            <a:extLst>
              <a:ext uri="{FF2B5EF4-FFF2-40B4-BE49-F238E27FC236}">
                <a16:creationId xmlns:a16="http://schemas.microsoft.com/office/drawing/2014/main" id="{2AEBFBD1-EC5E-4520-AF9B-1A721203F865}"/>
              </a:ext>
            </a:extLst>
          </p:cNvPr>
          <p:cNvSpPr txBox="1">
            <a:spLocks/>
          </p:cNvSpPr>
          <p:nvPr/>
        </p:nvSpPr>
        <p:spPr>
          <a:xfrm>
            <a:off x="838200" y="365125"/>
            <a:ext cx="4315691" cy="50114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endParaRPr lang="en-US" dirty="0">
              <a:highlight>
                <a:srgbClr val="FF00FF"/>
              </a:highlight>
            </a:endParaRPr>
          </a:p>
          <a:p>
            <a:r>
              <a:rPr lang="en-US" dirty="0"/>
              <a:t>To drive demand, an emphasis on table stakes + Wild Alaska Pollock’s versatility is needed</a:t>
            </a:r>
          </a:p>
        </p:txBody>
      </p:sp>
      <p:sp>
        <p:nvSpPr>
          <p:cNvPr id="2" name="TextBox 1">
            <a:extLst>
              <a:ext uri="{FF2B5EF4-FFF2-40B4-BE49-F238E27FC236}">
                <a16:creationId xmlns:a16="http://schemas.microsoft.com/office/drawing/2014/main" id="{57CE9936-F430-48F0-B4A9-8CAA847496E2}"/>
              </a:ext>
            </a:extLst>
          </p:cNvPr>
          <p:cNvSpPr txBox="1"/>
          <p:nvPr/>
        </p:nvSpPr>
        <p:spPr>
          <a:xfrm>
            <a:off x="59377" y="6048420"/>
            <a:ext cx="10840995" cy="338554"/>
          </a:xfrm>
          <a:prstGeom prst="rect">
            <a:avLst/>
          </a:prstGeom>
          <a:noFill/>
        </p:spPr>
        <p:txBody>
          <a:bodyPr wrap="square" lIns="91440" tIns="45720" rIns="91440" bIns="45720" rtlCol="0" anchor="t">
            <a:spAutoFit/>
          </a:bodyPr>
          <a:lstStyle/>
          <a:p>
            <a:r>
              <a:rPr lang="en-US" sz="800" dirty="0">
                <a:solidFill>
                  <a:schemeClr val="accent4"/>
                </a:solidFill>
                <a:latin typeface="Arial" panose="020B0604020202020204" pitchFamily="34" charset="0"/>
                <a:cs typeface="Arial" panose="020B0604020202020204" pitchFamily="34" charset="0"/>
              </a:rPr>
              <a:t>Q8. Below is a list of attributes that people may use to describe seafood. For each, please rate how important that attribute is to you when purchasing and/or ordering fish. Summary Top 3 Box on 10-pt scale (8-10) </a:t>
            </a:r>
            <a:r>
              <a:rPr lang="en-US" sz="800" dirty="0">
                <a:solidFill>
                  <a:srgbClr val="AEABAB"/>
                </a:solidFill>
                <a:latin typeface="Arial"/>
                <a:cs typeface="Arial"/>
              </a:rPr>
              <a:t>Base: Fish Eaters (n=764)</a:t>
            </a:r>
            <a:endParaRPr lang="en-US" sz="800" dirty="0">
              <a:solidFill>
                <a:schemeClr val="accent4"/>
              </a:solidFill>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315F1868-C7F7-4E69-9092-F902C2A72530}"/>
              </a:ext>
            </a:extLst>
          </p:cNvPr>
          <p:cNvSpPr/>
          <p:nvPr/>
        </p:nvSpPr>
        <p:spPr>
          <a:xfrm>
            <a:off x="5746424" y="3546839"/>
            <a:ext cx="4735618" cy="74776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4A69BC6-44F5-4CBD-B5DF-021E96015CFF}"/>
              </a:ext>
            </a:extLst>
          </p:cNvPr>
          <p:cNvSpPr/>
          <p:nvPr/>
        </p:nvSpPr>
        <p:spPr>
          <a:xfrm>
            <a:off x="5713060" y="974677"/>
            <a:ext cx="4735618" cy="196414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68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C486-EBEC-429B-9CEA-C97E1E3AC195}"/>
              </a:ext>
            </a:extLst>
          </p:cNvPr>
          <p:cNvSpPr>
            <a:spLocks noGrp="1"/>
          </p:cNvSpPr>
          <p:nvPr>
            <p:ph type="title"/>
          </p:nvPr>
        </p:nvSpPr>
        <p:spPr>
          <a:xfrm>
            <a:off x="838200" y="365126"/>
            <a:ext cx="10515600" cy="1002036"/>
          </a:xfrm>
        </p:spPr>
        <p:txBody>
          <a:bodyPr>
            <a:normAutofit/>
          </a:bodyPr>
          <a:lstStyle/>
          <a:p>
            <a:r>
              <a:rPr lang="en-US" sz="3200"/>
              <a:t>This</a:t>
            </a:r>
            <a:r>
              <a:rPr lang="en-US" sz="3200" dirty="0"/>
              <a:t> year, our study sought to </a:t>
            </a:r>
            <a:r>
              <a:rPr lang="en-US" sz="3200"/>
              <a:t>analyze</a:t>
            </a:r>
            <a:r>
              <a:rPr lang="en-US" sz="3200" dirty="0"/>
              <a:t>:</a:t>
            </a:r>
          </a:p>
        </p:txBody>
      </p:sp>
      <p:sp>
        <p:nvSpPr>
          <p:cNvPr id="3" name="Slide Number Placeholder 2">
            <a:extLst>
              <a:ext uri="{FF2B5EF4-FFF2-40B4-BE49-F238E27FC236}">
                <a16:creationId xmlns:a16="http://schemas.microsoft.com/office/drawing/2014/main" id="{9CD2AB4E-C52A-4F12-A48C-FD6307BB7FE6}"/>
              </a:ext>
            </a:extLst>
          </p:cNvPr>
          <p:cNvSpPr>
            <a:spLocks noGrp="1"/>
          </p:cNvSpPr>
          <p:nvPr>
            <p:ph type="sldNum" sz="quarter" idx="4"/>
          </p:nvPr>
        </p:nvSpPr>
        <p:spPr/>
        <p:txBody>
          <a:bodyPr/>
          <a:lstStyle/>
          <a:p>
            <a:fld id="{445BB9D4-DA47-4DCB-9110-082D989CD4AC}" type="slidenum">
              <a:rPr lang="en-US" smtClean="0"/>
              <a:pPr/>
              <a:t>3</a:t>
            </a:fld>
            <a:endParaRPr lang="en-US"/>
          </a:p>
        </p:txBody>
      </p:sp>
      <p:grpSp>
        <p:nvGrpSpPr>
          <p:cNvPr id="5" name="Group 4">
            <a:extLst>
              <a:ext uri="{FF2B5EF4-FFF2-40B4-BE49-F238E27FC236}">
                <a16:creationId xmlns:a16="http://schemas.microsoft.com/office/drawing/2014/main" id="{995F0662-9690-4303-8992-14F6BC1B37E8}"/>
              </a:ext>
            </a:extLst>
          </p:cNvPr>
          <p:cNvGrpSpPr/>
          <p:nvPr/>
        </p:nvGrpSpPr>
        <p:grpSpPr>
          <a:xfrm>
            <a:off x="6312414" y="1994403"/>
            <a:ext cx="2624328" cy="3006139"/>
            <a:chOff x="3583410" y="1916724"/>
            <a:chExt cx="2624328" cy="3006139"/>
          </a:xfrm>
        </p:grpSpPr>
        <p:sp>
          <p:nvSpPr>
            <p:cNvPr id="26" name="Oval 25">
              <a:extLst>
                <a:ext uri="{FF2B5EF4-FFF2-40B4-BE49-F238E27FC236}">
                  <a16:creationId xmlns:a16="http://schemas.microsoft.com/office/drawing/2014/main" id="{B04B337E-84F0-4CA9-86C0-4E1D19EA7D66}"/>
                </a:ext>
              </a:extLst>
            </p:cNvPr>
            <p:cNvSpPr/>
            <p:nvPr/>
          </p:nvSpPr>
          <p:spPr>
            <a:xfrm>
              <a:off x="4267552" y="1916724"/>
              <a:ext cx="1256044" cy="12400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3F023F7-B081-463C-AB0D-AD68E3B169EA}"/>
                </a:ext>
              </a:extLst>
            </p:cNvPr>
            <p:cNvSpPr/>
            <p:nvPr/>
          </p:nvSpPr>
          <p:spPr>
            <a:xfrm>
              <a:off x="3583410" y="3322425"/>
              <a:ext cx="2624328"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solidFill>
                  <a:latin typeface="Arial Black" panose="020B0A04020102020204" pitchFamily="34" charset="0"/>
                </a:rPr>
                <a:t>Drivers of Demand for Wild Alaska Pollock</a:t>
              </a:r>
              <a:endParaRPr kumimoji="0" lang="en-US" sz="1400" b="0" i="0" u="none" strike="noStrike" kern="1200" cap="none" spc="0" normalizeH="0" baseline="0" noProof="0" dirty="0">
                <a:ln>
                  <a:noFill/>
                </a:ln>
                <a:solidFill>
                  <a:schemeClr val="accent6"/>
                </a:solidFill>
                <a:effectLst/>
                <a:uLnTx/>
                <a:uFillTx/>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What specific attributes will drive demand among fish eaters </a:t>
              </a:r>
              <a:r>
                <a:rPr lang="en-US" sz="1400" dirty="0">
                  <a:solidFill>
                    <a:srgbClr val="3A3838"/>
                  </a:solidFill>
                  <a:latin typeface="Arial Black" panose="020B0A04020102020204" pitchFamily="34" charset="0"/>
                </a:rPr>
                <a:t>for</a:t>
              </a: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 Wild Alaska Pollock?</a:t>
              </a:r>
            </a:p>
          </p:txBody>
        </p:sp>
        <p:pic>
          <p:nvPicPr>
            <p:cNvPr id="23" name="Picture 6" descr="Image result for communicate icon">
              <a:extLst>
                <a:ext uri="{FF2B5EF4-FFF2-40B4-BE49-F238E27FC236}">
                  <a16:creationId xmlns:a16="http://schemas.microsoft.com/office/drawing/2014/main" id="{836B6E42-2695-4140-8AD3-4C38AB037B3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387801" y="2028958"/>
              <a:ext cx="1015547" cy="1015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B32E1000-E58F-4E62-937F-C81B8D012C3E}"/>
              </a:ext>
            </a:extLst>
          </p:cNvPr>
          <p:cNvGrpSpPr/>
          <p:nvPr/>
        </p:nvGrpSpPr>
        <p:grpSpPr>
          <a:xfrm>
            <a:off x="3416863" y="1916724"/>
            <a:ext cx="2624328" cy="3207656"/>
            <a:chOff x="6458712" y="1916724"/>
            <a:chExt cx="2624328" cy="3207656"/>
          </a:xfrm>
        </p:grpSpPr>
        <p:sp>
          <p:nvSpPr>
            <p:cNvPr id="10" name="Oval 9">
              <a:extLst>
                <a:ext uri="{FF2B5EF4-FFF2-40B4-BE49-F238E27FC236}">
                  <a16:creationId xmlns:a16="http://schemas.microsoft.com/office/drawing/2014/main" id="{B5967185-DB4D-4197-A95C-895EA43417F3}"/>
                </a:ext>
              </a:extLst>
            </p:cNvPr>
            <p:cNvSpPr/>
            <p:nvPr/>
          </p:nvSpPr>
          <p:spPr>
            <a:xfrm>
              <a:off x="7142854" y="1916724"/>
              <a:ext cx="1256044" cy="1240017"/>
            </a:xfrm>
            <a:prstGeom prst="ellipse">
              <a:avLst/>
            </a:prstGeom>
            <a:solidFill>
              <a:srgbClr val="009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F6F2D04-0888-4AD0-A8CE-26FFB582E8F8}"/>
                </a:ext>
              </a:extLst>
            </p:cNvPr>
            <p:cNvSpPr/>
            <p:nvPr/>
          </p:nvSpPr>
          <p:spPr>
            <a:xfrm>
              <a:off x="6458712" y="3308498"/>
              <a:ext cx="2624328"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598D0"/>
                  </a:solidFill>
                  <a:latin typeface="Arial Black" panose="020B0A04020102020204" pitchFamily="34" charset="0"/>
                </a:rPr>
                <a:t>Our</a:t>
              </a:r>
              <a:r>
                <a:rPr kumimoji="0" lang="en-US" sz="1400" b="0" i="0" u="none" strike="noStrike" kern="1200" cap="none" spc="0" normalizeH="0" baseline="0" noProof="0" dirty="0">
                  <a:ln>
                    <a:noFill/>
                  </a:ln>
                  <a:solidFill>
                    <a:srgbClr val="0598D0"/>
                  </a:solidFill>
                  <a:effectLst/>
                  <a:uLnTx/>
                  <a:uFillTx/>
                  <a:latin typeface="Arial Black" panose="020B0A04020102020204" pitchFamily="34" charset="0"/>
                  <a:ea typeface="+mn-ea"/>
                  <a:cs typeface="+mn-cs"/>
                </a:rPr>
                <a:t> </a:t>
              </a:r>
              <a:r>
                <a:rPr lang="en-US" sz="1400" dirty="0">
                  <a:solidFill>
                    <a:srgbClr val="0598D0"/>
                  </a:solidFill>
                  <a:latin typeface="Arial Black" panose="020B0A04020102020204" pitchFamily="34" charset="0"/>
                </a:rPr>
                <a:t>Fish Eater Target Audience</a:t>
              </a:r>
              <a:endParaRPr kumimoji="0" lang="en-US" sz="1400" b="0" i="0" u="none" strike="noStrike" kern="1200" cap="none" spc="0" normalizeH="0" baseline="0" noProof="0" dirty="0">
                <a:ln>
                  <a:noFill/>
                </a:ln>
                <a:solidFill>
                  <a:srgbClr val="0598D0"/>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What must GAPP and its members understand about fish eaters, knowing they are</a:t>
              </a:r>
              <a:r>
                <a:rPr lang="en-US" sz="1400" dirty="0">
                  <a:solidFill>
                    <a:srgbClr val="3A3838"/>
                  </a:solidFill>
                  <a:latin typeface="Arial Black" panose="020B0A04020102020204" pitchFamily="34" charset="0"/>
                </a:rPr>
                <a:t> the target audience</a:t>
              </a: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a:t>
              </a:r>
            </a:p>
          </p:txBody>
        </p:sp>
        <p:pic>
          <p:nvPicPr>
            <p:cNvPr id="24" name="Picture 8" descr="Image result for seafood icon">
              <a:extLst>
                <a:ext uri="{FF2B5EF4-FFF2-40B4-BE49-F238E27FC236}">
                  <a16:creationId xmlns:a16="http://schemas.microsoft.com/office/drawing/2014/main" id="{53C0EA70-E267-4A02-BA78-3937CEF53BA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9950" y="2075805"/>
              <a:ext cx="921852" cy="9218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314198B7-E081-4376-9496-99E41DEDE4E0}"/>
              </a:ext>
            </a:extLst>
          </p:cNvPr>
          <p:cNvGrpSpPr/>
          <p:nvPr/>
        </p:nvGrpSpPr>
        <p:grpSpPr>
          <a:xfrm>
            <a:off x="522773" y="1916724"/>
            <a:ext cx="2622867" cy="3207656"/>
            <a:chOff x="618309" y="1916724"/>
            <a:chExt cx="2622867" cy="3207656"/>
          </a:xfrm>
        </p:grpSpPr>
        <p:sp>
          <p:nvSpPr>
            <p:cNvPr id="19" name="Oval 18">
              <a:extLst>
                <a:ext uri="{FF2B5EF4-FFF2-40B4-BE49-F238E27FC236}">
                  <a16:creationId xmlns:a16="http://schemas.microsoft.com/office/drawing/2014/main" id="{D9813AB9-62A9-46F3-9B0D-5EE6E891C41E}"/>
                </a:ext>
              </a:extLst>
            </p:cNvPr>
            <p:cNvSpPr/>
            <p:nvPr/>
          </p:nvSpPr>
          <p:spPr>
            <a:xfrm>
              <a:off x="1301720" y="1916724"/>
              <a:ext cx="1256044" cy="1240017"/>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8A220B6-D5A1-4147-BEA4-6447585E0C7D}"/>
                </a:ext>
              </a:extLst>
            </p:cNvPr>
            <p:cNvSpPr/>
            <p:nvPr/>
          </p:nvSpPr>
          <p:spPr>
            <a:xfrm>
              <a:off x="618309" y="3308498"/>
              <a:ext cx="2622867"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Black" panose="020B0A04020102020204" pitchFamily="34" charset="0"/>
                  <a:ea typeface="+mn-ea"/>
                  <a:cs typeface="+mn-cs"/>
                </a:rPr>
                <a:t>Performance Over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How, if at all, did Wild Alaska Pollock change year over year on key tracking questions compared to competitor fish? </a:t>
              </a:r>
            </a:p>
          </p:txBody>
        </p:sp>
        <p:pic>
          <p:nvPicPr>
            <p:cNvPr id="2050" name="Picture 2" descr="Tracking Icon #424584 - Free Icons Library">
              <a:extLst>
                <a:ext uri="{FF2B5EF4-FFF2-40B4-BE49-F238E27FC236}">
                  <a16:creationId xmlns:a16="http://schemas.microsoft.com/office/drawing/2014/main" id="{3FB1FF80-5EEC-47B2-ABB1-8A6850393A3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468992" y="2076157"/>
              <a:ext cx="921500" cy="921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2B02CB4B-C1B4-44B9-AB0E-B1EE26CE219B}"/>
              </a:ext>
            </a:extLst>
          </p:cNvPr>
          <p:cNvGrpSpPr/>
          <p:nvPr/>
        </p:nvGrpSpPr>
        <p:grpSpPr>
          <a:xfrm>
            <a:off x="9207965" y="1916724"/>
            <a:ext cx="2624328" cy="2992212"/>
            <a:chOff x="9303501" y="1916724"/>
            <a:chExt cx="2624328" cy="2992212"/>
          </a:xfrm>
        </p:grpSpPr>
        <p:sp>
          <p:nvSpPr>
            <p:cNvPr id="17" name="Rectangle 16">
              <a:extLst>
                <a:ext uri="{FF2B5EF4-FFF2-40B4-BE49-F238E27FC236}">
                  <a16:creationId xmlns:a16="http://schemas.microsoft.com/office/drawing/2014/main" id="{BED153CA-2F09-49FB-9F19-2AA95BC03C3F}"/>
                </a:ext>
              </a:extLst>
            </p:cNvPr>
            <p:cNvSpPr/>
            <p:nvPr/>
          </p:nvSpPr>
          <p:spPr>
            <a:xfrm>
              <a:off x="9303501" y="3308498"/>
              <a:ext cx="2624328" cy="1600438"/>
            </a:xfrm>
            <a:prstGeom prst="rect">
              <a:avLst/>
            </a:prstGeom>
          </p:spPr>
          <p:txBody>
            <a:bodyPr wrap="square">
              <a:spAutoFit/>
            </a:bodyPr>
            <a:lstStyle/>
            <a:p>
              <a:pPr lvl="0" algn="ctr">
                <a:defRPr/>
              </a:pPr>
              <a:r>
                <a:rPr lang="en-US" sz="1400" dirty="0">
                  <a:solidFill>
                    <a:srgbClr val="757070"/>
                  </a:solidFill>
                  <a:latin typeface="Arial Black" panose="020B0A04020102020204" pitchFamily="34" charset="0"/>
                </a:rPr>
                <a:t>Communication Implications for Wild Alaska Pollock</a:t>
              </a:r>
            </a:p>
            <a:p>
              <a:pPr lvl="0" algn="ctr">
                <a:defRPr/>
              </a:pPr>
              <a:endParaRPr lang="en-US" sz="1400" dirty="0">
                <a:solidFill>
                  <a:srgbClr val="3A3838"/>
                </a:solidFill>
                <a:latin typeface="Arial Black" panose="020B0A04020102020204" pitchFamily="34" charset="0"/>
              </a:endParaRPr>
            </a:p>
            <a:p>
              <a:pPr lvl="0" algn="ctr">
                <a:defRPr/>
              </a:pPr>
              <a:r>
                <a:rPr lang="en-US" sz="1400" dirty="0">
                  <a:solidFill>
                    <a:srgbClr val="3A3838"/>
                  </a:solidFill>
                  <a:latin typeface="Arial Black" panose="020B0A04020102020204" pitchFamily="34" charset="0"/>
                </a:rPr>
                <a:t>How can we effectively tell Wild Alaska Pollock’s story?</a:t>
              </a:r>
            </a:p>
          </p:txBody>
        </p:sp>
        <p:grpSp>
          <p:nvGrpSpPr>
            <p:cNvPr id="25" name="Group 24">
              <a:extLst>
                <a:ext uri="{FF2B5EF4-FFF2-40B4-BE49-F238E27FC236}">
                  <a16:creationId xmlns:a16="http://schemas.microsoft.com/office/drawing/2014/main" id="{203F3555-B332-4B61-BB0C-CBE3E7594D39}"/>
                </a:ext>
              </a:extLst>
            </p:cNvPr>
            <p:cNvGrpSpPr/>
            <p:nvPr/>
          </p:nvGrpSpPr>
          <p:grpSpPr>
            <a:xfrm>
              <a:off x="9987643" y="1916724"/>
              <a:ext cx="1256044" cy="1240017"/>
              <a:chOff x="6990568" y="1916724"/>
              <a:chExt cx="1256044" cy="1240017"/>
            </a:xfrm>
          </p:grpSpPr>
          <p:sp>
            <p:nvSpPr>
              <p:cNvPr id="16" name="Oval 15">
                <a:extLst>
                  <a:ext uri="{FF2B5EF4-FFF2-40B4-BE49-F238E27FC236}">
                    <a16:creationId xmlns:a16="http://schemas.microsoft.com/office/drawing/2014/main" id="{B5123B12-3BA8-4545-B2B4-D70C14EC231C}"/>
                  </a:ext>
                </a:extLst>
              </p:cNvPr>
              <p:cNvSpPr/>
              <p:nvPr/>
            </p:nvSpPr>
            <p:spPr>
              <a:xfrm>
                <a:off x="6990568" y="1916724"/>
                <a:ext cx="1256044" cy="1240017"/>
              </a:xfrm>
              <a:prstGeom prst="ellipse">
                <a:avLst/>
              </a:prstGeom>
              <a:solidFill>
                <a:srgbClr val="75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Implication Icons - Download Free Vector Icons | Noun Project">
                <a:extLst>
                  <a:ext uri="{FF2B5EF4-FFF2-40B4-BE49-F238E27FC236}">
                    <a16:creationId xmlns:a16="http://schemas.microsoft.com/office/drawing/2014/main" id="{D1609AEE-55BC-4E73-8BA5-871EB174391C}"/>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7116963" y="1994403"/>
                <a:ext cx="1003254" cy="100325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58968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0699-354E-4DCD-A3B0-83122E64C2BB}"/>
              </a:ext>
            </a:extLst>
          </p:cNvPr>
          <p:cNvSpPr>
            <a:spLocks noGrp="1"/>
          </p:cNvSpPr>
          <p:nvPr>
            <p:ph type="title"/>
          </p:nvPr>
        </p:nvSpPr>
        <p:spPr>
          <a:xfrm>
            <a:off x="838200" y="2453005"/>
            <a:ext cx="4038600" cy="1325563"/>
          </a:xfrm>
        </p:spPr>
        <p:txBody>
          <a:bodyPr/>
          <a:lstStyle/>
          <a:p>
            <a:r>
              <a:rPr lang="en-US" dirty="0">
                <a:solidFill>
                  <a:schemeClr val="accent6"/>
                </a:solidFill>
              </a:rPr>
              <a:t>Key implication</a:t>
            </a:r>
          </a:p>
        </p:txBody>
      </p:sp>
      <p:sp>
        <p:nvSpPr>
          <p:cNvPr id="3" name="Slide Number Placeholder 2">
            <a:extLst>
              <a:ext uri="{FF2B5EF4-FFF2-40B4-BE49-F238E27FC236}">
                <a16:creationId xmlns:a16="http://schemas.microsoft.com/office/drawing/2014/main" id="{6C4D9E54-8AAE-4B48-9671-027D0816D72D}"/>
              </a:ext>
            </a:extLst>
          </p:cNvPr>
          <p:cNvSpPr>
            <a:spLocks noGrp="1"/>
          </p:cNvSpPr>
          <p:nvPr>
            <p:ph type="sldNum" sz="quarter" idx="4"/>
          </p:nvPr>
        </p:nvSpPr>
        <p:spPr/>
        <p:txBody>
          <a:bodyPr/>
          <a:lstStyle/>
          <a:p>
            <a:fld id="{445BB9D4-DA47-4DCB-9110-082D989CD4AC}" type="slidenum">
              <a:rPr lang="en-US" smtClean="0"/>
              <a:pPr/>
              <a:t>30</a:t>
            </a:fld>
            <a:endParaRPr lang="en-US"/>
          </a:p>
        </p:txBody>
      </p:sp>
      <p:sp>
        <p:nvSpPr>
          <p:cNvPr id="5" name="TextBox 4">
            <a:extLst>
              <a:ext uri="{FF2B5EF4-FFF2-40B4-BE49-F238E27FC236}">
                <a16:creationId xmlns:a16="http://schemas.microsoft.com/office/drawing/2014/main" id="{1EBD7D04-840A-414D-B14F-1EC9C58874A3}"/>
              </a:ext>
            </a:extLst>
          </p:cNvPr>
          <p:cNvSpPr txBox="1"/>
          <p:nvPr/>
        </p:nvSpPr>
        <p:spPr>
          <a:xfrm>
            <a:off x="4221480" y="2453004"/>
            <a:ext cx="7132320" cy="1754326"/>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pPr algn="l"/>
            <a:r>
              <a:rPr lang="en-US" sz="1800" dirty="0">
                <a:solidFill>
                  <a:schemeClr val="accent6"/>
                </a:solidFill>
              </a:rPr>
              <a:t>Versatility is the determining factor when people are choosing between fish species. But Wild Alaska Pollock can’t forget about its core table stake messaging. Leaning into the fish’s versatility story without sacrificing key messaging on table stake attributes is key.</a:t>
            </a:r>
          </a:p>
        </p:txBody>
      </p:sp>
    </p:spTree>
    <p:extLst>
      <p:ext uri="{BB962C8B-B14F-4D97-AF65-F5344CB8AC3E}">
        <p14:creationId xmlns:p14="http://schemas.microsoft.com/office/powerpoint/2010/main" val="607651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31</a:t>
            </a:fld>
            <a:endParaRPr lang="en-US"/>
          </a:p>
        </p:txBody>
      </p:sp>
      <p:sp>
        <p:nvSpPr>
          <p:cNvPr id="2" name="Rectangle 1">
            <a:extLst>
              <a:ext uri="{FF2B5EF4-FFF2-40B4-BE49-F238E27FC236}">
                <a16:creationId xmlns:a16="http://schemas.microsoft.com/office/drawing/2014/main" id="{43C709C2-BC3E-4C02-B398-2BC3101D05A7}"/>
              </a:ext>
            </a:extLst>
          </p:cNvPr>
          <p:cNvSpPr/>
          <p:nvPr/>
        </p:nvSpPr>
        <p:spPr>
          <a:xfrm>
            <a:off x="0" y="5167619"/>
            <a:ext cx="12192000" cy="1690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0E3435-35E0-4E83-B8AB-9DBA0A9DB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018" y="5395682"/>
            <a:ext cx="1325563" cy="1325563"/>
          </a:xfrm>
          <a:prstGeom prst="rect">
            <a:avLst/>
          </a:prstGeom>
          <a:effectLst>
            <a:outerShdw blurRad="63500" sx="102000" sy="102000" algn="ctr" rotWithShape="0">
              <a:prstClr val="black">
                <a:alpha val="40000"/>
              </a:prstClr>
            </a:outerShdw>
          </a:effectLst>
        </p:spPr>
      </p:pic>
      <p:sp>
        <p:nvSpPr>
          <p:cNvPr id="8" name="Title 5">
            <a:extLst>
              <a:ext uri="{FF2B5EF4-FFF2-40B4-BE49-F238E27FC236}">
                <a16:creationId xmlns:a16="http://schemas.microsoft.com/office/drawing/2014/main" id="{095D7C59-354C-45AD-A1E2-8AD1356352D5}"/>
              </a:ext>
            </a:extLst>
          </p:cNvPr>
          <p:cNvSpPr>
            <a:spLocks noGrp="1"/>
          </p:cNvSpPr>
          <p:nvPr>
            <p:ph type="title"/>
          </p:nvPr>
        </p:nvSpPr>
        <p:spPr>
          <a:xfrm>
            <a:off x="838199" y="365125"/>
            <a:ext cx="8812427" cy="3465896"/>
          </a:xfrm>
        </p:spPr>
        <p:txBody>
          <a:bodyPr>
            <a:normAutofit/>
          </a:bodyPr>
          <a:lstStyle/>
          <a:p>
            <a:r>
              <a:rPr lang="en-US" dirty="0">
                <a:solidFill>
                  <a:schemeClr val="tx2"/>
                </a:solidFill>
              </a:rPr>
              <a:t>Recommended Next Steps for Communicating and Marketing Wild Alaska Pollock</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2073917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8237F8-E489-481A-969F-ED53841D87CC}"/>
              </a:ext>
            </a:extLst>
          </p:cNvPr>
          <p:cNvSpPr>
            <a:spLocks noGrp="1"/>
          </p:cNvSpPr>
          <p:nvPr>
            <p:ph type="sldNum" sz="quarter" idx="4"/>
          </p:nvPr>
        </p:nvSpPr>
        <p:spPr/>
        <p:txBody>
          <a:bodyPr/>
          <a:lstStyle/>
          <a:p>
            <a:fld id="{445BB9D4-DA47-4DCB-9110-082D989CD4AC}" type="slidenum">
              <a:rPr lang="en-US" smtClean="0"/>
              <a:pPr/>
              <a:t>32</a:t>
            </a:fld>
            <a:endParaRPr lang="en-US"/>
          </a:p>
        </p:txBody>
      </p:sp>
      <p:sp>
        <p:nvSpPr>
          <p:cNvPr id="4" name="Title 9">
            <a:extLst>
              <a:ext uri="{FF2B5EF4-FFF2-40B4-BE49-F238E27FC236}">
                <a16:creationId xmlns:a16="http://schemas.microsoft.com/office/drawing/2014/main" id="{42B47009-746C-4457-AF4E-09086039DC90}"/>
              </a:ext>
            </a:extLst>
          </p:cNvPr>
          <p:cNvSpPr txBox="1">
            <a:spLocks/>
          </p:cNvSpPr>
          <p:nvPr/>
        </p:nvSpPr>
        <p:spPr>
          <a:xfrm>
            <a:off x="615056" y="241034"/>
            <a:ext cx="9987379" cy="1220083"/>
          </a:xfrm>
          <a:prstGeom prst="rect">
            <a:avLst/>
          </a:prstGeom>
        </p:spPr>
        <p:txBody>
          <a:bodyPr vert="horz" lIns="91440" tIns="45720" rIns="91440" bIns="45720" rtlCol="0" anchor="b">
            <a:normAutofit fontScale="97500"/>
          </a:bodyPr>
          <a:lstStyle>
            <a:lvl1pPr>
              <a:lnSpc>
                <a:spcPct val="90000"/>
              </a:lnSpc>
              <a:spcBef>
                <a:spcPct val="0"/>
              </a:spcBef>
              <a:buNone/>
              <a:defRPr sz="3600">
                <a:solidFill>
                  <a:srgbClr val="005BAA"/>
                </a:solidFill>
                <a:highlight>
                  <a:srgbClr val="FFFFFF"/>
                </a:highlight>
                <a:latin typeface="Arial Black" panose="020B0A04020102020204" pitchFamily="34" charset="0"/>
                <a:ea typeface="+mj-ea"/>
                <a:cs typeface="+mj-cs"/>
              </a:defRPr>
            </a:lvl1pPr>
          </a:lstStyle>
          <a:p>
            <a:r>
              <a:rPr lang="en-US" dirty="0"/>
              <a:t>A two-pronged strategy to communicate about Wild Alaska Pollock</a:t>
            </a:r>
          </a:p>
        </p:txBody>
      </p:sp>
      <p:grpSp>
        <p:nvGrpSpPr>
          <p:cNvPr id="12" name="Group 11">
            <a:extLst>
              <a:ext uri="{FF2B5EF4-FFF2-40B4-BE49-F238E27FC236}">
                <a16:creationId xmlns:a16="http://schemas.microsoft.com/office/drawing/2014/main" id="{BBC609DE-6A5B-46AE-9B32-A3D90D9E23F6}"/>
              </a:ext>
            </a:extLst>
          </p:cNvPr>
          <p:cNvGrpSpPr/>
          <p:nvPr/>
        </p:nvGrpSpPr>
        <p:grpSpPr>
          <a:xfrm>
            <a:off x="858429" y="1628481"/>
            <a:ext cx="10475142" cy="1800519"/>
            <a:chOff x="688158" y="1981761"/>
            <a:chExt cx="10475142" cy="1800519"/>
          </a:xfrm>
        </p:grpSpPr>
        <p:sp>
          <p:nvSpPr>
            <p:cNvPr id="6" name="Oval 5">
              <a:extLst>
                <a:ext uri="{FF2B5EF4-FFF2-40B4-BE49-F238E27FC236}">
                  <a16:creationId xmlns:a16="http://schemas.microsoft.com/office/drawing/2014/main" id="{2E11B34B-CDEB-4E89-B675-2A74952FBC49}"/>
                </a:ext>
              </a:extLst>
            </p:cNvPr>
            <p:cNvSpPr/>
            <p:nvPr/>
          </p:nvSpPr>
          <p:spPr>
            <a:xfrm>
              <a:off x="688158" y="1981761"/>
              <a:ext cx="1897874" cy="1800519"/>
            </a:xfrm>
            <a:prstGeom prst="ellipse">
              <a:avLst/>
            </a:prstGeom>
            <a:solidFill>
              <a:srgbClr val="059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Situation</a:t>
              </a:r>
            </a:p>
          </p:txBody>
        </p:sp>
        <p:sp>
          <p:nvSpPr>
            <p:cNvPr id="7" name="Rectangle 6">
              <a:extLst>
                <a:ext uri="{FF2B5EF4-FFF2-40B4-BE49-F238E27FC236}">
                  <a16:creationId xmlns:a16="http://schemas.microsoft.com/office/drawing/2014/main" id="{FADA4B9C-6305-46B7-9D8A-12C0E38B630E}"/>
                </a:ext>
              </a:extLst>
            </p:cNvPr>
            <p:cNvSpPr/>
            <p:nvPr/>
          </p:nvSpPr>
          <p:spPr>
            <a:xfrm>
              <a:off x="2939698" y="2124336"/>
              <a:ext cx="8223602" cy="1200329"/>
            </a:xfrm>
            <a:prstGeom prst="rect">
              <a:avLst/>
            </a:prstGeom>
          </p:spPr>
          <p:txBody>
            <a:bodyPr wrap="square">
              <a:spAutoFit/>
            </a:bodyPr>
            <a:lstStyle/>
            <a:p>
              <a:pPr lvl="0">
                <a:defRPr/>
              </a:pPr>
              <a:r>
                <a:rPr lang="en-US" dirty="0">
                  <a:solidFill>
                    <a:schemeClr val="bg1">
                      <a:lumMod val="50000"/>
                    </a:schemeClr>
                  </a:solidFill>
                  <a:latin typeface="Arial" panose="020B0604020202020204" pitchFamily="34" charset="0"/>
                  <a:cs typeface="Arial" panose="020B0604020202020204" pitchFamily="34" charset="0"/>
                </a:rPr>
                <a:t>The increasing demand for great tasting, healthy, versatile fish that doesn’t break the bank has made white fish a hot commodity. The only problem is that </a:t>
              </a:r>
              <a:r>
                <a:rPr lang="en-US" b="1" dirty="0">
                  <a:solidFill>
                    <a:schemeClr val="bg1">
                      <a:lumMod val="50000"/>
                    </a:schemeClr>
                  </a:solidFill>
                  <a:latin typeface="Arial" panose="020B0604020202020204" pitchFamily="34" charset="0"/>
                  <a:cs typeface="Arial" panose="020B0604020202020204" pitchFamily="34" charset="0"/>
                </a:rPr>
                <a:t>when consumers think of white fish, they don’t think of Wild Alaska Pollock as often as competitor species.</a:t>
              </a:r>
            </a:p>
          </p:txBody>
        </p:sp>
      </p:grpSp>
      <p:grpSp>
        <p:nvGrpSpPr>
          <p:cNvPr id="13" name="Group 12">
            <a:extLst>
              <a:ext uri="{FF2B5EF4-FFF2-40B4-BE49-F238E27FC236}">
                <a16:creationId xmlns:a16="http://schemas.microsoft.com/office/drawing/2014/main" id="{F3DF73B4-A44A-46E8-90F5-CA399A019735}"/>
              </a:ext>
            </a:extLst>
          </p:cNvPr>
          <p:cNvGrpSpPr/>
          <p:nvPr/>
        </p:nvGrpSpPr>
        <p:grpSpPr>
          <a:xfrm>
            <a:off x="858429" y="3723420"/>
            <a:ext cx="10475142" cy="1800519"/>
            <a:chOff x="688158" y="4076700"/>
            <a:chExt cx="10475142" cy="1800519"/>
          </a:xfrm>
        </p:grpSpPr>
        <p:sp>
          <p:nvSpPr>
            <p:cNvPr id="8" name="Oval 7">
              <a:extLst>
                <a:ext uri="{FF2B5EF4-FFF2-40B4-BE49-F238E27FC236}">
                  <a16:creationId xmlns:a16="http://schemas.microsoft.com/office/drawing/2014/main" id="{ABE41AE6-5C97-4959-95B0-020EB3020117}"/>
                </a:ext>
              </a:extLst>
            </p:cNvPr>
            <p:cNvSpPr/>
            <p:nvPr/>
          </p:nvSpPr>
          <p:spPr>
            <a:xfrm>
              <a:off x="688158" y="4076700"/>
              <a:ext cx="1897874" cy="18005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Opportunity</a:t>
              </a:r>
            </a:p>
          </p:txBody>
        </p:sp>
        <p:sp>
          <p:nvSpPr>
            <p:cNvPr id="9" name="Rectangle 8">
              <a:extLst>
                <a:ext uri="{FF2B5EF4-FFF2-40B4-BE49-F238E27FC236}">
                  <a16:creationId xmlns:a16="http://schemas.microsoft.com/office/drawing/2014/main" id="{75A0C460-CB6C-4239-9675-0DB90D59776B}"/>
                </a:ext>
              </a:extLst>
            </p:cNvPr>
            <p:cNvSpPr/>
            <p:nvPr/>
          </p:nvSpPr>
          <p:spPr>
            <a:xfrm>
              <a:off x="2939698" y="4106404"/>
              <a:ext cx="8223602" cy="1754326"/>
            </a:xfrm>
            <a:prstGeom prst="rect">
              <a:avLst/>
            </a:prstGeom>
          </p:spPr>
          <p:txBody>
            <a:bodyPr wrap="square">
              <a:spAutoFit/>
            </a:bodyPr>
            <a:lstStyle/>
            <a:p>
              <a:pPr lvl="0">
                <a:defRPr/>
              </a:pPr>
              <a:r>
                <a:rPr lang="en-US" dirty="0">
                  <a:solidFill>
                    <a:schemeClr val="bg1">
                      <a:lumMod val="50000"/>
                    </a:schemeClr>
                  </a:solidFill>
                  <a:latin typeface="Arial" panose="020B0604020202020204" pitchFamily="34" charset="0"/>
                  <a:cs typeface="Arial" panose="020B0604020202020204" pitchFamily="34" charset="0"/>
                </a:rPr>
                <a:t>1) The opportunity for Wild Alaska Pollock lies in </a:t>
              </a:r>
              <a:r>
                <a:rPr lang="en-US" b="1" dirty="0">
                  <a:solidFill>
                    <a:schemeClr val="bg1">
                      <a:lumMod val="50000"/>
                    </a:schemeClr>
                  </a:solidFill>
                  <a:latin typeface="Arial" panose="020B0604020202020204" pitchFamily="34" charset="0"/>
                  <a:cs typeface="Arial" panose="020B0604020202020204" pitchFamily="34" charset="0"/>
                </a:rPr>
                <a:t>capitalizing on the white fish halo.</a:t>
              </a:r>
            </a:p>
            <a:p>
              <a:pPr lvl="0">
                <a:defRPr/>
              </a:pPr>
              <a:endParaRPr lang="en-US" dirty="0">
                <a:solidFill>
                  <a:schemeClr val="bg1">
                    <a:lumMod val="50000"/>
                  </a:schemeClr>
                </a:solidFill>
                <a:latin typeface="Arial" panose="020B0604020202020204" pitchFamily="34" charset="0"/>
                <a:cs typeface="Arial" panose="020B0604020202020204" pitchFamily="34" charset="0"/>
              </a:endParaRPr>
            </a:p>
            <a:p>
              <a:pPr lvl="0">
                <a:defRPr/>
              </a:pPr>
              <a:r>
                <a:rPr lang="en-US" dirty="0">
                  <a:solidFill>
                    <a:schemeClr val="bg1">
                      <a:lumMod val="50000"/>
                    </a:schemeClr>
                  </a:solidFill>
                  <a:latin typeface="Arial" panose="020B0604020202020204" pitchFamily="34" charset="0"/>
                  <a:cs typeface="Arial" panose="020B0604020202020204" pitchFamily="34" charset="0"/>
                </a:rPr>
                <a:t>2) It will be critical to also </a:t>
              </a:r>
              <a:r>
                <a:rPr lang="en-US" b="1" dirty="0">
                  <a:solidFill>
                    <a:schemeClr val="bg1">
                      <a:lumMod val="50000"/>
                    </a:schemeClr>
                  </a:solidFill>
                  <a:latin typeface="Arial" panose="020B0604020202020204" pitchFamily="34" charset="0"/>
                  <a:cs typeface="Arial" panose="020B0604020202020204" pitchFamily="34" charset="0"/>
                </a:rPr>
                <a:t>identify Wild Alaska Pollock’s differentiators</a:t>
              </a:r>
              <a:r>
                <a:rPr lang="en-US" dirty="0">
                  <a:solidFill>
                    <a:schemeClr val="bg1">
                      <a:lumMod val="50000"/>
                    </a:schemeClr>
                  </a:solidFill>
                  <a:latin typeface="Arial" panose="020B0604020202020204" pitchFamily="34" charset="0"/>
                  <a:cs typeface="Arial" panose="020B0604020202020204" pitchFamily="34" charset="0"/>
                </a:rPr>
                <a:t> that make it unique to competitor species (e.g. versatility, provenance, sustainability). </a:t>
              </a:r>
            </a:p>
          </p:txBody>
        </p:sp>
      </p:grpSp>
    </p:spTree>
    <p:extLst>
      <p:ext uri="{BB962C8B-B14F-4D97-AF65-F5344CB8AC3E}">
        <p14:creationId xmlns:p14="http://schemas.microsoft.com/office/powerpoint/2010/main" val="3613232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F324-32FD-45CD-AE64-D31353EC9728}"/>
              </a:ext>
            </a:extLst>
          </p:cNvPr>
          <p:cNvSpPr>
            <a:spLocks noGrp="1"/>
          </p:cNvSpPr>
          <p:nvPr>
            <p:ph type="title"/>
          </p:nvPr>
        </p:nvSpPr>
        <p:spPr>
          <a:xfrm>
            <a:off x="380999" y="299642"/>
            <a:ext cx="11610339" cy="859677"/>
          </a:xfrm>
        </p:spPr>
        <p:txBody>
          <a:bodyPr>
            <a:normAutofit fontScale="90000"/>
          </a:bodyPr>
          <a:lstStyle/>
          <a:p>
            <a:r>
              <a:rPr lang="en-US" dirty="0">
                <a:highlight>
                  <a:srgbClr val="FFFFFF"/>
                </a:highlight>
              </a:rPr>
              <a:t>We can build awareness of Wild Alaska Pollock by meeting fish eaters where they are…</a:t>
            </a:r>
          </a:p>
        </p:txBody>
      </p:sp>
      <p:sp>
        <p:nvSpPr>
          <p:cNvPr id="3" name="Slide Number Placeholder 2">
            <a:extLst>
              <a:ext uri="{FF2B5EF4-FFF2-40B4-BE49-F238E27FC236}">
                <a16:creationId xmlns:a16="http://schemas.microsoft.com/office/drawing/2014/main" id="{C19F5044-E966-4243-81F9-63CABDFD429C}"/>
              </a:ext>
            </a:extLst>
          </p:cNvPr>
          <p:cNvSpPr>
            <a:spLocks noGrp="1"/>
          </p:cNvSpPr>
          <p:nvPr>
            <p:ph type="sldNum" sz="quarter" idx="4"/>
          </p:nvPr>
        </p:nvSpPr>
        <p:spPr/>
        <p:txBody>
          <a:bodyPr/>
          <a:lstStyle/>
          <a:p>
            <a:fld id="{445BB9D4-DA47-4DCB-9110-082D989CD4AC}" type="slidenum">
              <a:rPr lang="en-US" smtClean="0"/>
              <a:pPr/>
              <a:t>33</a:t>
            </a:fld>
            <a:endParaRPr lang="en-US"/>
          </a:p>
        </p:txBody>
      </p:sp>
      <p:cxnSp>
        <p:nvCxnSpPr>
          <p:cNvPr id="18" name="Straight Connector 17">
            <a:extLst>
              <a:ext uri="{FF2B5EF4-FFF2-40B4-BE49-F238E27FC236}">
                <a16:creationId xmlns:a16="http://schemas.microsoft.com/office/drawing/2014/main" id="{023466AC-6835-434E-A9BA-33D99329BDA3}"/>
              </a:ext>
            </a:extLst>
          </p:cNvPr>
          <p:cNvCxnSpPr>
            <a:cxnSpLocks/>
          </p:cNvCxnSpPr>
          <p:nvPr/>
        </p:nvCxnSpPr>
        <p:spPr>
          <a:xfrm>
            <a:off x="3070884" y="1579506"/>
            <a:ext cx="0" cy="3698988"/>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E2C063-82D5-4CED-8D17-3FA1935361AA}"/>
              </a:ext>
            </a:extLst>
          </p:cNvPr>
          <p:cNvCxnSpPr>
            <a:cxnSpLocks/>
          </p:cNvCxnSpPr>
          <p:nvPr/>
        </p:nvCxnSpPr>
        <p:spPr>
          <a:xfrm>
            <a:off x="5815668" y="1579506"/>
            <a:ext cx="0" cy="3698988"/>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0EBB1A-6D23-4502-8428-776A4F3C3A89}"/>
              </a:ext>
            </a:extLst>
          </p:cNvPr>
          <p:cNvCxnSpPr>
            <a:cxnSpLocks/>
          </p:cNvCxnSpPr>
          <p:nvPr/>
        </p:nvCxnSpPr>
        <p:spPr>
          <a:xfrm>
            <a:off x="8560452" y="1579506"/>
            <a:ext cx="0" cy="3698988"/>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27AABC6-DE23-4FE3-AEF2-9A72645370E6}"/>
              </a:ext>
            </a:extLst>
          </p:cNvPr>
          <p:cNvSpPr/>
          <p:nvPr/>
        </p:nvSpPr>
        <p:spPr>
          <a:xfrm>
            <a:off x="445764" y="1522951"/>
            <a:ext cx="2505456" cy="1481328"/>
          </a:xfrm>
          <a:prstGeom prst="rect">
            <a:avLst/>
          </a:prstGeom>
        </p:spPr>
        <p:txBody>
          <a:bodyPr wrap="square">
            <a:spAutoFit/>
          </a:bodyPr>
          <a:lstStyle/>
          <a:p>
            <a:pPr marL="285750" indent="-285750">
              <a:buFont typeface="Wingdings" panose="05000000000000000000" pitchFamily="2" charset="2"/>
              <a:buChar char="ü"/>
            </a:pPr>
            <a:r>
              <a:rPr lang="en-US" b="1" dirty="0">
                <a:solidFill>
                  <a:schemeClr val="accent3"/>
                </a:solidFill>
              </a:rPr>
              <a:t>Organic</a:t>
            </a:r>
            <a:r>
              <a:rPr lang="en-US" dirty="0">
                <a:solidFill>
                  <a:schemeClr val="accent3"/>
                </a:solidFill>
              </a:rPr>
              <a:t> and </a:t>
            </a:r>
            <a:r>
              <a:rPr lang="en-US" b="1" dirty="0">
                <a:solidFill>
                  <a:schemeClr val="accent3"/>
                </a:solidFill>
              </a:rPr>
              <a:t>paid social media campaigns </a:t>
            </a:r>
            <a:r>
              <a:rPr lang="en-US" dirty="0">
                <a:solidFill>
                  <a:schemeClr val="accent3"/>
                </a:solidFill>
              </a:rPr>
              <a:t>on channels fish eaters frequent</a:t>
            </a:r>
          </a:p>
        </p:txBody>
      </p:sp>
      <p:sp>
        <p:nvSpPr>
          <p:cNvPr id="25" name="Rectangle 24">
            <a:extLst>
              <a:ext uri="{FF2B5EF4-FFF2-40B4-BE49-F238E27FC236}">
                <a16:creationId xmlns:a16="http://schemas.microsoft.com/office/drawing/2014/main" id="{AE497EC0-E082-4947-BD77-DC2DC39311BE}"/>
              </a:ext>
            </a:extLst>
          </p:cNvPr>
          <p:cNvSpPr/>
          <p:nvPr/>
        </p:nvSpPr>
        <p:spPr>
          <a:xfrm>
            <a:off x="3190548" y="1522951"/>
            <a:ext cx="2505456" cy="1481328"/>
          </a:xfrm>
          <a:prstGeom prst="rect">
            <a:avLst/>
          </a:prstGeom>
        </p:spPr>
        <p:txBody>
          <a:bodyPr wrap="square">
            <a:spAutoFit/>
          </a:bodyPr>
          <a:lstStyle/>
          <a:p>
            <a:pPr marL="285750" indent="-285750">
              <a:buFont typeface="Wingdings" panose="05000000000000000000" pitchFamily="2" charset="2"/>
              <a:buChar char="ü"/>
            </a:pPr>
            <a:r>
              <a:rPr lang="en-US" b="1" dirty="0">
                <a:solidFill>
                  <a:schemeClr val="accent3"/>
                </a:solidFill>
              </a:rPr>
              <a:t>Strategic partnerships</a:t>
            </a:r>
            <a:r>
              <a:rPr lang="en-US" dirty="0">
                <a:solidFill>
                  <a:schemeClr val="accent3"/>
                </a:solidFill>
              </a:rPr>
              <a:t> with reputable influencers, chefs and restaurant owners </a:t>
            </a:r>
          </a:p>
        </p:txBody>
      </p:sp>
      <p:sp>
        <p:nvSpPr>
          <p:cNvPr id="26" name="Rectangle 25">
            <a:extLst>
              <a:ext uri="{FF2B5EF4-FFF2-40B4-BE49-F238E27FC236}">
                <a16:creationId xmlns:a16="http://schemas.microsoft.com/office/drawing/2014/main" id="{3A270963-115D-46C9-968E-1EF529325632}"/>
              </a:ext>
            </a:extLst>
          </p:cNvPr>
          <p:cNvSpPr/>
          <p:nvPr/>
        </p:nvSpPr>
        <p:spPr>
          <a:xfrm>
            <a:off x="5935332" y="1522951"/>
            <a:ext cx="2505456" cy="1481328"/>
          </a:xfrm>
          <a:prstGeom prst="rect">
            <a:avLst/>
          </a:prstGeom>
        </p:spPr>
        <p:txBody>
          <a:bodyPr wrap="square">
            <a:spAutoFit/>
          </a:bodyPr>
          <a:lstStyle/>
          <a:p>
            <a:pPr marL="285750" indent="-285750">
              <a:buFont typeface="Wingdings" panose="05000000000000000000" pitchFamily="2" charset="2"/>
              <a:buChar char="ü"/>
            </a:pPr>
            <a:r>
              <a:rPr lang="en-US" b="1" dirty="0">
                <a:solidFill>
                  <a:schemeClr val="accent3"/>
                </a:solidFill>
                <a:cs typeface="Calibri"/>
              </a:rPr>
              <a:t>Educate target health and nutrition media </a:t>
            </a:r>
            <a:r>
              <a:rPr lang="en-US" dirty="0">
                <a:solidFill>
                  <a:schemeClr val="accent3"/>
                </a:solidFill>
                <a:cs typeface="Calibri"/>
              </a:rPr>
              <a:t>about the Wild Alaska Pollock Difference</a:t>
            </a:r>
          </a:p>
        </p:txBody>
      </p:sp>
      <p:sp>
        <p:nvSpPr>
          <p:cNvPr id="27" name="Rectangle 26">
            <a:extLst>
              <a:ext uri="{FF2B5EF4-FFF2-40B4-BE49-F238E27FC236}">
                <a16:creationId xmlns:a16="http://schemas.microsoft.com/office/drawing/2014/main" id="{5E8843B3-023A-4298-88B3-772714C2547E}"/>
              </a:ext>
            </a:extLst>
          </p:cNvPr>
          <p:cNvSpPr/>
          <p:nvPr/>
        </p:nvSpPr>
        <p:spPr>
          <a:xfrm>
            <a:off x="8680117" y="1522951"/>
            <a:ext cx="2505456" cy="1481328"/>
          </a:xfrm>
          <a:prstGeom prst="rect">
            <a:avLst/>
          </a:prstGeom>
        </p:spPr>
        <p:txBody>
          <a:bodyPr wrap="square">
            <a:spAutoFit/>
          </a:bodyPr>
          <a:lstStyle/>
          <a:p>
            <a:pPr marL="285750" indent="-285750">
              <a:buFont typeface="Wingdings" panose="05000000000000000000" pitchFamily="2" charset="2"/>
              <a:buChar char="ü"/>
            </a:pPr>
            <a:r>
              <a:rPr lang="en-US" b="1" dirty="0">
                <a:solidFill>
                  <a:schemeClr val="accent3"/>
                </a:solidFill>
              </a:rPr>
              <a:t>Earned media placements </a:t>
            </a:r>
            <a:r>
              <a:rPr lang="en-US" dirty="0">
                <a:solidFill>
                  <a:schemeClr val="accent3"/>
                </a:solidFill>
              </a:rPr>
              <a:t>in high-visibility outlets and blogs targeting fish eaters</a:t>
            </a:r>
          </a:p>
        </p:txBody>
      </p:sp>
      <p:sp>
        <p:nvSpPr>
          <p:cNvPr id="28" name="Rectangle 27">
            <a:extLst>
              <a:ext uri="{FF2B5EF4-FFF2-40B4-BE49-F238E27FC236}">
                <a16:creationId xmlns:a16="http://schemas.microsoft.com/office/drawing/2014/main" id="{783E5D2C-99A3-4C86-9A3F-8461E54E755D}"/>
              </a:ext>
            </a:extLst>
          </p:cNvPr>
          <p:cNvSpPr/>
          <p:nvPr/>
        </p:nvSpPr>
        <p:spPr>
          <a:xfrm>
            <a:off x="445764" y="3419557"/>
            <a:ext cx="2505456" cy="1481328"/>
          </a:xfrm>
          <a:prstGeom prst="rect">
            <a:avLst/>
          </a:prstGeom>
        </p:spPr>
        <p:txBody>
          <a:bodyPr wrap="square">
            <a:spAutoFit/>
          </a:bodyPr>
          <a:lstStyle/>
          <a:p>
            <a:pPr marL="285750" indent="-285750">
              <a:buFont typeface="Wingdings" panose="05000000000000000000" pitchFamily="2" charset="2"/>
              <a:buChar char="ü"/>
            </a:pPr>
            <a:r>
              <a:rPr lang="en-US" b="1" dirty="0">
                <a:solidFill>
                  <a:schemeClr val="accent3"/>
                </a:solidFill>
              </a:rPr>
              <a:t>Search engine marketing </a:t>
            </a:r>
            <a:r>
              <a:rPr lang="en-US" dirty="0">
                <a:solidFill>
                  <a:schemeClr val="accent3"/>
                </a:solidFill>
              </a:rPr>
              <a:t>to people actively searching about white fish and other related terms in our category</a:t>
            </a:r>
            <a:endParaRPr lang="en-US" dirty="0">
              <a:solidFill>
                <a:schemeClr val="accent3"/>
              </a:solidFill>
              <a:cs typeface="Calibri"/>
            </a:endParaRPr>
          </a:p>
        </p:txBody>
      </p:sp>
      <p:sp>
        <p:nvSpPr>
          <p:cNvPr id="29" name="Rectangle 28">
            <a:extLst>
              <a:ext uri="{FF2B5EF4-FFF2-40B4-BE49-F238E27FC236}">
                <a16:creationId xmlns:a16="http://schemas.microsoft.com/office/drawing/2014/main" id="{7FA859B7-8972-49DD-83A7-963DDD1B4EE7}"/>
              </a:ext>
            </a:extLst>
          </p:cNvPr>
          <p:cNvSpPr/>
          <p:nvPr/>
        </p:nvSpPr>
        <p:spPr>
          <a:xfrm>
            <a:off x="3224525" y="3419557"/>
            <a:ext cx="2505456" cy="1481328"/>
          </a:xfrm>
          <a:prstGeom prst="rect">
            <a:avLst/>
          </a:prstGeom>
        </p:spPr>
        <p:txBody>
          <a:bodyPr wrap="square">
            <a:spAutoFit/>
          </a:bodyPr>
          <a:lstStyle/>
          <a:p>
            <a:pPr marL="285750" indent="-285750">
              <a:buFont typeface="Wingdings" panose="05000000000000000000" pitchFamily="2" charset="2"/>
              <a:buChar char="ü"/>
            </a:pPr>
            <a:r>
              <a:rPr lang="en-US" b="1" dirty="0">
                <a:solidFill>
                  <a:schemeClr val="accent3"/>
                </a:solidFill>
              </a:rPr>
              <a:t>Native advertising </a:t>
            </a:r>
            <a:r>
              <a:rPr lang="en-US" dirty="0">
                <a:solidFill>
                  <a:schemeClr val="accent3"/>
                </a:solidFill>
              </a:rPr>
              <a:t>in high-profile outlets visited by fish eaters</a:t>
            </a:r>
            <a:endParaRPr lang="en-US" dirty="0">
              <a:solidFill>
                <a:schemeClr val="accent3"/>
              </a:solidFill>
              <a:cs typeface="Calibri"/>
            </a:endParaRPr>
          </a:p>
        </p:txBody>
      </p:sp>
      <p:sp>
        <p:nvSpPr>
          <p:cNvPr id="30" name="Rectangle 29">
            <a:extLst>
              <a:ext uri="{FF2B5EF4-FFF2-40B4-BE49-F238E27FC236}">
                <a16:creationId xmlns:a16="http://schemas.microsoft.com/office/drawing/2014/main" id="{35A361DE-CF9D-4C84-8527-658E9F774D5D}"/>
              </a:ext>
            </a:extLst>
          </p:cNvPr>
          <p:cNvSpPr/>
          <p:nvPr/>
        </p:nvSpPr>
        <p:spPr>
          <a:xfrm>
            <a:off x="6003286" y="3419557"/>
            <a:ext cx="2505456" cy="1481328"/>
          </a:xfrm>
          <a:prstGeom prst="rect">
            <a:avLst/>
          </a:prstGeom>
        </p:spPr>
        <p:txBody>
          <a:bodyPr wrap="square">
            <a:spAutoFit/>
          </a:bodyPr>
          <a:lstStyle/>
          <a:p>
            <a:pPr marL="285750" indent="-285750">
              <a:buFont typeface="Wingdings" panose="05000000000000000000" pitchFamily="2" charset="2"/>
              <a:buChar char="ü"/>
            </a:pPr>
            <a:r>
              <a:rPr lang="en-US" b="1" dirty="0">
                <a:solidFill>
                  <a:schemeClr val="accent3"/>
                </a:solidFill>
                <a:cs typeface="Calibri"/>
              </a:rPr>
              <a:t>Retail RD promotions</a:t>
            </a:r>
            <a:r>
              <a:rPr lang="en-US" dirty="0">
                <a:solidFill>
                  <a:schemeClr val="accent3"/>
                </a:solidFill>
                <a:cs typeface="Calibri"/>
              </a:rPr>
              <a:t> with key retailers to drive interest and purchases in-store through credible nutrition voices</a:t>
            </a:r>
          </a:p>
        </p:txBody>
      </p:sp>
      <p:sp>
        <p:nvSpPr>
          <p:cNvPr id="31" name="Rectangle 30">
            <a:extLst>
              <a:ext uri="{FF2B5EF4-FFF2-40B4-BE49-F238E27FC236}">
                <a16:creationId xmlns:a16="http://schemas.microsoft.com/office/drawing/2014/main" id="{6EE9D821-9DB3-4842-9290-130ED9F2B91D}"/>
              </a:ext>
            </a:extLst>
          </p:cNvPr>
          <p:cNvSpPr/>
          <p:nvPr/>
        </p:nvSpPr>
        <p:spPr>
          <a:xfrm>
            <a:off x="8782048" y="3419557"/>
            <a:ext cx="2505456" cy="1481328"/>
          </a:xfrm>
          <a:prstGeom prst="rect">
            <a:avLst/>
          </a:prstGeom>
        </p:spPr>
        <p:txBody>
          <a:bodyPr wrap="square">
            <a:spAutoFit/>
          </a:bodyPr>
          <a:lstStyle/>
          <a:p>
            <a:pPr marL="285750" indent="-285750">
              <a:buFont typeface="Wingdings" panose="05000000000000000000" pitchFamily="2" charset="2"/>
              <a:buChar char="ü"/>
            </a:pPr>
            <a:r>
              <a:rPr lang="en-US" b="1" dirty="0">
                <a:solidFill>
                  <a:schemeClr val="accent3"/>
                </a:solidFill>
              </a:rPr>
              <a:t>Local earned media </a:t>
            </a:r>
            <a:r>
              <a:rPr lang="en-US" dirty="0">
                <a:solidFill>
                  <a:schemeClr val="accent3"/>
                </a:solidFill>
              </a:rPr>
              <a:t>and/or </a:t>
            </a:r>
            <a:r>
              <a:rPr lang="en-US" b="1" dirty="0">
                <a:solidFill>
                  <a:schemeClr val="accent3"/>
                </a:solidFill>
              </a:rPr>
              <a:t>digital advertising campaign </a:t>
            </a:r>
            <a:r>
              <a:rPr lang="en-US" dirty="0">
                <a:solidFill>
                  <a:schemeClr val="accent3"/>
                </a:solidFill>
              </a:rPr>
              <a:t>to trigger organic local and family conversations</a:t>
            </a:r>
            <a:endParaRPr lang="en-US" dirty="0">
              <a:solidFill>
                <a:schemeClr val="accent3"/>
              </a:solidFill>
              <a:cs typeface="Calibri"/>
            </a:endParaRPr>
          </a:p>
        </p:txBody>
      </p:sp>
      <p:pic>
        <p:nvPicPr>
          <p:cNvPr id="32" name="Picture 2" descr="Instagram Logo transparent PNG - StickPNG">
            <a:extLst>
              <a:ext uri="{FF2B5EF4-FFF2-40B4-BE49-F238E27FC236}">
                <a16:creationId xmlns:a16="http://schemas.microsoft.com/office/drawing/2014/main" id="{B4B67801-C94D-47A7-A329-B7936AF80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27" y="2707729"/>
            <a:ext cx="223259" cy="2232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acebook Brand Resources">
            <a:extLst>
              <a:ext uri="{FF2B5EF4-FFF2-40B4-BE49-F238E27FC236}">
                <a16:creationId xmlns:a16="http://schemas.microsoft.com/office/drawing/2014/main" id="{3578498F-EE61-418B-BC4C-90386FF3C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686" y="2734734"/>
            <a:ext cx="223259" cy="22325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Youtube Ident (NEW LOGO) Aug 2017 - YouTube">
            <a:extLst>
              <a:ext uri="{FF2B5EF4-FFF2-40B4-BE49-F238E27FC236}">
                <a16:creationId xmlns:a16="http://schemas.microsoft.com/office/drawing/2014/main" id="{510460C6-EF43-43DD-B24C-30FA01ABF2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23" t="30038" r="21108" b="24112"/>
          <a:stretch/>
        </p:blipFill>
        <p:spPr bwMode="auto">
          <a:xfrm>
            <a:off x="1945615" y="2732105"/>
            <a:ext cx="494888" cy="2232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close up of a logo&#10;&#10;Description automatically generated">
            <a:extLst>
              <a:ext uri="{FF2B5EF4-FFF2-40B4-BE49-F238E27FC236}">
                <a16:creationId xmlns:a16="http://schemas.microsoft.com/office/drawing/2014/main" id="{9AAFE998-F67D-4A24-A528-DFEF6DCA5975}"/>
              </a:ext>
            </a:extLst>
          </p:cNvPr>
          <p:cNvPicPr>
            <a:picLocks noChangeAspect="1"/>
          </p:cNvPicPr>
          <p:nvPr/>
        </p:nvPicPr>
        <p:blipFill>
          <a:blip r:embed="rId6"/>
          <a:stretch>
            <a:fillRect/>
          </a:stretch>
        </p:blipFill>
        <p:spPr>
          <a:xfrm>
            <a:off x="10391777" y="2868716"/>
            <a:ext cx="852076" cy="426038"/>
          </a:xfrm>
          <a:prstGeom prst="rect">
            <a:avLst/>
          </a:prstGeom>
        </p:spPr>
      </p:pic>
      <p:pic>
        <p:nvPicPr>
          <p:cNvPr id="36" name="Picture 6" descr="Delish-Logo - Foods of NY Tours">
            <a:extLst>
              <a:ext uri="{FF2B5EF4-FFF2-40B4-BE49-F238E27FC236}">
                <a16:creationId xmlns:a16="http://schemas.microsoft.com/office/drawing/2014/main" id="{8B8D491D-7A8C-416E-9AE3-4C6AD82DE5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5314" y="2753625"/>
            <a:ext cx="568185" cy="3996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B845842A-6D49-4D45-8F00-FC7CD9EA1D01}"/>
              </a:ext>
            </a:extLst>
          </p:cNvPr>
          <p:cNvPicPr>
            <a:picLocks noChangeAspect="1"/>
          </p:cNvPicPr>
          <p:nvPr/>
        </p:nvPicPr>
        <p:blipFill>
          <a:blip r:embed="rId8"/>
          <a:stretch>
            <a:fillRect/>
          </a:stretch>
        </p:blipFill>
        <p:spPr>
          <a:xfrm>
            <a:off x="10383331" y="2677531"/>
            <a:ext cx="1078240" cy="240459"/>
          </a:xfrm>
          <a:prstGeom prst="rect">
            <a:avLst/>
          </a:prstGeom>
        </p:spPr>
      </p:pic>
      <p:cxnSp>
        <p:nvCxnSpPr>
          <p:cNvPr id="22" name="Straight Connector 21">
            <a:extLst>
              <a:ext uri="{FF2B5EF4-FFF2-40B4-BE49-F238E27FC236}">
                <a16:creationId xmlns:a16="http://schemas.microsoft.com/office/drawing/2014/main" id="{28F983AD-8909-474A-B021-E5DAD51E370C}"/>
              </a:ext>
            </a:extLst>
          </p:cNvPr>
          <p:cNvCxnSpPr>
            <a:cxnSpLocks/>
          </p:cNvCxnSpPr>
          <p:nvPr/>
        </p:nvCxnSpPr>
        <p:spPr>
          <a:xfrm>
            <a:off x="283838" y="3313056"/>
            <a:ext cx="11346187" cy="0"/>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pic>
        <p:nvPicPr>
          <p:cNvPr id="39" name="Picture 5">
            <a:extLst>
              <a:ext uri="{FF2B5EF4-FFF2-40B4-BE49-F238E27FC236}">
                <a16:creationId xmlns:a16="http://schemas.microsoft.com/office/drawing/2014/main" id="{2FEF4ACF-AE63-4934-8748-E34170DB1217}"/>
              </a:ext>
            </a:extLst>
          </p:cNvPr>
          <p:cNvPicPr>
            <a:picLocks noChangeAspect="1"/>
          </p:cNvPicPr>
          <p:nvPr/>
        </p:nvPicPr>
        <p:blipFill>
          <a:blip r:embed="rId9"/>
          <a:stretch>
            <a:fillRect/>
          </a:stretch>
        </p:blipFill>
        <p:spPr>
          <a:xfrm>
            <a:off x="4600941" y="4377941"/>
            <a:ext cx="830642" cy="312378"/>
          </a:xfrm>
          <a:prstGeom prst="rect">
            <a:avLst/>
          </a:prstGeom>
        </p:spPr>
      </p:pic>
      <p:pic>
        <p:nvPicPr>
          <p:cNvPr id="40" name="Picture 9" descr="A drawing of a face&#10;&#10;Description automatically generated">
            <a:extLst>
              <a:ext uri="{FF2B5EF4-FFF2-40B4-BE49-F238E27FC236}">
                <a16:creationId xmlns:a16="http://schemas.microsoft.com/office/drawing/2014/main" id="{21506481-C65C-400D-A481-EABF3949933E}"/>
              </a:ext>
            </a:extLst>
          </p:cNvPr>
          <p:cNvPicPr>
            <a:picLocks noChangeAspect="1"/>
          </p:cNvPicPr>
          <p:nvPr/>
        </p:nvPicPr>
        <p:blipFill>
          <a:blip r:embed="rId10"/>
          <a:stretch>
            <a:fillRect/>
          </a:stretch>
        </p:blipFill>
        <p:spPr>
          <a:xfrm>
            <a:off x="3557942" y="4386153"/>
            <a:ext cx="977650" cy="324286"/>
          </a:xfrm>
          <a:prstGeom prst="rect">
            <a:avLst/>
          </a:prstGeom>
        </p:spPr>
      </p:pic>
      <p:pic>
        <p:nvPicPr>
          <p:cNvPr id="41" name="Picture 40">
            <a:extLst>
              <a:ext uri="{FF2B5EF4-FFF2-40B4-BE49-F238E27FC236}">
                <a16:creationId xmlns:a16="http://schemas.microsoft.com/office/drawing/2014/main" id="{4D87DA53-A777-470E-8E64-BD832AF2FF3D}"/>
              </a:ext>
            </a:extLst>
          </p:cNvPr>
          <p:cNvPicPr>
            <a:picLocks noChangeAspect="1"/>
          </p:cNvPicPr>
          <p:nvPr/>
        </p:nvPicPr>
        <p:blipFill>
          <a:blip r:embed="rId11"/>
          <a:stretch>
            <a:fillRect/>
          </a:stretch>
        </p:blipFill>
        <p:spPr>
          <a:xfrm>
            <a:off x="3345605" y="4710439"/>
            <a:ext cx="2247895" cy="324216"/>
          </a:xfrm>
          <a:prstGeom prst="rect">
            <a:avLst/>
          </a:prstGeom>
        </p:spPr>
      </p:pic>
    </p:spTree>
    <p:extLst>
      <p:ext uri="{BB962C8B-B14F-4D97-AF65-F5344CB8AC3E}">
        <p14:creationId xmlns:p14="http://schemas.microsoft.com/office/powerpoint/2010/main" val="3856664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F324-32FD-45CD-AE64-D31353EC9728}"/>
              </a:ext>
            </a:extLst>
          </p:cNvPr>
          <p:cNvSpPr>
            <a:spLocks noGrp="1"/>
          </p:cNvSpPr>
          <p:nvPr>
            <p:ph type="title"/>
          </p:nvPr>
        </p:nvSpPr>
        <p:spPr>
          <a:xfrm>
            <a:off x="381000" y="135902"/>
            <a:ext cx="10393680" cy="996862"/>
          </a:xfrm>
        </p:spPr>
        <p:txBody>
          <a:bodyPr>
            <a:normAutofit fontScale="90000"/>
          </a:bodyPr>
          <a:lstStyle/>
          <a:p>
            <a:r>
              <a:rPr lang="en-US" b="1" dirty="0">
                <a:highlight>
                  <a:srgbClr val="FFFFFF"/>
                </a:highlight>
              </a:rPr>
              <a:t>…And prioritizing the following messages:</a:t>
            </a:r>
          </a:p>
        </p:txBody>
      </p:sp>
      <p:sp>
        <p:nvSpPr>
          <p:cNvPr id="3" name="Slide Number Placeholder 2">
            <a:extLst>
              <a:ext uri="{FF2B5EF4-FFF2-40B4-BE49-F238E27FC236}">
                <a16:creationId xmlns:a16="http://schemas.microsoft.com/office/drawing/2014/main" id="{C19F5044-E966-4243-81F9-63CABDFD429C}"/>
              </a:ext>
            </a:extLst>
          </p:cNvPr>
          <p:cNvSpPr>
            <a:spLocks noGrp="1"/>
          </p:cNvSpPr>
          <p:nvPr>
            <p:ph type="sldNum" sz="quarter" idx="4"/>
          </p:nvPr>
        </p:nvSpPr>
        <p:spPr/>
        <p:txBody>
          <a:bodyPr/>
          <a:lstStyle/>
          <a:p>
            <a:fld id="{445BB9D4-DA47-4DCB-9110-082D989CD4AC}" type="slidenum">
              <a:rPr lang="en-US" smtClean="0"/>
              <a:pPr/>
              <a:t>34</a:t>
            </a:fld>
            <a:endParaRPr lang="en-US"/>
          </a:p>
        </p:txBody>
      </p:sp>
      <p:pic>
        <p:nvPicPr>
          <p:cNvPr id="4" name="Picture 3">
            <a:extLst>
              <a:ext uri="{FF2B5EF4-FFF2-40B4-BE49-F238E27FC236}">
                <a16:creationId xmlns:a16="http://schemas.microsoft.com/office/drawing/2014/main" id="{E14E2122-1A41-49DF-935D-3FF291BAC7CD}"/>
              </a:ext>
            </a:extLst>
          </p:cNvPr>
          <p:cNvPicPr>
            <a:picLocks noChangeAspect="1"/>
          </p:cNvPicPr>
          <p:nvPr/>
        </p:nvPicPr>
        <p:blipFill>
          <a:blip r:embed="rId2"/>
          <a:stretch>
            <a:fillRect/>
          </a:stretch>
        </p:blipFill>
        <p:spPr>
          <a:xfrm>
            <a:off x="1643062" y="1385887"/>
            <a:ext cx="3490913" cy="3594539"/>
          </a:xfrm>
          <a:prstGeom prst="rect">
            <a:avLst/>
          </a:prstGeom>
        </p:spPr>
      </p:pic>
      <p:sp>
        <p:nvSpPr>
          <p:cNvPr id="7" name="TextBox 6">
            <a:extLst>
              <a:ext uri="{FF2B5EF4-FFF2-40B4-BE49-F238E27FC236}">
                <a16:creationId xmlns:a16="http://schemas.microsoft.com/office/drawing/2014/main" id="{C1856FBA-9082-4247-AFC2-3389AE240C46}"/>
              </a:ext>
            </a:extLst>
          </p:cNvPr>
          <p:cNvSpPr txBox="1"/>
          <p:nvPr/>
        </p:nvSpPr>
        <p:spPr>
          <a:xfrm>
            <a:off x="5577840" y="1385887"/>
            <a:ext cx="6219414" cy="3847207"/>
          </a:xfrm>
          <a:prstGeom prst="rect">
            <a:avLst/>
          </a:prstGeom>
          <a:solidFill>
            <a:srgbClr val="005BAA"/>
          </a:solidFill>
        </p:spPr>
        <p:txBody>
          <a:bodyPr wrap="square" rtlCol="0">
            <a:spAutoFit/>
          </a:bodyPr>
          <a:lstStyle/>
          <a:p>
            <a:r>
              <a:rPr lang="en-US" sz="1600" b="1" i="1" dirty="0">
                <a:solidFill>
                  <a:schemeClr val="bg1"/>
                </a:solidFill>
                <a:latin typeface="Arial" panose="020B0604020202020204" pitchFamily="34" charset="0"/>
                <a:cs typeface="Arial" panose="020B0604020202020204" pitchFamily="34" charset="0"/>
              </a:rPr>
              <a:t>Sample messages to establish Wild Alaska Pollock as a white fish chock-full of benefits we know U.S. consumers care about: </a:t>
            </a:r>
          </a:p>
          <a:p>
            <a:endParaRPr lang="en-US" sz="16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lumMod val="85000"/>
                  </a:schemeClr>
                </a:solidFill>
                <a:latin typeface="Arial" panose="020B0604020202020204" pitchFamily="34" charset="0"/>
                <a:cs typeface="Arial" panose="020B0604020202020204" pitchFamily="34" charset="0"/>
              </a:rPr>
              <a:t>Wild Alaska Pollock is an affordable, certified-sustainable white fish that can be easily prepared in many delicious, nutritious dishes. </a:t>
            </a:r>
          </a:p>
          <a:p>
            <a:pPr marL="342900" indent="-342900">
              <a:buFont typeface="Arial" panose="020B0604020202020204" pitchFamily="34" charset="0"/>
              <a:buChar char="•"/>
            </a:pPr>
            <a:endParaRPr lang="en-US" sz="1600" dirty="0">
              <a:solidFill>
                <a:schemeClr val="bg1">
                  <a:lumMod val="8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lumMod val="85000"/>
                  </a:schemeClr>
                </a:solidFill>
                <a:latin typeface="Arial" panose="020B0604020202020204" pitchFamily="34" charset="0"/>
                <a:cs typeface="Arial" panose="020B0604020202020204" pitchFamily="34" charset="0"/>
              </a:rPr>
              <a:t>Wild Alaska Pollock is a popular white fish that is known for being affordable and easy to prepare in many mouthwatering dishes. </a:t>
            </a:r>
          </a:p>
          <a:p>
            <a:endParaRPr lang="en-US" sz="1600" dirty="0">
              <a:solidFill>
                <a:schemeClr val="bg1"/>
              </a:solidFill>
              <a:latin typeface="Arial" panose="020B0604020202020204" pitchFamily="34" charset="0"/>
              <a:cs typeface="Arial" panose="020B0604020202020204" pitchFamily="34" charset="0"/>
            </a:endParaRPr>
          </a:p>
          <a:p>
            <a:r>
              <a:rPr lang="en-US" sz="1600" b="1" i="1" dirty="0">
                <a:solidFill>
                  <a:schemeClr val="bg1"/>
                </a:solidFill>
                <a:latin typeface="Arial" panose="020B0604020202020204" pitchFamily="34" charset="0"/>
                <a:cs typeface="Arial" panose="020B0604020202020204" pitchFamily="34" charset="0"/>
              </a:rPr>
              <a:t>Sample Slogan: </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lumMod val="85000"/>
                  </a:schemeClr>
                </a:solidFill>
                <a:latin typeface="Arial" panose="020B0604020202020204" pitchFamily="34" charset="0"/>
                <a:cs typeface="Arial" panose="020B0604020202020204" pitchFamily="34" charset="0"/>
              </a:rPr>
              <a:t>For an affordable, versatile and certified-sustainable white fish, choose Wild Alaska Pollock. </a:t>
            </a:r>
          </a:p>
        </p:txBody>
      </p:sp>
    </p:spTree>
    <p:extLst>
      <p:ext uri="{BB962C8B-B14F-4D97-AF65-F5344CB8AC3E}">
        <p14:creationId xmlns:p14="http://schemas.microsoft.com/office/powerpoint/2010/main" val="847724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5BA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4E99-68A9-41D7-9BAF-76CF12CCCCA4}"/>
              </a:ext>
            </a:extLst>
          </p:cNvPr>
          <p:cNvSpPr>
            <a:spLocks noGrp="1"/>
          </p:cNvSpPr>
          <p:nvPr>
            <p:ph type="title"/>
          </p:nvPr>
        </p:nvSpPr>
        <p:spPr/>
        <p:txBody>
          <a:bodyPr/>
          <a:lstStyle/>
          <a:p>
            <a:r>
              <a:rPr lang="en-US">
                <a:solidFill>
                  <a:schemeClr val="bg1"/>
                </a:solidFill>
              </a:rPr>
              <a:t>Thank you!</a:t>
            </a:r>
          </a:p>
        </p:txBody>
      </p:sp>
      <p:sp>
        <p:nvSpPr>
          <p:cNvPr id="4" name="Slide Number Placeholder 3">
            <a:extLst>
              <a:ext uri="{FF2B5EF4-FFF2-40B4-BE49-F238E27FC236}">
                <a16:creationId xmlns:a16="http://schemas.microsoft.com/office/drawing/2014/main" id="{F539E88B-D33E-4FC3-A7EA-B92E9FC05CD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1699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5BA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4E99-68A9-41D7-9BAF-76CF12CCCCA4}"/>
              </a:ext>
            </a:extLst>
          </p:cNvPr>
          <p:cNvSpPr>
            <a:spLocks noGrp="1"/>
          </p:cNvSpPr>
          <p:nvPr>
            <p:ph type="title"/>
          </p:nvPr>
        </p:nvSpPr>
        <p:spPr/>
        <p:txBody>
          <a:bodyPr/>
          <a:lstStyle/>
          <a:p>
            <a:r>
              <a:rPr lang="en-US" dirty="0">
                <a:solidFill>
                  <a:schemeClr val="bg1"/>
                </a:solidFill>
              </a:rPr>
              <a:t>APPENDIX</a:t>
            </a:r>
          </a:p>
        </p:txBody>
      </p:sp>
      <p:sp>
        <p:nvSpPr>
          <p:cNvPr id="4" name="Slide Number Placeholder 3">
            <a:extLst>
              <a:ext uri="{FF2B5EF4-FFF2-40B4-BE49-F238E27FC236}">
                <a16:creationId xmlns:a16="http://schemas.microsoft.com/office/drawing/2014/main" id="{F539E88B-D33E-4FC3-A7EA-B92E9FC05CD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7366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A31F5-F506-4570-B489-E54508DCF80D}"/>
              </a:ext>
            </a:extLst>
          </p:cNvPr>
          <p:cNvSpPr>
            <a:spLocks noGrp="1"/>
          </p:cNvSpPr>
          <p:nvPr>
            <p:ph type="sldNum" sz="quarter" idx="4"/>
          </p:nvPr>
        </p:nvSpPr>
        <p:spPr/>
        <p:txBody>
          <a:bodyPr/>
          <a:lstStyle/>
          <a:p>
            <a:fld id="{445BB9D4-DA47-4DCB-9110-082D989CD4AC}" type="slidenum">
              <a:rPr lang="en-US" smtClean="0"/>
              <a:pPr/>
              <a:t>37</a:t>
            </a:fld>
            <a:endParaRPr lang="en-US"/>
          </a:p>
        </p:txBody>
      </p:sp>
      <p:graphicFrame>
        <p:nvGraphicFramePr>
          <p:cNvPr id="8" name="Table 8">
            <a:extLst>
              <a:ext uri="{FF2B5EF4-FFF2-40B4-BE49-F238E27FC236}">
                <a16:creationId xmlns:a16="http://schemas.microsoft.com/office/drawing/2014/main" id="{8A1FC742-6E89-444C-87B9-976C70CAFD72}"/>
              </a:ext>
            </a:extLst>
          </p:cNvPr>
          <p:cNvGraphicFramePr>
            <a:graphicFrameLocks noGrp="1"/>
          </p:cNvGraphicFramePr>
          <p:nvPr/>
        </p:nvGraphicFramePr>
        <p:xfrm>
          <a:off x="1516206" y="1408354"/>
          <a:ext cx="9159588" cy="4459608"/>
        </p:xfrm>
        <a:graphic>
          <a:graphicData uri="http://schemas.openxmlformats.org/drawingml/2006/table">
            <a:tbl>
              <a:tblPr firstRow="1" bandRow="1">
                <a:tableStyleId>{5C22544A-7EE6-4342-B048-85BDC9FD1C3A}</a:tableStyleId>
              </a:tblPr>
              <a:tblGrid>
                <a:gridCol w="2289897">
                  <a:extLst>
                    <a:ext uri="{9D8B030D-6E8A-4147-A177-3AD203B41FA5}">
                      <a16:colId xmlns:a16="http://schemas.microsoft.com/office/drawing/2014/main" val="1198663803"/>
                    </a:ext>
                  </a:extLst>
                </a:gridCol>
                <a:gridCol w="2289897">
                  <a:extLst>
                    <a:ext uri="{9D8B030D-6E8A-4147-A177-3AD203B41FA5}">
                      <a16:colId xmlns:a16="http://schemas.microsoft.com/office/drawing/2014/main" val="1388419981"/>
                    </a:ext>
                  </a:extLst>
                </a:gridCol>
                <a:gridCol w="2289897">
                  <a:extLst>
                    <a:ext uri="{9D8B030D-6E8A-4147-A177-3AD203B41FA5}">
                      <a16:colId xmlns:a16="http://schemas.microsoft.com/office/drawing/2014/main" val="3498820791"/>
                    </a:ext>
                  </a:extLst>
                </a:gridCol>
                <a:gridCol w="2289897">
                  <a:extLst>
                    <a:ext uri="{9D8B030D-6E8A-4147-A177-3AD203B41FA5}">
                      <a16:colId xmlns:a16="http://schemas.microsoft.com/office/drawing/2014/main" val="1229180327"/>
                    </a:ext>
                  </a:extLst>
                </a:gridCol>
              </a:tblGrid>
              <a:tr h="0">
                <a:tc>
                  <a:txBody>
                    <a:bodyPr/>
                    <a:lstStyle/>
                    <a:p>
                      <a:pPr algn="ctr"/>
                      <a:r>
                        <a:rPr lang="en-US" dirty="0">
                          <a:latin typeface="Arial" panose="020B0604020202020204" pitchFamily="34" charset="0"/>
                          <a:cs typeface="Arial" panose="020B0604020202020204" pitchFamily="34" charset="0"/>
                        </a:rPr>
                        <a:t>Versatile</a:t>
                      </a:r>
                    </a:p>
                  </a:txBody>
                  <a:tcPr anchor="ctr"/>
                </a:tc>
                <a:tc>
                  <a:txBody>
                    <a:bodyPr/>
                    <a:lstStyle/>
                    <a:p>
                      <a:pPr algn="ctr"/>
                      <a:r>
                        <a:rPr lang="en-US" dirty="0">
                          <a:latin typeface="Arial" panose="020B0604020202020204" pitchFamily="34" charset="0"/>
                          <a:cs typeface="Arial" panose="020B0604020202020204" pitchFamily="34" charset="0"/>
                        </a:rPr>
                        <a:t>Good as an ingredient</a:t>
                      </a:r>
                    </a:p>
                  </a:txBody>
                  <a:tcPr anchor="ctr"/>
                </a:tc>
                <a:tc>
                  <a:txBody>
                    <a:bodyPr/>
                    <a:lstStyle/>
                    <a:p>
                      <a:pPr algn="ctr"/>
                      <a:r>
                        <a:rPr lang="en-US">
                          <a:latin typeface="Arial" panose="020B0604020202020204" pitchFamily="34" charset="0"/>
                          <a:cs typeface="Arial" panose="020B0604020202020204" pitchFamily="34" charset="0"/>
                        </a:rPr>
                        <a:t>Good as center of plate</a:t>
                      </a:r>
                    </a:p>
                  </a:txBody>
                  <a:tcPr anchor="ctr"/>
                </a:tc>
                <a:tc>
                  <a:txBody>
                    <a:bodyPr/>
                    <a:lstStyle/>
                    <a:p>
                      <a:pPr algn="ctr"/>
                      <a:r>
                        <a:rPr lang="en-US">
                          <a:latin typeface="Arial" panose="020B0604020202020204" pitchFamily="34" charset="0"/>
                          <a:cs typeface="Arial" panose="020B0604020202020204" pitchFamily="34" charset="0"/>
                        </a:rPr>
                        <a:t>Whole family will enjoy</a:t>
                      </a:r>
                    </a:p>
                  </a:txBody>
                  <a:tcPr anchor="ctr"/>
                </a:tc>
                <a:extLst>
                  <a:ext uri="{0D108BD9-81ED-4DB2-BD59-A6C34878D82A}">
                    <a16:rowId xmlns:a16="http://schemas.microsoft.com/office/drawing/2014/main" val="8883565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56%</a:t>
                      </a:r>
                    </a:p>
                  </a:txBody>
                  <a:tcPr marL="9525" marR="9525" marT="9525" marB="0" anchor="ctr"/>
                </a:tc>
                <a:extLst>
                  <a:ext uri="{0D108BD9-81ED-4DB2-BD59-A6C34878D82A}">
                    <a16:rowId xmlns:a16="http://schemas.microsoft.com/office/drawing/2014/main" val="74446672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50%</a:t>
                      </a:r>
                    </a:p>
                  </a:txBody>
                  <a:tcPr marL="9525" marR="9525" marT="9525" marB="0" anchor="ctr"/>
                </a:tc>
                <a:extLst>
                  <a:ext uri="{0D108BD9-81ED-4DB2-BD59-A6C34878D82A}">
                    <a16:rowId xmlns:a16="http://schemas.microsoft.com/office/drawing/2014/main" val="2529000211"/>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49%</a:t>
                      </a:r>
                    </a:p>
                  </a:txBody>
                  <a:tcPr marL="9525" marR="9525" marT="9525" marB="0" anchor="ctr"/>
                </a:tc>
                <a:extLst>
                  <a:ext uri="{0D108BD9-81ED-4DB2-BD59-A6C34878D82A}">
                    <a16:rowId xmlns:a16="http://schemas.microsoft.com/office/drawing/2014/main" val="2791268738"/>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48%</a:t>
                      </a:r>
                    </a:p>
                  </a:txBody>
                  <a:tcPr marL="9525" marR="9525" marT="9525" marB="0" anchor="ctr"/>
                </a:tc>
                <a:extLst>
                  <a:ext uri="{0D108BD9-81ED-4DB2-BD59-A6C34878D82A}">
                    <a16:rowId xmlns:a16="http://schemas.microsoft.com/office/drawing/2014/main" val="1816008865"/>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45%</a:t>
                      </a:r>
                    </a:p>
                  </a:txBody>
                  <a:tcPr marL="9525" marR="9525" marT="9525" marB="0" anchor="ctr"/>
                </a:tc>
                <a:extLst>
                  <a:ext uri="{0D108BD9-81ED-4DB2-BD59-A6C34878D82A}">
                    <a16:rowId xmlns:a16="http://schemas.microsoft.com/office/drawing/2014/main" val="2359169097"/>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44%</a:t>
                      </a:r>
                    </a:p>
                  </a:txBody>
                  <a:tcPr marL="9525" marR="9525" marT="9525" marB="0" anchor="ctr"/>
                </a:tc>
                <a:extLst>
                  <a:ext uri="{0D108BD9-81ED-4DB2-BD59-A6C34878D82A}">
                    <a16:rowId xmlns:a16="http://schemas.microsoft.com/office/drawing/2014/main" val="3762716156"/>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39%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43%</a:t>
                      </a:r>
                    </a:p>
                  </a:txBody>
                  <a:tcPr marL="9525" marR="9525" marT="9525" marB="0" anchor="ctr"/>
                </a:tc>
                <a:extLst>
                  <a:ext uri="{0D108BD9-81ED-4DB2-BD59-A6C34878D82A}">
                    <a16:rowId xmlns:a16="http://schemas.microsoft.com/office/drawing/2014/main" val="274885681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43%</a:t>
                      </a:r>
                    </a:p>
                  </a:txBody>
                  <a:tcPr marL="9525" marR="9525" marT="9525" marB="0" anchor="ctr"/>
                </a:tc>
                <a:extLst>
                  <a:ext uri="{0D108BD9-81ED-4DB2-BD59-A6C34878D82A}">
                    <a16:rowId xmlns:a16="http://schemas.microsoft.com/office/drawing/2014/main" val="2831262970"/>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35%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42%</a:t>
                      </a:r>
                    </a:p>
                  </a:txBody>
                  <a:tcPr marL="9525" marR="9525" marT="9525" marB="0" anchor="ctr"/>
                </a:tc>
                <a:extLst>
                  <a:ext uri="{0D108BD9-81ED-4DB2-BD59-A6C34878D82A}">
                    <a16:rowId xmlns:a16="http://schemas.microsoft.com/office/drawing/2014/main" val="745279718"/>
                  </a:ext>
                </a:extLst>
              </a:tr>
            </a:tbl>
          </a:graphicData>
        </a:graphic>
      </p:graphicFrame>
      <p:sp>
        <p:nvSpPr>
          <p:cNvPr id="7" name="Title 1">
            <a:extLst>
              <a:ext uri="{FF2B5EF4-FFF2-40B4-BE49-F238E27FC236}">
                <a16:creationId xmlns:a16="http://schemas.microsoft.com/office/drawing/2014/main" id="{512E568D-DE6C-4555-ACDF-D6811F543285}"/>
              </a:ext>
            </a:extLst>
          </p:cNvPr>
          <p:cNvSpPr>
            <a:spLocks noGrp="1"/>
          </p:cNvSpPr>
          <p:nvPr>
            <p:ph type="title"/>
          </p:nvPr>
        </p:nvSpPr>
        <p:spPr>
          <a:xfrm>
            <a:off x="240324" y="127110"/>
            <a:ext cx="10393680" cy="996862"/>
          </a:xfrm>
        </p:spPr>
        <p:txBody>
          <a:bodyPr vert="horz" lIns="91440" tIns="45720" rIns="91440" bIns="45720" rtlCol="0" anchor="b">
            <a:normAutofit/>
          </a:bodyPr>
          <a:lstStyle/>
          <a:p>
            <a:r>
              <a:rPr lang="en-US" sz="3200" b="0" dirty="0">
                <a:solidFill>
                  <a:schemeClr val="tx1"/>
                </a:solidFill>
              </a:rPr>
              <a:t>Performance on Versatile Attributes</a:t>
            </a:r>
          </a:p>
        </p:txBody>
      </p:sp>
      <p:sp>
        <p:nvSpPr>
          <p:cNvPr id="9" name="TextBox 8">
            <a:extLst>
              <a:ext uri="{FF2B5EF4-FFF2-40B4-BE49-F238E27FC236}">
                <a16:creationId xmlns:a16="http://schemas.microsoft.com/office/drawing/2014/main" id="{A06900BF-D2AE-43A8-846B-90A49F4958D7}"/>
              </a:ext>
            </a:extLst>
          </p:cNvPr>
          <p:cNvSpPr txBox="1"/>
          <p:nvPr/>
        </p:nvSpPr>
        <p:spPr>
          <a:xfrm>
            <a:off x="228600" y="6160991"/>
            <a:ext cx="10717040" cy="215444"/>
          </a:xfrm>
          <a:prstGeom prst="rect">
            <a:avLst/>
          </a:prstGeom>
          <a:noFill/>
        </p:spPr>
        <p:txBody>
          <a:bodyPr wrap="square" rtlCol="0">
            <a:spAutoFit/>
          </a:bodyPr>
          <a:lstStyle/>
          <a:p>
            <a:r>
              <a:rPr lang="en-US" sz="800" dirty="0">
                <a:solidFill>
                  <a:schemeClr val="accent4"/>
                </a:solidFill>
                <a:latin typeface="Arial" panose="020B0604020202020204" pitchFamily="34" charset="0"/>
                <a:cs typeface="Arial" panose="020B0604020202020204" pitchFamily="34" charset="0"/>
              </a:rPr>
              <a:t>Q9. Now, thinking about the attributes associated with fish, please tell us how well you feel each one describes [FISH AWARE] using a 0 to 10 scale. Summary Top 3 Box on 10-pt scale (8-10) Base: Those aware of fish (fish eaters)</a:t>
            </a:r>
          </a:p>
        </p:txBody>
      </p:sp>
    </p:spTree>
    <p:extLst>
      <p:ext uri="{BB962C8B-B14F-4D97-AF65-F5344CB8AC3E}">
        <p14:creationId xmlns:p14="http://schemas.microsoft.com/office/powerpoint/2010/main" val="46111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A31F5-F506-4570-B489-E54508DCF80D}"/>
              </a:ext>
            </a:extLst>
          </p:cNvPr>
          <p:cNvSpPr>
            <a:spLocks noGrp="1"/>
          </p:cNvSpPr>
          <p:nvPr>
            <p:ph type="sldNum" sz="quarter" idx="4"/>
          </p:nvPr>
        </p:nvSpPr>
        <p:spPr/>
        <p:txBody>
          <a:bodyPr/>
          <a:lstStyle/>
          <a:p>
            <a:fld id="{445BB9D4-DA47-4DCB-9110-082D989CD4AC}" type="slidenum">
              <a:rPr lang="en-US" smtClean="0"/>
              <a:pPr/>
              <a:t>38</a:t>
            </a:fld>
            <a:endParaRPr lang="en-US"/>
          </a:p>
        </p:txBody>
      </p:sp>
      <p:graphicFrame>
        <p:nvGraphicFramePr>
          <p:cNvPr id="8" name="Table 8">
            <a:extLst>
              <a:ext uri="{FF2B5EF4-FFF2-40B4-BE49-F238E27FC236}">
                <a16:creationId xmlns:a16="http://schemas.microsoft.com/office/drawing/2014/main" id="{8A1FC742-6E89-444C-87B9-976C70CAFD72}"/>
              </a:ext>
            </a:extLst>
          </p:cNvPr>
          <p:cNvGraphicFramePr>
            <a:graphicFrameLocks noGrp="1"/>
          </p:cNvGraphicFramePr>
          <p:nvPr/>
        </p:nvGraphicFramePr>
        <p:xfrm>
          <a:off x="2672442" y="1637044"/>
          <a:ext cx="6847116" cy="4185288"/>
        </p:xfrm>
        <a:graphic>
          <a:graphicData uri="http://schemas.openxmlformats.org/drawingml/2006/table">
            <a:tbl>
              <a:tblPr firstRow="1" bandRow="1">
                <a:tableStyleId>{5C22544A-7EE6-4342-B048-85BDC9FD1C3A}</a:tableStyleId>
              </a:tblPr>
              <a:tblGrid>
                <a:gridCol w="2282372">
                  <a:extLst>
                    <a:ext uri="{9D8B030D-6E8A-4147-A177-3AD203B41FA5}">
                      <a16:colId xmlns:a16="http://schemas.microsoft.com/office/drawing/2014/main" val="1780582859"/>
                    </a:ext>
                  </a:extLst>
                </a:gridCol>
                <a:gridCol w="2282372">
                  <a:extLst>
                    <a:ext uri="{9D8B030D-6E8A-4147-A177-3AD203B41FA5}">
                      <a16:colId xmlns:a16="http://schemas.microsoft.com/office/drawing/2014/main" val="2374404325"/>
                    </a:ext>
                  </a:extLst>
                </a:gridCol>
                <a:gridCol w="2282372">
                  <a:extLst>
                    <a:ext uri="{9D8B030D-6E8A-4147-A177-3AD203B41FA5}">
                      <a16:colId xmlns:a16="http://schemas.microsoft.com/office/drawing/2014/main" val="311299438"/>
                    </a:ext>
                  </a:extLst>
                </a:gridCol>
              </a:tblGrid>
              <a:tr h="0">
                <a:tc>
                  <a:txBody>
                    <a:bodyPr/>
                    <a:lstStyle/>
                    <a:p>
                      <a:pPr algn="ctr"/>
                      <a:r>
                        <a:rPr lang="en-US" dirty="0">
                          <a:latin typeface="Arial" panose="020B0604020202020204" pitchFamily="34" charset="0"/>
                          <a:cs typeface="Arial" panose="020B0604020202020204" pitchFamily="34" charset="0"/>
                        </a:rPr>
                        <a:t>Easy to prepare</a:t>
                      </a:r>
                    </a:p>
                  </a:txBody>
                  <a:tcPr anchor="ctr"/>
                </a:tc>
                <a:tc>
                  <a:txBody>
                    <a:bodyPr/>
                    <a:lstStyle/>
                    <a:p>
                      <a:pPr algn="ctr"/>
                      <a:r>
                        <a:rPr lang="en-US">
                          <a:latin typeface="Arial" panose="020B0604020202020204" pitchFamily="34" charset="0"/>
                          <a:cs typeface="Arial" panose="020B0604020202020204" pitchFamily="34" charset="0"/>
                        </a:rPr>
                        <a:t>Quick to cook</a:t>
                      </a:r>
                    </a:p>
                  </a:txBody>
                  <a:tcPr anchor="ctr"/>
                </a:tc>
                <a:tc>
                  <a:txBody>
                    <a:bodyPr/>
                    <a:lstStyle/>
                    <a:p>
                      <a:pPr algn="ctr"/>
                      <a:r>
                        <a:rPr lang="en-US" dirty="0">
                          <a:latin typeface="Arial" panose="020B0604020202020204" pitchFamily="34" charset="0"/>
                          <a:cs typeface="Arial" panose="020B0604020202020204" pitchFamily="34" charset="0"/>
                        </a:rPr>
                        <a:t>Freezer-friendly</a:t>
                      </a:r>
                    </a:p>
                  </a:txBody>
                  <a:tcPr anchor="ctr"/>
                </a:tc>
                <a:extLst>
                  <a:ext uri="{0D108BD9-81ED-4DB2-BD59-A6C34878D82A}">
                    <a16:rowId xmlns:a16="http://schemas.microsoft.com/office/drawing/2014/main" val="8883565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56%</a:t>
                      </a:r>
                    </a:p>
                  </a:txBody>
                  <a:tcPr marL="9525" marR="9525" marT="9525" marB="0" anchor="ctr"/>
                </a:tc>
                <a:extLst>
                  <a:ext uri="{0D108BD9-81ED-4DB2-BD59-A6C34878D82A}">
                    <a16:rowId xmlns:a16="http://schemas.microsoft.com/office/drawing/2014/main" val="74446672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53%</a:t>
                      </a:r>
                    </a:p>
                  </a:txBody>
                  <a:tcPr marL="9525" marR="9525" marT="9525" marB="0" anchor="ctr"/>
                </a:tc>
                <a:extLst>
                  <a:ext uri="{0D108BD9-81ED-4DB2-BD59-A6C34878D82A}">
                    <a16:rowId xmlns:a16="http://schemas.microsoft.com/office/drawing/2014/main" val="2529000211"/>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52%</a:t>
                      </a:r>
                    </a:p>
                  </a:txBody>
                  <a:tcPr marL="9525" marR="9525" marT="9525" marB="0" anchor="ctr"/>
                </a:tc>
                <a:extLst>
                  <a:ext uri="{0D108BD9-81ED-4DB2-BD59-A6C34878D82A}">
                    <a16:rowId xmlns:a16="http://schemas.microsoft.com/office/drawing/2014/main" val="2791268738"/>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49%</a:t>
                      </a:r>
                    </a:p>
                  </a:txBody>
                  <a:tcPr marL="9525" marR="9525" marT="9525" marB="0" anchor="ctr"/>
                </a:tc>
                <a:extLst>
                  <a:ext uri="{0D108BD9-81ED-4DB2-BD59-A6C34878D82A}">
                    <a16:rowId xmlns:a16="http://schemas.microsoft.com/office/drawing/2014/main" val="1816008865"/>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49%</a:t>
                      </a:r>
                    </a:p>
                  </a:txBody>
                  <a:tcPr marL="9525" marR="9525" marT="9525" marB="0" anchor="ctr"/>
                </a:tc>
                <a:extLst>
                  <a:ext uri="{0D108BD9-81ED-4DB2-BD59-A6C34878D82A}">
                    <a16:rowId xmlns:a16="http://schemas.microsoft.com/office/drawing/2014/main" val="2359169097"/>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48%</a:t>
                      </a:r>
                    </a:p>
                  </a:txBody>
                  <a:tcPr marL="9525" marR="9525" marT="9525" marB="0" anchor="ctr"/>
                </a:tc>
                <a:extLst>
                  <a:ext uri="{0D108BD9-81ED-4DB2-BD59-A6C34878D82A}">
                    <a16:rowId xmlns:a16="http://schemas.microsoft.com/office/drawing/2014/main" val="3762716156"/>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48%</a:t>
                      </a:r>
                    </a:p>
                  </a:txBody>
                  <a:tcPr marL="9525" marR="9525" marT="9525" marB="0" anchor="ctr"/>
                </a:tc>
                <a:extLst>
                  <a:ext uri="{0D108BD9-81ED-4DB2-BD59-A6C34878D82A}">
                    <a16:rowId xmlns:a16="http://schemas.microsoft.com/office/drawing/2014/main" val="274885681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43%</a:t>
                      </a:r>
                    </a:p>
                  </a:txBody>
                  <a:tcPr marL="9525" marR="9525" marT="9525" marB="0" anchor="ctr"/>
                </a:tc>
                <a:extLst>
                  <a:ext uri="{0D108BD9-81ED-4DB2-BD59-A6C34878D82A}">
                    <a16:rowId xmlns:a16="http://schemas.microsoft.com/office/drawing/2014/main" val="2831262970"/>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42%</a:t>
                      </a:r>
                    </a:p>
                  </a:txBody>
                  <a:tcPr marL="9525" marR="9525" marT="9525" marB="0" anchor="ctr"/>
                </a:tc>
                <a:extLst>
                  <a:ext uri="{0D108BD9-81ED-4DB2-BD59-A6C34878D82A}">
                    <a16:rowId xmlns:a16="http://schemas.microsoft.com/office/drawing/2014/main" val="745279718"/>
                  </a:ext>
                </a:extLst>
              </a:tr>
            </a:tbl>
          </a:graphicData>
        </a:graphic>
      </p:graphicFrame>
      <p:sp>
        <p:nvSpPr>
          <p:cNvPr id="7" name="Title 1">
            <a:extLst>
              <a:ext uri="{FF2B5EF4-FFF2-40B4-BE49-F238E27FC236}">
                <a16:creationId xmlns:a16="http://schemas.microsoft.com/office/drawing/2014/main" id="{84FD48ED-BD27-49D0-92B8-E37874F12327}"/>
              </a:ext>
            </a:extLst>
          </p:cNvPr>
          <p:cNvSpPr>
            <a:spLocks noGrp="1"/>
          </p:cNvSpPr>
          <p:nvPr>
            <p:ph type="title"/>
          </p:nvPr>
        </p:nvSpPr>
        <p:spPr>
          <a:xfrm>
            <a:off x="240325" y="127110"/>
            <a:ext cx="10393680" cy="996862"/>
          </a:xfrm>
        </p:spPr>
        <p:txBody>
          <a:bodyPr vert="horz" lIns="91440" tIns="45720" rIns="91440" bIns="45720" rtlCol="0" anchor="b">
            <a:normAutofit/>
          </a:bodyPr>
          <a:lstStyle/>
          <a:p>
            <a:r>
              <a:rPr lang="en-US" sz="3200" b="0" dirty="0">
                <a:solidFill>
                  <a:schemeClr val="tx1"/>
                </a:solidFill>
              </a:rPr>
              <a:t>Performance on Ease Attributes</a:t>
            </a:r>
          </a:p>
        </p:txBody>
      </p:sp>
      <p:sp>
        <p:nvSpPr>
          <p:cNvPr id="10" name="TextBox 9">
            <a:extLst>
              <a:ext uri="{FF2B5EF4-FFF2-40B4-BE49-F238E27FC236}">
                <a16:creationId xmlns:a16="http://schemas.microsoft.com/office/drawing/2014/main" id="{D4FB03FD-5EE9-496B-AD0A-8598522F90A7}"/>
              </a:ext>
            </a:extLst>
          </p:cNvPr>
          <p:cNvSpPr txBox="1"/>
          <p:nvPr/>
        </p:nvSpPr>
        <p:spPr>
          <a:xfrm>
            <a:off x="228599" y="6142845"/>
            <a:ext cx="10662719" cy="215444"/>
          </a:xfrm>
          <a:prstGeom prst="rect">
            <a:avLst/>
          </a:prstGeom>
          <a:noFill/>
        </p:spPr>
        <p:txBody>
          <a:bodyPr wrap="square" rtlCol="0">
            <a:spAutoFit/>
          </a:bodyPr>
          <a:lstStyle/>
          <a:p>
            <a:r>
              <a:rPr lang="en-US" sz="800" dirty="0">
                <a:solidFill>
                  <a:schemeClr val="accent4"/>
                </a:solidFill>
                <a:latin typeface="Arial" panose="020B0604020202020204" pitchFamily="34" charset="0"/>
                <a:cs typeface="Arial" panose="020B0604020202020204" pitchFamily="34" charset="0"/>
              </a:rPr>
              <a:t>Q9. Now, thinking about the attributes associated with fish, please tell us how well you feel each one describes [FISH AWARE] using a 0 to 10 scale. Summary Top 3 Box on 10-pt scale (8-10) Base: Those aware of fish (fish eaters)</a:t>
            </a:r>
          </a:p>
        </p:txBody>
      </p:sp>
    </p:spTree>
    <p:extLst>
      <p:ext uri="{BB962C8B-B14F-4D97-AF65-F5344CB8AC3E}">
        <p14:creationId xmlns:p14="http://schemas.microsoft.com/office/powerpoint/2010/main" val="1962166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A31F5-F506-4570-B489-E54508DCF80D}"/>
              </a:ext>
            </a:extLst>
          </p:cNvPr>
          <p:cNvSpPr>
            <a:spLocks noGrp="1"/>
          </p:cNvSpPr>
          <p:nvPr>
            <p:ph type="sldNum" sz="quarter" idx="4"/>
          </p:nvPr>
        </p:nvSpPr>
        <p:spPr/>
        <p:txBody>
          <a:bodyPr/>
          <a:lstStyle/>
          <a:p>
            <a:fld id="{445BB9D4-DA47-4DCB-9110-082D989CD4AC}" type="slidenum">
              <a:rPr lang="en-US" smtClean="0"/>
              <a:pPr/>
              <a:t>39</a:t>
            </a:fld>
            <a:endParaRPr lang="en-US"/>
          </a:p>
        </p:txBody>
      </p:sp>
      <p:graphicFrame>
        <p:nvGraphicFramePr>
          <p:cNvPr id="8" name="Table 8">
            <a:extLst>
              <a:ext uri="{FF2B5EF4-FFF2-40B4-BE49-F238E27FC236}">
                <a16:creationId xmlns:a16="http://schemas.microsoft.com/office/drawing/2014/main" id="{8A1FC742-6E89-444C-87B9-976C70CAFD72}"/>
              </a:ext>
            </a:extLst>
          </p:cNvPr>
          <p:cNvGraphicFramePr>
            <a:graphicFrameLocks noGrp="1"/>
          </p:cNvGraphicFramePr>
          <p:nvPr/>
        </p:nvGraphicFramePr>
        <p:xfrm>
          <a:off x="2361798" y="1614315"/>
          <a:ext cx="7468404" cy="4279479"/>
        </p:xfrm>
        <a:graphic>
          <a:graphicData uri="http://schemas.openxmlformats.org/drawingml/2006/table">
            <a:tbl>
              <a:tblPr firstRow="1" bandRow="1">
                <a:tableStyleId>{5C22544A-7EE6-4342-B048-85BDC9FD1C3A}</a:tableStyleId>
              </a:tblPr>
              <a:tblGrid>
                <a:gridCol w="1867101">
                  <a:extLst>
                    <a:ext uri="{9D8B030D-6E8A-4147-A177-3AD203B41FA5}">
                      <a16:colId xmlns:a16="http://schemas.microsoft.com/office/drawing/2014/main" val="1198663803"/>
                    </a:ext>
                  </a:extLst>
                </a:gridCol>
                <a:gridCol w="1867101">
                  <a:extLst>
                    <a:ext uri="{9D8B030D-6E8A-4147-A177-3AD203B41FA5}">
                      <a16:colId xmlns:a16="http://schemas.microsoft.com/office/drawing/2014/main" val="3125210553"/>
                    </a:ext>
                  </a:extLst>
                </a:gridCol>
                <a:gridCol w="1867101">
                  <a:extLst>
                    <a:ext uri="{9D8B030D-6E8A-4147-A177-3AD203B41FA5}">
                      <a16:colId xmlns:a16="http://schemas.microsoft.com/office/drawing/2014/main" val="1388419981"/>
                    </a:ext>
                  </a:extLst>
                </a:gridCol>
                <a:gridCol w="1867101">
                  <a:extLst>
                    <a:ext uri="{9D8B030D-6E8A-4147-A177-3AD203B41FA5}">
                      <a16:colId xmlns:a16="http://schemas.microsoft.com/office/drawing/2014/main" val="3498820791"/>
                    </a:ext>
                  </a:extLst>
                </a:gridCol>
              </a:tblGrid>
              <a:tr h="424392">
                <a:tc>
                  <a:txBody>
                    <a:bodyPr/>
                    <a:lstStyle/>
                    <a:p>
                      <a:pPr algn="ctr"/>
                      <a:r>
                        <a:rPr lang="en-US" dirty="0">
                          <a:latin typeface="Arial" panose="020B0604020202020204" pitchFamily="34" charset="0"/>
                          <a:cs typeface="Arial" panose="020B0604020202020204" pitchFamily="34" charset="0"/>
                        </a:rPr>
                        <a:t>Heart healthy</a:t>
                      </a:r>
                    </a:p>
                  </a:txBody>
                  <a:tcPr anchor="ctr"/>
                </a:tc>
                <a:tc>
                  <a:txBody>
                    <a:bodyPr/>
                    <a:lstStyle/>
                    <a:p>
                      <a:pPr algn="ctr"/>
                      <a:r>
                        <a:rPr lang="en-US">
                          <a:latin typeface="Arial" panose="020B0604020202020204" pitchFamily="34" charset="0"/>
                          <a:cs typeface="Arial" panose="020B0604020202020204" pitchFamily="34" charset="0"/>
                        </a:rPr>
                        <a:t>High in protein</a:t>
                      </a:r>
                    </a:p>
                  </a:txBody>
                  <a:tcPr anchor="ctr"/>
                </a:tc>
                <a:tc>
                  <a:txBody>
                    <a:bodyPr/>
                    <a:lstStyle/>
                    <a:p>
                      <a:pPr algn="ctr"/>
                      <a:r>
                        <a:rPr lang="en-US">
                          <a:latin typeface="Arial" panose="020B0604020202020204" pitchFamily="34" charset="0"/>
                          <a:cs typeface="Arial" panose="020B0604020202020204" pitchFamily="34" charset="0"/>
                        </a:rPr>
                        <a:t>High quality</a:t>
                      </a:r>
                    </a:p>
                  </a:txBody>
                  <a:tcPr anchor="ctr"/>
                </a:tc>
                <a:tc>
                  <a:txBody>
                    <a:bodyPr/>
                    <a:lstStyle/>
                    <a:p>
                      <a:pPr algn="ctr"/>
                      <a:r>
                        <a:rPr lang="en-US">
                          <a:latin typeface="Arial" panose="020B0604020202020204" pitchFamily="34" charset="0"/>
                          <a:cs typeface="Arial" panose="020B0604020202020204" pitchFamily="34" charset="0"/>
                        </a:rPr>
                        <a:t>Low-fat</a:t>
                      </a:r>
                    </a:p>
                  </a:txBody>
                  <a:tcPr anchor="ctr"/>
                </a:tc>
                <a:extLst>
                  <a:ext uri="{0D108BD9-81ED-4DB2-BD59-A6C34878D82A}">
                    <a16:rowId xmlns:a16="http://schemas.microsoft.com/office/drawing/2014/main" val="8883565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60%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54%</a:t>
                      </a:r>
                    </a:p>
                  </a:txBody>
                  <a:tcPr marL="9525" marR="9525" marT="9525" marB="0" anchor="ctr"/>
                </a:tc>
                <a:extLst>
                  <a:ext uri="{0D108BD9-81ED-4DB2-BD59-A6C34878D82A}">
                    <a16:rowId xmlns:a16="http://schemas.microsoft.com/office/drawing/2014/main" val="74446672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52%</a:t>
                      </a:r>
                    </a:p>
                  </a:txBody>
                  <a:tcPr marL="9525" marR="9525" marT="9525" marB="0" anchor="ctr"/>
                </a:tc>
                <a:extLst>
                  <a:ext uri="{0D108BD9-81ED-4DB2-BD59-A6C34878D82A}">
                    <a16:rowId xmlns:a16="http://schemas.microsoft.com/office/drawing/2014/main" val="2529000211"/>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56%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47%</a:t>
                      </a:r>
                    </a:p>
                  </a:txBody>
                  <a:tcPr marL="9525" marR="9525" marT="9525" marB="0" anchor="ctr"/>
                </a:tc>
                <a:extLst>
                  <a:ext uri="{0D108BD9-81ED-4DB2-BD59-A6C34878D82A}">
                    <a16:rowId xmlns:a16="http://schemas.microsoft.com/office/drawing/2014/main" val="2791268738"/>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46%</a:t>
                      </a:r>
                    </a:p>
                  </a:txBody>
                  <a:tcPr marL="9525" marR="9525" marT="9525" marB="0" anchor="ctr"/>
                </a:tc>
                <a:extLst>
                  <a:ext uri="{0D108BD9-81ED-4DB2-BD59-A6C34878D82A}">
                    <a16:rowId xmlns:a16="http://schemas.microsoft.com/office/drawing/2014/main" val="1816008865"/>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52%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46%</a:t>
                      </a:r>
                    </a:p>
                  </a:txBody>
                  <a:tcPr marL="9525" marR="9525" marT="9525" marB="0" anchor="ctr"/>
                </a:tc>
                <a:extLst>
                  <a:ext uri="{0D108BD9-81ED-4DB2-BD59-A6C34878D82A}">
                    <a16:rowId xmlns:a16="http://schemas.microsoft.com/office/drawing/2014/main" val="2359169097"/>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44%</a:t>
                      </a:r>
                    </a:p>
                  </a:txBody>
                  <a:tcPr marL="9525" marR="9525" marT="9525" marB="0" anchor="ctr"/>
                </a:tc>
                <a:extLst>
                  <a:ext uri="{0D108BD9-81ED-4DB2-BD59-A6C34878D82A}">
                    <a16:rowId xmlns:a16="http://schemas.microsoft.com/office/drawing/2014/main" val="3762716156"/>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42%</a:t>
                      </a:r>
                    </a:p>
                  </a:txBody>
                  <a:tcPr marL="9525" marR="9525" marT="9525" marB="0" anchor="ctr"/>
                </a:tc>
                <a:extLst>
                  <a:ext uri="{0D108BD9-81ED-4DB2-BD59-A6C34878D82A}">
                    <a16:rowId xmlns:a16="http://schemas.microsoft.com/office/drawing/2014/main" val="274885681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41%</a:t>
                      </a:r>
                    </a:p>
                  </a:txBody>
                  <a:tcPr marL="9525" marR="9525" marT="9525" marB="0" anchor="ctr"/>
                </a:tc>
                <a:extLst>
                  <a:ext uri="{0D108BD9-81ED-4DB2-BD59-A6C34878D82A}">
                    <a16:rowId xmlns:a16="http://schemas.microsoft.com/office/drawing/2014/main" val="175722614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38%</a:t>
                      </a:r>
                    </a:p>
                  </a:txBody>
                  <a:tcPr marL="9525" marR="9525" marT="9525" marB="0" anchor="ctr"/>
                </a:tc>
                <a:extLst>
                  <a:ext uri="{0D108BD9-81ED-4DB2-BD59-A6C34878D82A}">
                    <a16:rowId xmlns:a16="http://schemas.microsoft.com/office/drawing/2014/main" val="4227533463"/>
                  </a:ext>
                </a:extLst>
              </a:tr>
            </a:tbl>
          </a:graphicData>
        </a:graphic>
      </p:graphicFrame>
      <p:sp>
        <p:nvSpPr>
          <p:cNvPr id="7" name="Title 1">
            <a:extLst>
              <a:ext uri="{FF2B5EF4-FFF2-40B4-BE49-F238E27FC236}">
                <a16:creationId xmlns:a16="http://schemas.microsoft.com/office/drawing/2014/main" id="{8F361759-2650-41CF-B916-AF7ABD9BC364}"/>
              </a:ext>
            </a:extLst>
          </p:cNvPr>
          <p:cNvSpPr>
            <a:spLocks noGrp="1"/>
          </p:cNvSpPr>
          <p:nvPr>
            <p:ph type="title"/>
          </p:nvPr>
        </p:nvSpPr>
        <p:spPr>
          <a:xfrm>
            <a:off x="240326" y="127110"/>
            <a:ext cx="10393680" cy="996862"/>
          </a:xfrm>
        </p:spPr>
        <p:txBody>
          <a:bodyPr vert="horz" lIns="91440" tIns="45720" rIns="91440" bIns="45720" rtlCol="0" anchor="b">
            <a:normAutofit/>
          </a:bodyPr>
          <a:lstStyle/>
          <a:p>
            <a:r>
              <a:rPr lang="en-US" sz="3200" b="0" dirty="0">
                <a:solidFill>
                  <a:schemeClr val="tx1"/>
                </a:solidFill>
              </a:rPr>
              <a:t>Performance on Health Attributes</a:t>
            </a:r>
          </a:p>
        </p:txBody>
      </p:sp>
      <p:sp>
        <p:nvSpPr>
          <p:cNvPr id="12" name="TextBox 11">
            <a:extLst>
              <a:ext uri="{FF2B5EF4-FFF2-40B4-BE49-F238E27FC236}">
                <a16:creationId xmlns:a16="http://schemas.microsoft.com/office/drawing/2014/main" id="{63139AB6-0EBD-4351-A579-02B5CF835D01}"/>
              </a:ext>
            </a:extLst>
          </p:cNvPr>
          <p:cNvSpPr txBox="1"/>
          <p:nvPr/>
        </p:nvSpPr>
        <p:spPr>
          <a:xfrm>
            <a:off x="228600" y="6159584"/>
            <a:ext cx="10671772" cy="215444"/>
          </a:xfrm>
          <a:prstGeom prst="rect">
            <a:avLst/>
          </a:prstGeom>
          <a:noFill/>
        </p:spPr>
        <p:txBody>
          <a:bodyPr wrap="square" rtlCol="0">
            <a:spAutoFit/>
          </a:bodyPr>
          <a:lstStyle/>
          <a:p>
            <a:r>
              <a:rPr lang="en-US" sz="800" dirty="0">
                <a:solidFill>
                  <a:schemeClr val="accent4"/>
                </a:solidFill>
                <a:latin typeface="Arial" panose="020B0604020202020204" pitchFamily="34" charset="0"/>
                <a:cs typeface="Arial" panose="020B0604020202020204" pitchFamily="34" charset="0"/>
              </a:rPr>
              <a:t>Q9. Now, thinking about the attributes associated with fish, please tell us how well you feel each one describes [FISH AWARE] using a 0 to 10 scale. Summary Top 3 Box on 10-pt scale (8-10) Base: Those aware of fish (fish eaters)</a:t>
            </a:r>
          </a:p>
        </p:txBody>
      </p:sp>
    </p:spTree>
    <p:extLst>
      <p:ext uri="{BB962C8B-B14F-4D97-AF65-F5344CB8AC3E}">
        <p14:creationId xmlns:p14="http://schemas.microsoft.com/office/powerpoint/2010/main" val="5235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80588"/>
            <a:ext cx="10515600" cy="1325563"/>
          </a:xfrm>
        </p:spPr>
        <p:txBody>
          <a:bodyPr>
            <a:normAutofit/>
          </a:bodyPr>
          <a:lstStyle/>
          <a:p>
            <a:r>
              <a:rPr lang="en-US" sz="3200" dirty="0"/>
              <a:t>Our approach</a:t>
            </a:r>
            <a:endParaRPr lang="en-US" sz="3200" strike="sngStrike" dirty="0">
              <a:highlight>
                <a:srgbClr val="FFFF00"/>
              </a:highlight>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Rectangle 41">
            <a:extLst>
              <a:ext uri="{FF2B5EF4-FFF2-40B4-BE49-F238E27FC236}">
                <a16:creationId xmlns:a16="http://schemas.microsoft.com/office/drawing/2014/main" id="{BE7C575A-A567-4054-9607-B2A66AFB07C1}"/>
              </a:ext>
            </a:extLst>
          </p:cNvPr>
          <p:cNvSpPr/>
          <p:nvPr/>
        </p:nvSpPr>
        <p:spPr>
          <a:xfrm>
            <a:off x="2049255" y="1950956"/>
            <a:ext cx="3554490" cy="1377300"/>
          </a:xfrm>
          <a:prstGeom prst="rect">
            <a:avLst/>
          </a:prstGeom>
        </p:spPr>
        <p:txBody>
          <a:bodyPr wrap="square">
            <a:spAutoFit/>
          </a:bodyPr>
          <a:lstStyle/>
          <a:p>
            <a:pPr marL="342797" indent="-342797" defTabSz="457063">
              <a:spcBef>
                <a:spcPts val="225"/>
              </a:spcBef>
              <a:spcAft>
                <a:spcPts val="225"/>
              </a:spcAft>
              <a:buFont typeface="Arial" panose="020B0604020202020204" pitchFamily="34" charset="0"/>
              <a:buChar char="•"/>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Understand the general population and fish eater’s key habits and behaviors with fish</a:t>
            </a:r>
          </a:p>
          <a:p>
            <a:pPr marL="342797"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Identify shifts in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attitudes and perceptions of Wild Alaska Pollock and competitor fish</a:t>
            </a:r>
          </a:p>
          <a:p>
            <a:pPr marL="342797" indent="-342797" defTabSz="457063">
              <a:spcBef>
                <a:spcPts val="225"/>
              </a:spcBef>
              <a:spcAft>
                <a:spcPts val="225"/>
              </a:spcAft>
              <a:buFont typeface="Arial" panose="020B0604020202020204" pitchFamily="34" charset="0"/>
              <a:buChar char="•"/>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Uncover drivers of demand for Wild Alaska Pollock</a:t>
            </a:r>
          </a:p>
          <a:p>
            <a:pPr marL="342797" indent="-342797" defTabSz="457063">
              <a:spcBef>
                <a:spcPts val="225"/>
              </a:spcBef>
              <a:spcAft>
                <a:spcPts val="225"/>
              </a:spcAft>
              <a:buFont typeface="Arial" panose="020B0604020202020204" pitchFamily="34" charset="0"/>
              <a:buChar char="•"/>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Understand how to effectively engage consumers from a communications and marketing perspective</a:t>
            </a:r>
            <a:endParaRPr lang="en-US" sz="105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77C3208C-41F5-45FD-B4BB-5E195860D565}"/>
              </a:ext>
            </a:extLst>
          </p:cNvPr>
          <p:cNvGrpSpPr/>
          <p:nvPr/>
        </p:nvGrpSpPr>
        <p:grpSpPr>
          <a:xfrm>
            <a:off x="664583" y="1778340"/>
            <a:ext cx="1555622" cy="1145640"/>
            <a:chOff x="7143691" y="1096296"/>
            <a:chExt cx="1884218" cy="1319935"/>
          </a:xfrm>
        </p:grpSpPr>
        <p:sp>
          <p:nvSpPr>
            <p:cNvPr id="16" name="Oval 15">
              <a:extLst>
                <a:ext uri="{FF2B5EF4-FFF2-40B4-BE49-F238E27FC236}">
                  <a16:creationId xmlns:a16="http://schemas.microsoft.com/office/drawing/2014/main" id="{F3EEC3A1-4483-4665-8DCA-FE0B1838E9B1}"/>
                </a:ext>
              </a:extLst>
            </p:cNvPr>
            <p:cNvSpPr/>
            <p:nvPr/>
          </p:nvSpPr>
          <p:spPr>
            <a:xfrm>
              <a:off x="7427199" y="1096296"/>
              <a:ext cx="1371599" cy="1319935"/>
            </a:xfrm>
            <a:prstGeom prst="ellipse">
              <a:avLst/>
            </a:prstGeom>
            <a:solidFill>
              <a:srgbClr val="005BAA"/>
            </a:solidFill>
            <a:ln w="9525" cap="flat" cmpd="sng" algn="ctr">
              <a:noFill/>
              <a:prstDash val="solid"/>
            </a:ln>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Larsseit Alt" panose="00000500000000000000"/>
                <a:ea typeface="+mn-ea"/>
                <a:cs typeface="Arial" panose="020B0604020202020204" pitchFamily="34" charset="0"/>
              </a:endParaRPr>
            </a:p>
          </p:txBody>
        </p:sp>
        <p:sp>
          <p:nvSpPr>
            <p:cNvPr id="17" name="Rectangle 16">
              <a:extLst>
                <a:ext uri="{FF2B5EF4-FFF2-40B4-BE49-F238E27FC236}">
                  <a16:creationId xmlns:a16="http://schemas.microsoft.com/office/drawing/2014/main" id="{843A7A2D-5481-4AC3-B8F7-54E440708576}"/>
                </a:ext>
              </a:extLst>
            </p:cNvPr>
            <p:cNvSpPr/>
            <p:nvPr/>
          </p:nvSpPr>
          <p:spPr>
            <a:xfrm>
              <a:off x="7143691" y="1579239"/>
              <a:ext cx="1884218" cy="307857"/>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Larsseit Alt" panose="00000500000000000000"/>
                  <a:cs typeface="Arial" panose="020B0604020202020204" pitchFamily="34" charset="0"/>
                </a:rPr>
                <a:t>Objectives</a:t>
              </a:r>
              <a:endParaRPr kumimoji="0" lang="en-US" sz="1400" b="1" i="0" u="none" strike="noStrike" kern="1200" cap="none" spc="0" normalizeH="0" baseline="0" noProof="0">
                <a:ln>
                  <a:noFill/>
                </a:ln>
                <a:solidFill>
                  <a:srgbClr val="FFFFFF"/>
                </a:solidFill>
                <a:effectLst/>
                <a:uLnTx/>
                <a:uFillTx/>
                <a:latin typeface="Larsseit Alt" panose="0000050000000000000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A7EA5BEE-E717-4223-AD53-A3311DC35A9D}"/>
              </a:ext>
            </a:extLst>
          </p:cNvPr>
          <p:cNvGrpSpPr/>
          <p:nvPr/>
        </p:nvGrpSpPr>
        <p:grpSpPr>
          <a:xfrm>
            <a:off x="5430127" y="1730432"/>
            <a:ext cx="1555622" cy="1145640"/>
            <a:chOff x="7143691" y="1096296"/>
            <a:chExt cx="1884218" cy="1319935"/>
          </a:xfrm>
        </p:grpSpPr>
        <p:sp>
          <p:nvSpPr>
            <p:cNvPr id="19" name="Oval 18">
              <a:extLst>
                <a:ext uri="{FF2B5EF4-FFF2-40B4-BE49-F238E27FC236}">
                  <a16:creationId xmlns:a16="http://schemas.microsoft.com/office/drawing/2014/main" id="{A2B3AF0C-53DF-4AF1-8433-B979429B7313}"/>
                </a:ext>
              </a:extLst>
            </p:cNvPr>
            <p:cNvSpPr/>
            <p:nvPr/>
          </p:nvSpPr>
          <p:spPr>
            <a:xfrm>
              <a:off x="7427199" y="1096296"/>
              <a:ext cx="1371599" cy="1319935"/>
            </a:xfrm>
            <a:prstGeom prst="ellipse">
              <a:avLst/>
            </a:prstGeom>
            <a:solidFill>
              <a:srgbClr val="005BAA"/>
            </a:solidFill>
            <a:ln w="9525" cap="flat" cmpd="sng" algn="ctr">
              <a:noFill/>
              <a:prstDash val="solid"/>
            </a:ln>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Larsseit Alt" panose="00000500000000000000"/>
                <a:ea typeface="+mn-ea"/>
                <a:cs typeface="Arial" panose="020B0604020202020204" pitchFamily="34" charset="0"/>
              </a:endParaRPr>
            </a:p>
          </p:txBody>
        </p:sp>
        <p:sp>
          <p:nvSpPr>
            <p:cNvPr id="20" name="Rectangle 19">
              <a:extLst>
                <a:ext uri="{FF2B5EF4-FFF2-40B4-BE49-F238E27FC236}">
                  <a16:creationId xmlns:a16="http://schemas.microsoft.com/office/drawing/2014/main" id="{AD79FFCB-AFFC-4F1A-8340-7AD724D038B0}"/>
                </a:ext>
              </a:extLst>
            </p:cNvPr>
            <p:cNvSpPr/>
            <p:nvPr/>
          </p:nvSpPr>
          <p:spPr>
            <a:xfrm>
              <a:off x="7143691" y="1579239"/>
              <a:ext cx="1884218" cy="354601"/>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arsseit Alt" panose="00000500000000000000"/>
                  <a:ea typeface="+mn-ea"/>
                  <a:cs typeface="Arial" panose="020B0604020202020204" pitchFamily="34" charset="0"/>
                </a:rPr>
                <a:t>Methodology</a:t>
              </a:r>
            </a:p>
          </p:txBody>
        </p:sp>
      </p:grpSp>
      <p:sp>
        <p:nvSpPr>
          <p:cNvPr id="22" name="Rectangle 21">
            <a:extLst>
              <a:ext uri="{FF2B5EF4-FFF2-40B4-BE49-F238E27FC236}">
                <a16:creationId xmlns:a16="http://schemas.microsoft.com/office/drawing/2014/main" id="{CAB4178E-D88B-48BF-B324-DAEA33716F59}"/>
              </a:ext>
            </a:extLst>
          </p:cNvPr>
          <p:cNvSpPr/>
          <p:nvPr/>
        </p:nvSpPr>
        <p:spPr>
          <a:xfrm>
            <a:off x="6857042" y="1950956"/>
            <a:ext cx="4670375" cy="4365298"/>
          </a:xfrm>
          <a:prstGeom prst="rect">
            <a:avLst/>
          </a:prstGeom>
        </p:spPr>
        <p:txBody>
          <a:bodyPr wrap="square">
            <a:spAutoFit/>
          </a:bodyPr>
          <a:lstStyle/>
          <a:p>
            <a:pPr marL="342797"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An online survey was fielded in the United States among a nationally-representative sample of adults aged 18 years or older between August 14-26, 2020.</a:t>
            </a:r>
          </a:p>
          <a:p>
            <a:pPr marL="342797"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This report reflects findings from the general population (n=1,244), a statistically significant sample to allow for segmentation among gender, age, region, race/ethnicity, education and income.</a:t>
            </a:r>
          </a:p>
          <a:p>
            <a:pPr marL="342797"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Following this, a drivers of demand analysis using predictive analytics methods was conducted to understand which fish attributes are most likely to drive Wild Alaska Pollock demand overall.</a:t>
            </a:r>
          </a:p>
          <a:p>
            <a:pPr marL="342797"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In addition to Wild Alaska Pollock, the following competitors were included in this analysis:</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Salmon</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Cod</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Tilapia</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Haddock</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Sole</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Pacific Hake / Whiting</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Halibut</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Tuna</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Catfish</a:t>
            </a:r>
          </a:p>
          <a:p>
            <a:pPr marL="799997" lvl="1" indent="-342797" defTabSz="457063">
              <a:spcBef>
                <a:spcPts val="225"/>
              </a:spcBef>
              <a:spcAft>
                <a:spcPts val="225"/>
              </a:spcAft>
              <a:buFont typeface="Arial" panose="020B0604020202020204" pitchFamily="34" charset="0"/>
              <a:buChar char="•"/>
              <a:defRPr/>
            </a:pPr>
            <a:r>
              <a:rPr lang="en-US" sz="1050" dirty="0">
                <a:solidFill>
                  <a:srgbClr val="000000"/>
                </a:solidFill>
                <a:latin typeface="Arial" panose="020B0604020202020204" pitchFamily="34" charset="0"/>
                <a:ea typeface="Verdana" panose="020B0604030504040204" pitchFamily="34" charset="0"/>
                <a:cs typeface="Arial" panose="020B0604020202020204" pitchFamily="34" charset="0"/>
              </a:rPr>
              <a:t>Rockfish </a:t>
            </a:r>
          </a:p>
          <a:p>
            <a:pPr marL="1257197" lvl="2" indent="-342797" defTabSz="457063">
              <a:spcBef>
                <a:spcPts val="225"/>
              </a:spcBef>
              <a:spcAft>
                <a:spcPts val="225"/>
              </a:spcAft>
              <a:buFont typeface="Arial" panose="020B0604020202020204" pitchFamily="34" charset="0"/>
              <a:buChar char="•"/>
              <a:defRPr/>
            </a:pPr>
            <a:endParaRPr lang="en-US" sz="105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07147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A31F5-F506-4570-B489-E54508DCF80D}"/>
              </a:ext>
            </a:extLst>
          </p:cNvPr>
          <p:cNvSpPr>
            <a:spLocks noGrp="1"/>
          </p:cNvSpPr>
          <p:nvPr>
            <p:ph type="sldNum" sz="quarter" idx="4"/>
          </p:nvPr>
        </p:nvSpPr>
        <p:spPr/>
        <p:txBody>
          <a:bodyPr/>
          <a:lstStyle/>
          <a:p>
            <a:fld id="{445BB9D4-DA47-4DCB-9110-082D989CD4AC}" type="slidenum">
              <a:rPr lang="en-US" smtClean="0"/>
              <a:pPr/>
              <a:t>40</a:t>
            </a:fld>
            <a:endParaRPr lang="en-US"/>
          </a:p>
        </p:txBody>
      </p:sp>
      <p:graphicFrame>
        <p:nvGraphicFramePr>
          <p:cNvPr id="8" name="Table 8">
            <a:extLst>
              <a:ext uri="{FF2B5EF4-FFF2-40B4-BE49-F238E27FC236}">
                <a16:creationId xmlns:a16="http://schemas.microsoft.com/office/drawing/2014/main" id="{8A1FC742-6E89-444C-87B9-976C70CAFD72}"/>
              </a:ext>
            </a:extLst>
          </p:cNvPr>
          <p:cNvGraphicFramePr>
            <a:graphicFrameLocks noGrp="1"/>
          </p:cNvGraphicFramePr>
          <p:nvPr/>
        </p:nvGraphicFramePr>
        <p:xfrm>
          <a:off x="1504750" y="1651553"/>
          <a:ext cx="9182500" cy="4279479"/>
        </p:xfrm>
        <a:graphic>
          <a:graphicData uri="http://schemas.openxmlformats.org/drawingml/2006/table">
            <a:tbl>
              <a:tblPr firstRow="1" bandRow="1">
                <a:tableStyleId>{5C22544A-7EE6-4342-B048-85BDC9FD1C3A}</a:tableStyleId>
              </a:tblPr>
              <a:tblGrid>
                <a:gridCol w="1836500">
                  <a:extLst>
                    <a:ext uri="{9D8B030D-6E8A-4147-A177-3AD203B41FA5}">
                      <a16:colId xmlns:a16="http://schemas.microsoft.com/office/drawing/2014/main" val="3580732590"/>
                    </a:ext>
                  </a:extLst>
                </a:gridCol>
                <a:gridCol w="1836500">
                  <a:extLst>
                    <a:ext uri="{9D8B030D-6E8A-4147-A177-3AD203B41FA5}">
                      <a16:colId xmlns:a16="http://schemas.microsoft.com/office/drawing/2014/main" val="2884500301"/>
                    </a:ext>
                  </a:extLst>
                </a:gridCol>
                <a:gridCol w="1836500">
                  <a:extLst>
                    <a:ext uri="{9D8B030D-6E8A-4147-A177-3AD203B41FA5}">
                      <a16:colId xmlns:a16="http://schemas.microsoft.com/office/drawing/2014/main" val="1229180327"/>
                    </a:ext>
                  </a:extLst>
                </a:gridCol>
                <a:gridCol w="1836500">
                  <a:extLst>
                    <a:ext uri="{9D8B030D-6E8A-4147-A177-3AD203B41FA5}">
                      <a16:colId xmlns:a16="http://schemas.microsoft.com/office/drawing/2014/main" val="104503855"/>
                    </a:ext>
                  </a:extLst>
                </a:gridCol>
                <a:gridCol w="1836500">
                  <a:extLst>
                    <a:ext uri="{9D8B030D-6E8A-4147-A177-3AD203B41FA5}">
                      <a16:colId xmlns:a16="http://schemas.microsoft.com/office/drawing/2014/main" val="3147873458"/>
                    </a:ext>
                  </a:extLst>
                </a:gridCol>
              </a:tblGrid>
              <a:tr h="424392">
                <a:tc>
                  <a:txBody>
                    <a:bodyPr/>
                    <a:lstStyle/>
                    <a:p>
                      <a:pPr algn="ctr"/>
                      <a:r>
                        <a:rPr lang="en-US" dirty="0">
                          <a:latin typeface="Arial" panose="020B0604020202020204" pitchFamily="34" charset="0"/>
                          <a:cs typeface="Arial" panose="020B0604020202020204" pitchFamily="34" charset="0"/>
                        </a:rPr>
                        <a:t>Fresh tasting</a:t>
                      </a:r>
                    </a:p>
                  </a:txBody>
                  <a:tcPr anchor="ctr"/>
                </a:tc>
                <a:tc>
                  <a:txBody>
                    <a:bodyPr/>
                    <a:lstStyle/>
                    <a:p>
                      <a:pPr algn="ctr"/>
                      <a:r>
                        <a:rPr lang="en-US" dirty="0">
                          <a:latin typeface="Arial" panose="020B0604020202020204" pitchFamily="34" charset="0"/>
                          <a:cs typeface="Arial" panose="020B0604020202020204" pitchFamily="34" charset="0"/>
                        </a:rPr>
                        <a:t>Great tasting</a:t>
                      </a:r>
                    </a:p>
                  </a:txBody>
                  <a:tcPr anchor="ctr"/>
                </a:tc>
                <a:tc>
                  <a:txBody>
                    <a:bodyPr/>
                    <a:lstStyle/>
                    <a:p>
                      <a:pPr algn="ctr"/>
                      <a:r>
                        <a:rPr lang="en-US" dirty="0">
                          <a:latin typeface="Arial" panose="020B0604020202020204" pitchFamily="34" charset="0"/>
                          <a:cs typeface="Arial" panose="020B0604020202020204" pitchFamily="34" charset="0"/>
                        </a:rPr>
                        <a:t>Flaky</a:t>
                      </a:r>
                    </a:p>
                  </a:txBody>
                  <a:tcPr anchor="ctr"/>
                </a:tc>
                <a:tc>
                  <a:txBody>
                    <a:bodyPr/>
                    <a:lstStyle/>
                    <a:p>
                      <a:pPr algn="ctr"/>
                      <a:r>
                        <a:rPr lang="en-US" dirty="0">
                          <a:latin typeface="Arial" panose="020B0604020202020204" pitchFamily="34" charset="0"/>
                          <a:cs typeface="Arial" panose="020B0604020202020204" pitchFamily="34" charset="0"/>
                        </a:rPr>
                        <a:t>Full-flavored</a:t>
                      </a:r>
                    </a:p>
                  </a:txBody>
                  <a:tcPr anchor="ctr"/>
                </a:tc>
                <a:tc>
                  <a:txBody>
                    <a:bodyPr/>
                    <a:lstStyle/>
                    <a:p>
                      <a:pPr algn="ctr"/>
                      <a:r>
                        <a:rPr lang="en-US" dirty="0">
                          <a:latin typeface="Arial" panose="020B0604020202020204" pitchFamily="34" charset="0"/>
                          <a:cs typeface="Arial" panose="020B0604020202020204" pitchFamily="34" charset="0"/>
                        </a:rPr>
                        <a:t>Mild</a:t>
                      </a:r>
                    </a:p>
                  </a:txBody>
                  <a:tcPr anchor="ctr"/>
                </a:tc>
                <a:extLst>
                  <a:ext uri="{0D108BD9-81ED-4DB2-BD59-A6C34878D82A}">
                    <a16:rowId xmlns:a16="http://schemas.microsoft.com/office/drawing/2014/main" val="8883565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60%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50%</a:t>
                      </a:r>
                    </a:p>
                  </a:txBody>
                  <a:tcPr marL="9525" marR="9525" marT="9525" marB="0" anchor="ctr"/>
                </a:tc>
                <a:extLst>
                  <a:ext uri="{0D108BD9-81ED-4DB2-BD59-A6C34878D82A}">
                    <a16:rowId xmlns:a16="http://schemas.microsoft.com/office/drawing/2014/main" val="74446672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60%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50%</a:t>
                      </a:r>
                    </a:p>
                  </a:txBody>
                  <a:tcPr marL="9525" marR="9525" marT="9525" marB="0" anchor="ctr"/>
                </a:tc>
                <a:extLst>
                  <a:ext uri="{0D108BD9-81ED-4DB2-BD59-A6C34878D82A}">
                    <a16:rowId xmlns:a16="http://schemas.microsoft.com/office/drawing/2014/main" val="2529000211"/>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49%</a:t>
                      </a:r>
                    </a:p>
                  </a:txBody>
                  <a:tcPr marL="9525" marR="9525" marT="9525" marB="0" anchor="ctr"/>
                </a:tc>
                <a:extLst>
                  <a:ext uri="{0D108BD9-81ED-4DB2-BD59-A6C34878D82A}">
                    <a16:rowId xmlns:a16="http://schemas.microsoft.com/office/drawing/2014/main" val="2791268738"/>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56%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47%</a:t>
                      </a:r>
                    </a:p>
                  </a:txBody>
                  <a:tcPr marL="9525" marR="9525" marT="9525" marB="0" anchor="ctr"/>
                </a:tc>
                <a:extLst>
                  <a:ext uri="{0D108BD9-81ED-4DB2-BD59-A6C34878D82A}">
                    <a16:rowId xmlns:a16="http://schemas.microsoft.com/office/drawing/2014/main" val="1816008865"/>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53%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45%</a:t>
                      </a:r>
                    </a:p>
                  </a:txBody>
                  <a:tcPr marL="9525" marR="9525" marT="9525" marB="0" anchor="ctr"/>
                </a:tc>
                <a:extLst>
                  <a:ext uri="{0D108BD9-81ED-4DB2-BD59-A6C34878D82A}">
                    <a16:rowId xmlns:a16="http://schemas.microsoft.com/office/drawing/2014/main" val="2359169097"/>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53%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44%</a:t>
                      </a:r>
                    </a:p>
                  </a:txBody>
                  <a:tcPr marL="9525" marR="9525" marT="9525" marB="0" anchor="ctr"/>
                </a:tc>
                <a:extLst>
                  <a:ext uri="{0D108BD9-81ED-4DB2-BD59-A6C34878D82A}">
                    <a16:rowId xmlns:a16="http://schemas.microsoft.com/office/drawing/2014/main" val="3762716156"/>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53%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38%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43%</a:t>
                      </a:r>
                    </a:p>
                  </a:txBody>
                  <a:tcPr marL="9525" marR="9525" marT="9525" marB="0" anchor="ctr"/>
                </a:tc>
                <a:extLst>
                  <a:ext uri="{0D108BD9-81ED-4DB2-BD59-A6C34878D82A}">
                    <a16:rowId xmlns:a16="http://schemas.microsoft.com/office/drawing/2014/main" val="274885681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38%</a:t>
                      </a:r>
                    </a:p>
                  </a:txBody>
                  <a:tcPr marL="9525" marR="9525" marT="9525" marB="0" anchor="ctr"/>
                </a:tc>
                <a:extLst>
                  <a:ext uri="{0D108BD9-81ED-4DB2-BD59-A6C34878D82A}">
                    <a16:rowId xmlns:a16="http://schemas.microsoft.com/office/drawing/2014/main" val="175722614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36%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37%</a:t>
                      </a:r>
                    </a:p>
                  </a:txBody>
                  <a:tcPr marL="9525" marR="9525" marT="9525" marB="0" anchor="ctr"/>
                </a:tc>
                <a:extLst>
                  <a:ext uri="{0D108BD9-81ED-4DB2-BD59-A6C34878D82A}">
                    <a16:rowId xmlns:a16="http://schemas.microsoft.com/office/drawing/2014/main" val="4227533463"/>
                  </a:ext>
                </a:extLst>
              </a:tr>
            </a:tbl>
          </a:graphicData>
        </a:graphic>
      </p:graphicFrame>
      <p:sp>
        <p:nvSpPr>
          <p:cNvPr id="7" name="Title 1">
            <a:extLst>
              <a:ext uri="{FF2B5EF4-FFF2-40B4-BE49-F238E27FC236}">
                <a16:creationId xmlns:a16="http://schemas.microsoft.com/office/drawing/2014/main" id="{1BC726EF-704A-4133-8749-291094CC01C5}"/>
              </a:ext>
            </a:extLst>
          </p:cNvPr>
          <p:cNvSpPr>
            <a:spLocks noGrp="1"/>
          </p:cNvSpPr>
          <p:nvPr>
            <p:ph type="title"/>
          </p:nvPr>
        </p:nvSpPr>
        <p:spPr>
          <a:xfrm>
            <a:off x="240818" y="121350"/>
            <a:ext cx="10393680" cy="996862"/>
          </a:xfrm>
        </p:spPr>
        <p:txBody>
          <a:bodyPr vert="horz" lIns="91440" tIns="45720" rIns="91440" bIns="45720" rtlCol="0" anchor="b">
            <a:normAutofit/>
          </a:bodyPr>
          <a:lstStyle/>
          <a:p>
            <a:r>
              <a:rPr lang="en-US" sz="3200" b="0" dirty="0">
                <a:solidFill>
                  <a:schemeClr val="tx1"/>
                </a:solidFill>
              </a:rPr>
              <a:t>Performance on Taste Attributes</a:t>
            </a:r>
          </a:p>
        </p:txBody>
      </p:sp>
      <p:sp>
        <p:nvSpPr>
          <p:cNvPr id="12" name="TextBox 11">
            <a:extLst>
              <a:ext uri="{FF2B5EF4-FFF2-40B4-BE49-F238E27FC236}">
                <a16:creationId xmlns:a16="http://schemas.microsoft.com/office/drawing/2014/main" id="{F78CB421-DBAD-4F69-822C-E776BD4B2006}"/>
              </a:ext>
            </a:extLst>
          </p:cNvPr>
          <p:cNvSpPr txBox="1"/>
          <p:nvPr/>
        </p:nvSpPr>
        <p:spPr>
          <a:xfrm>
            <a:off x="255681" y="6143922"/>
            <a:ext cx="10735226" cy="215444"/>
          </a:xfrm>
          <a:prstGeom prst="rect">
            <a:avLst/>
          </a:prstGeom>
          <a:noFill/>
        </p:spPr>
        <p:txBody>
          <a:bodyPr wrap="square" rtlCol="0">
            <a:spAutoFit/>
          </a:bodyPr>
          <a:lstStyle/>
          <a:p>
            <a:r>
              <a:rPr lang="en-US" sz="800" dirty="0">
                <a:solidFill>
                  <a:schemeClr val="accent4"/>
                </a:solidFill>
                <a:latin typeface="Arial" panose="020B0604020202020204" pitchFamily="34" charset="0"/>
                <a:cs typeface="Arial" panose="020B0604020202020204" pitchFamily="34" charset="0"/>
              </a:rPr>
              <a:t>Q9. Now, thinking about the attributes associated with fish, please tell us how well you feel each one describes [FISH AWARE] using a 0 to 10 scale. Summary Top 3 Box on 10-pt scale (8-10) Base: Those aware of fish (fish eaters)</a:t>
            </a:r>
          </a:p>
        </p:txBody>
      </p:sp>
    </p:spTree>
    <p:extLst>
      <p:ext uri="{BB962C8B-B14F-4D97-AF65-F5344CB8AC3E}">
        <p14:creationId xmlns:p14="http://schemas.microsoft.com/office/powerpoint/2010/main" val="2767807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A31F5-F506-4570-B489-E54508DCF80D}"/>
              </a:ext>
            </a:extLst>
          </p:cNvPr>
          <p:cNvSpPr>
            <a:spLocks noGrp="1"/>
          </p:cNvSpPr>
          <p:nvPr>
            <p:ph type="sldNum" sz="quarter" idx="4"/>
          </p:nvPr>
        </p:nvSpPr>
        <p:spPr/>
        <p:txBody>
          <a:bodyPr/>
          <a:lstStyle/>
          <a:p>
            <a:fld id="{445BB9D4-DA47-4DCB-9110-082D989CD4AC}" type="slidenum">
              <a:rPr lang="en-US" smtClean="0"/>
              <a:pPr/>
              <a:t>41</a:t>
            </a:fld>
            <a:endParaRPr lang="en-US"/>
          </a:p>
        </p:txBody>
      </p:sp>
      <p:graphicFrame>
        <p:nvGraphicFramePr>
          <p:cNvPr id="8" name="Table 8">
            <a:extLst>
              <a:ext uri="{FF2B5EF4-FFF2-40B4-BE49-F238E27FC236}">
                <a16:creationId xmlns:a16="http://schemas.microsoft.com/office/drawing/2014/main" id="{8A1FC742-6E89-444C-87B9-976C70CAFD72}"/>
              </a:ext>
            </a:extLst>
          </p:cNvPr>
          <p:cNvGraphicFramePr>
            <a:graphicFrameLocks noGrp="1"/>
          </p:cNvGraphicFramePr>
          <p:nvPr/>
        </p:nvGraphicFramePr>
        <p:xfrm>
          <a:off x="556181" y="1520505"/>
          <a:ext cx="10031735" cy="4507020"/>
        </p:xfrm>
        <a:graphic>
          <a:graphicData uri="http://schemas.openxmlformats.org/drawingml/2006/table">
            <a:tbl>
              <a:tblPr firstRow="1" bandRow="1">
                <a:tableStyleId>{5C22544A-7EE6-4342-B048-85BDC9FD1C3A}</a:tableStyleId>
              </a:tblPr>
              <a:tblGrid>
                <a:gridCol w="1555423">
                  <a:extLst>
                    <a:ext uri="{9D8B030D-6E8A-4147-A177-3AD203B41FA5}">
                      <a16:colId xmlns:a16="http://schemas.microsoft.com/office/drawing/2014/main" val="725293520"/>
                    </a:ext>
                  </a:extLst>
                </a:gridCol>
                <a:gridCol w="1310787">
                  <a:extLst>
                    <a:ext uri="{9D8B030D-6E8A-4147-A177-3AD203B41FA5}">
                      <a16:colId xmlns:a16="http://schemas.microsoft.com/office/drawing/2014/main" val="1198663803"/>
                    </a:ext>
                  </a:extLst>
                </a:gridCol>
                <a:gridCol w="1433105">
                  <a:extLst>
                    <a:ext uri="{9D8B030D-6E8A-4147-A177-3AD203B41FA5}">
                      <a16:colId xmlns:a16="http://schemas.microsoft.com/office/drawing/2014/main" val="3125210553"/>
                    </a:ext>
                  </a:extLst>
                </a:gridCol>
                <a:gridCol w="1433105">
                  <a:extLst>
                    <a:ext uri="{9D8B030D-6E8A-4147-A177-3AD203B41FA5}">
                      <a16:colId xmlns:a16="http://schemas.microsoft.com/office/drawing/2014/main" val="1388419981"/>
                    </a:ext>
                  </a:extLst>
                </a:gridCol>
                <a:gridCol w="1433105">
                  <a:extLst>
                    <a:ext uri="{9D8B030D-6E8A-4147-A177-3AD203B41FA5}">
                      <a16:colId xmlns:a16="http://schemas.microsoft.com/office/drawing/2014/main" val="3498820791"/>
                    </a:ext>
                  </a:extLst>
                </a:gridCol>
                <a:gridCol w="1433105">
                  <a:extLst>
                    <a:ext uri="{9D8B030D-6E8A-4147-A177-3AD203B41FA5}">
                      <a16:colId xmlns:a16="http://schemas.microsoft.com/office/drawing/2014/main" val="1229180327"/>
                    </a:ext>
                  </a:extLst>
                </a:gridCol>
                <a:gridCol w="1433105">
                  <a:extLst>
                    <a:ext uri="{9D8B030D-6E8A-4147-A177-3AD203B41FA5}">
                      <a16:colId xmlns:a16="http://schemas.microsoft.com/office/drawing/2014/main" val="2374404325"/>
                    </a:ext>
                  </a:extLst>
                </a:gridCol>
              </a:tblGrid>
              <a:tr h="424392">
                <a:tc>
                  <a:txBody>
                    <a:bodyPr/>
                    <a:lstStyle/>
                    <a:p>
                      <a:pPr algn="ctr"/>
                      <a:r>
                        <a:rPr lang="en-US" dirty="0">
                          <a:latin typeface="Arial" panose="020B0604020202020204" pitchFamily="34" charset="0"/>
                          <a:cs typeface="Arial" panose="020B0604020202020204" pitchFamily="34" charset="0"/>
                        </a:rPr>
                        <a:t>Sustainable</a:t>
                      </a:r>
                    </a:p>
                  </a:txBody>
                  <a:tcPr anchor="ctr"/>
                </a:tc>
                <a:tc>
                  <a:txBody>
                    <a:bodyPr/>
                    <a:lstStyle/>
                    <a:p>
                      <a:pPr algn="ctr"/>
                      <a:r>
                        <a:rPr lang="en-US" dirty="0">
                          <a:latin typeface="Arial" panose="020B0604020202020204" pitchFamily="34" charset="0"/>
                          <a:cs typeface="Arial" panose="020B0604020202020204" pitchFamily="34" charset="0"/>
                        </a:rPr>
                        <a:t>Farm-raised</a:t>
                      </a:r>
                    </a:p>
                  </a:txBody>
                  <a:tcPr anchor="ctr"/>
                </a:tc>
                <a:tc>
                  <a:txBody>
                    <a:bodyPr/>
                    <a:lstStyle/>
                    <a:p>
                      <a:pPr algn="ctr"/>
                      <a:r>
                        <a:rPr lang="en-US" dirty="0">
                          <a:latin typeface="Arial" panose="020B0604020202020204" pitchFamily="34" charset="0"/>
                          <a:cs typeface="Arial" panose="020B0604020202020204" pitchFamily="34" charset="0"/>
                        </a:rPr>
                        <a:t>Product of Alaska</a:t>
                      </a:r>
                    </a:p>
                  </a:txBody>
                  <a:tcPr anchor="ctr"/>
                </a:tc>
                <a:tc>
                  <a:txBody>
                    <a:bodyPr/>
                    <a:lstStyle/>
                    <a:p>
                      <a:pPr algn="ctr"/>
                      <a:r>
                        <a:rPr lang="en-US">
                          <a:latin typeface="Arial" panose="020B0604020202020204" pitchFamily="34" charset="0"/>
                          <a:cs typeface="Arial" panose="020B0604020202020204" pitchFamily="34" charset="0"/>
                        </a:rPr>
                        <a:t>Product of China</a:t>
                      </a:r>
                    </a:p>
                  </a:txBody>
                  <a:tcPr anchor="ctr"/>
                </a:tc>
                <a:tc>
                  <a:txBody>
                    <a:bodyPr/>
                    <a:lstStyle/>
                    <a:p>
                      <a:pPr algn="ctr"/>
                      <a:r>
                        <a:rPr lang="en-US">
                          <a:latin typeface="Arial" panose="020B0604020202020204" pitchFamily="34" charset="0"/>
                          <a:cs typeface="Arial" panose="020B0604020202020204" pitchFamily="34" charset="0"/>
                        </a:rPr>
                        <a:t>Product of the U.S.</a:t>
                      </a:r>
                    </a:p>
                  </a:txBody>
                  <a:tcPr anchor="ctr"/>
                </a:tc>
                <a:tc>
                  <a:txBody>
                    <a:bodyPr/>
                    <a:lstStyle/>
                    <a:p>
                      <a:pPr algn="ctr"/>
                      <a:r>
                        <a:rPr lang="en-US" dirty="0">
                          <a:latin typeface="Arial" panose="020B0604020202020204" pitchFamily="34" charset="0"/>
                          <a:cs typeface="Arial" panose="020B0604020202020204" pitchFamily="34" charset="0"/>
                        </a:rPr>
                        <a:t>Traceable</a:t>
                      </a:r>
                    </a:p>
                  </a:txBody>
                  <a:tcPr anchor="ctr"/>
                </a:tc>
                <a:tc>
                  <a:txBody>
                    <a:bodyPr/>
                    <a:lstStyle/>
                    <a:p>
                      <a:pPr algn="ctr"/>
                      <a:r>
                        <a:rPr lang="en-US">
                          <a:latin typeface="Arial" panose="020B0604020202020204" pitchFamily="34" charset="0"/>
                          <a:cs typeface="Arial" panose="020B0604020202020204" pitchFamily="34" charset="0"/>
                        </a:rPr>
                        <a:t>Wild-caught</a:t>
                      </a:r>
                    </a:p>
                  </a:txBody>
                  <a:tcPr anchor="ctr"/>
                </a:tc>
                <a:extLst>
                  <a:ext uri="{0D108BD9-81ED-4DB2-BD59-A6C34878D82A}">
                    <a16:rowId xmlns:a16="http://schemas.microsoft.com/office/drawing/2014/main" val="8883565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34%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52%</a:t>
                      </a:r>
                    </a:p>
                  </a:txBody>
                  <a:tcPr marL="9525" marR="9525" marT="9525" marB="0" anchor="ctr"/>
                </a:tc>
                <a:extLst>
                  <a:ext uri="{0D108BD9-81ED-4DB2-BD59-A6C34878D82A}">
                    <a16:rowId xmlns:a16="http://schemas.microsoft.com/office/drawing/2014/main" val="74446672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41%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32%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55%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43%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49%</a:t>
                      </a:r>
                    </a:p>
                  </a:txBody>
                  <a:tcPr marL="9525" marR="9525" marT="9525" marB="0" anchor="ctr"/>
                </a:tc>
                <a:extLst>
                  <a:ext uri="{0D108BD9-81ED-4DB2-BD59-A6C34878D82A}">
                    <a16:rowId xmlns:a16="http://schemas.microsoft.com/office/drawing/2014/main" val="2529000211"/>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36%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22%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39%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46%</a:t>
                      </a:r>
                    </a:p>
                  </a:txBody>
                  <a:tcPr marL="9525" marR="9525" marT="9525" marB="0" anchor="ctr"/>
                </a:tc>
                <a:extLst>
                  <a:ext uri="{0D108BD9-81ED-4DB2-BD59-A6C34878D82A}">
                    <a16:rowId xmlns:a16="http://schemas.microsoft.com/office/drawing/2014/main" val="2791268738"/>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34%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37%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21%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38%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43%</a:t>
                      </a:r>
                    </a:p>
                  </a:txBody>
                  <a:tcPr marL="9525" marR="9525" marT="9525" marB="0" anchor="ctr"/>
                </a:tc>
                <a:extLst>
                  <a:ext uri="{0D108BD9-81ED-4DB2-BD59-A6C34878D82A}">
                    <a16:rowId xmlns:a16="http://schemas.microsoft.com/office/drawing/2014/main" val="1816008865"/>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32%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36%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21%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38%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42%</a:t>
                      </a:r>
                    </a:p>
                  </a:txBody>
                  <a:tcPr marL="9525" marR="9525" marT="9525" marB="0" anchor="ctr"/>
                </a:tc>
                <a:extLst>
                  <a:ext uri="{0D108BD9-81ED-4DB2-BD59-A6C34878D82A}">
                    <a16:rowId xmlns:a16="http://schemas.microsoft.com/office/drawing/2014/main" val="2359169097"/>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39%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16%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35%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38%</a:t>
                      </a:r>
                    </a:p>
                  </a:txBody>
                  <a:tcPr marL="9525" marR="9525" marT="9525" marB="0" anchor="ctr"/>
                </a:tc>
                <a:extLst>
                  <a:ext uri="{0D108BD9-81ED-4DB2-BD59-A6C34878D82A}">
                    <a16:rowId xmlns:a16="http://schemas.microsoft.com/office/drawing/2014/main" val="3762716156"/>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39%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29%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32%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13%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37%</a:t>
                      </a:r>
                    </a:p>
                  </a:txBody>
                  <a:tcPr marL="9525" marR="9525" marT="9525" marB="0" anchor="ctr"/>
                </a:tc>
                <a:extLst>
                  <a:ext uri="{0D108BD9-81ED-4DB2-BD59-A6C34878D82A}">
                    <a16:rowId xmlns:a16="http://schemas.microsoft.com/office/drawing/2014/main" val="274885681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38%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24%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31%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13%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41%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31%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37%</a:t>
                      </a:r>
                    </a:p>
                  </a:txBody>
                  <a:tcPr marL="9525" marR="9525" marT="9525" marB="0" anchor="ctr"/>
                </a:tc>
                <a:extLst>
                  <a:ext uri="{0D108BD9-81ED-4DB2-BD59-A6C34878D82A}">
                    <a16:rowId xmlns:a16="http://schemas.microsoft.com/office/drawing/2014/main" val="175722614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23%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19%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13%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25%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28%</a:t>
                      </a:r>
                    </a:p>
                  </a:txBody>
                  <a:tcPr marL="9525" marR="9525" marT="9525" marB="0" anchor="ctr"/>
                </a:tc>
                <a:extLst>
                  <a:ext uri="{0D108BD9-81ED-4DB2-BD59-A6C34878D82A}">
                    <a16:rowId xmlns:a16="http://schemas.microsoft.com/office/drawing/2014/main" val="4227533463"/>
                  </a:ext>
                </a:extLst>
              </a:tr>
            </a:tbl>
          </a:graphicData>
        </a:graphic>
      </p:graphicFrame>
      <p:sp>
        <p:nvSpPr>
          <p:cNvPr id="7" name="Title 1">
            <a:extLst>
              <a:ext uri="{FF2B5EF4-FFF2-40B4-BE49-F238E27FC236}">
                <a16:creationId xmlns:a16="http://schemas.microsoft.com/office/drawing/2014/main" id="{FB32C1F4-7E94-4954-8BF4-C40417771EEA}"/>
              </a:ext>
            </a:extLst>
          </p:cNvPr>
          <p:cNvSpPr>
            <a:spLocks noGrp="1"/>
          </p:cNvSpPr>
          <p:nvPr>
            <p:ph type="title"/>
          </p:nvPr>
        </p:nvSpPr>
        <p:spPr>
          <a:xfrm>
            <a:off x="238096" y="123092"/>
            <a:ext cx="10393680" cy="996862"/>
          </a:xfrm>
        </p:spPr>
        <p:txBody>
          <a:bodyPr vert="horz" lIns="91440" tIns="45720" rIns="91440" bIns="45720" rtlCol="0" anchor="b">
            <a:normAutofit/>
          </a:bodyPr>
          <a:lstStyle/>
          <a:p>
            <a:r>
              <a:rPr lang="en-US" sz="3200" b="0" dirty="0">
                <a:solidFill>
                  <a:schemeClr val="tx1"/>
                </a:solidFill>
              </a:rPr>
              <a:t>Performance on Sustainability Attributes</a:t>
            </a:r>
          </a:p>
        </p:txBody>
      </p:sp>
      <p:sp>
        <p:nvSpPr>
          <p:cNvPr id="12" name="TextBox 11">
            <a:extLst>
              <a:ext uri="{FF2B5EF4-FFF2-40B4-BE49-F238E27FC236}">
                <a16:creationId xmlns:a16="http://schemas.microsoft.com/office/drawing/2014/main" id="{1596AEE5-1A1B-4830-9109-4F25056B6F36}"/>
              </a:ext>
            </a:extLst>
          </p:cNvPr>
          <p:cNvSpPr txBox="1"/>
          <p:nvPr/>
        </p:nvSpPr>
        <p:spPr>
          <a:xfrm>
            <a:off x="246887" y="6162559"/>
            <a:ext cx="10644431" cy="215444"/>
          </a:xfrm>
          <a:prstGeom prst="rect">
            <a:avLst/>
          </a:prstGeom>
          <a:noFill/>
        </p:spPr>
        <p:txBody>
          <a:bodyPr wrap="square" rtlCol="0">
            <a:spAutoFit/>
          </a:bodyPr>
          <a:lstStyle/>
          <a:p>
            <a:r>
              <a:rPr lang="en-US" sz="800" dirty="0">
                <a:solidFill>
                  <a:schemeClr val="accent4"/>
                </a:solidFill>
                <a:latin typeface="Arial" panose="020B0604020202020204" pitchFamily="34" charset="0"/>
                <a:cs typeface="Arial" panose="020B0604020202020204" pitchFamily="34" charset="0"/>
              </a:rPr>
              <a:t>Q9. Now, thinking about the attributes associated with fish, please tell us how well you feel each one describes [FISH AWARE] using a 0 to 10 scale. Summary Top 3 Box on 10-pt scale (8-10) Base: Those aware of fish (fish eaters)</a:t>
            </a:r>
          </a:p>
        </p:txBody>
      </p:sp>
    </p:spTree>
    <p:extLst>
      <p:ext uri="{BB962C8B-B14F-4D97-AF65-F5344CB8AC3E}">
        <p14:creationId xmlns:p14="http://schemas.microsoft.com/office/powerpoint/2010/main" val="3109646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A31F5-F506-4570-B489-E54508DCF80D}"/>
              </a:ext>
            </a:extLst>
          </p:cNvPr>
          <p:cNvSpPr>
            <a:spLocks noGrp="1"/>
          </p:cNvSpPr>
          <p:nvPr>
            <p:ph type="sldNum" sz="quarter" idx="4"/>
          </p:nvPr>
        </p:nvSpPr>
        <p:spPr/>
        <p:txBody>
          <a:bodyPr/>
          <a:lstStyle/>
          <a:p>
            <a:fld id="{445BB9D4-DA47-4DCB-9110-082D989CD4AC}" type="slidenum">
              <a:rPr lang="en-US" smtClean="0"/>
              <a:pPr/>
              <a:t>42</a:t>
            </a:fld>
            <a:endParaRPr lang="en-US"/>
          </a:p>
        </p:txBody>
      </p:sp>
      <p:graphicFrame>
        <p:nvGraphicFramePr>
          <p:cNvPr id="8" name="Table 8">
            <a:extLst>
              <a:ext uri="{FF2B5EF4-FFF2-40B4-BE49-F238E27FC236}">
                <a16:creationId xmlns:a16="http://schemas.microsoft.com/office/drawing/2014/main" id="{8A1FC742-6E89-444C-87B9-976C70CAFD72}"/>
              </a:ext>
            </a:extLst>
          </p:cNvPr>
          <p:cNvGraphicFramePr>
            <a:graphicFrameLocks noGrp="1"/>
          </p:cNvGraphicFramePr>
          <p:nvPr/>
        </p:nvGraphicFramePr>
        <p:xfrm>
          <a:off x="2493946" y="1603140"/>
          <a:ext cx="6167787" cy="4243920"/>
        </p:xfrm>
        <a:graphic>
          <a:graphicData uri="http://schemas.openxmlformats.org/drawingml/2006/table">
            <a:tbl>
              <a:tblPr firstRow="1" bandRow="1">
                <a:tableStyleId>{5C22544A-7EE6-4342-B048-85BDC9FD1C3A}</a:tableStyleId>
              </a:tblPr>
              <a:tblGrid>
                <a:gridCol w="2055929">
                  <a:extLst>
                    <a:ext uri="{9D8B030D-6E8A-4147-A177-3AD203B41FA5}">
                      <a16:colId xmlns:a16="http://schemas.microsoft.com/office/drawing/2014/main" val="104503855"/>
                    </a:ext>
                  </a:extLst>
                </a:gridCol>
                <a:gridCol w="2055929">
                  <a:extLst>
                    <a:ext uri="{9D8B030D-6E8A-4147-A177-3AD203B41FA5}">
                      <a16:colId xmlns:a16="http://schemas.microsoft.com/office/drawing/2014/main" val="311299438"/>
                    </a:ext>
                  </a:extLst>
                </a:gridCol>
                <a:gridCol w="2055929">
                  <a:extLst>
                    <a:ext uri="{9D8B030D-6E8A-4147-A177-3AD203B41FA5}">
                      <a16:colId xmlns:a16="http://schemas.microsoft.com/office/drawing/2014/main" val="3147873458"/>
                    </a:ext>
                  </a:extLst>
                </a:gridCol>
              </a:tblGrid>
              <a:tr h="424392">
                <a:tc>
                  <a:txBody>
                    <a:bodyPr/>
                    <a:lstStyle/>
                    <a:p>
                      <a:pPr algn="ctr"/>
                      <a:r>
                        <a:rPr lang="en-US" dirty="0">
                          <a:latin typeface="Arial" panose="020B0604020202020204" pitchFamily="34" charset="0"/>
                          <a:cs typeface="Arial" panose="020B0604020202020204" pitchFamily="34" charset="0"/>
                        </a:rPr>
                        <a:t>Affordable</a:t>
                      </a:r>
                    </a:p>
                  </a:txBody>
                  <a:tcPr anchor="ctr"/>
                </a:tc>
                <a:tc>
                  <a:txBody>
                    <a:bodyPr/>
                    <a:lstStyle/>
                    <a:p>
                      <a:pPr algn="ctr"/>
                      <a:r>
                        <a:rPr lang="en-US">
                          <a:latin typeface="Arial" panose="020B0604020202020204" pitchFamily="34" charset="0"/>
                          <a:cs typeface="Arial" panose="020B0604020202020204" pitchFamily="34" charset="0"/>
                        </a:rPr>
                        <a:t>Expensive</a:t>
                      </a:r>
                    </a:p>
                  </a:txBody>
                  <a:tcPr anchor="ctr"/>
                </a:tc>
                <a:tc>
                  <a:txBody>
                    <a:bodyPr/>
                    <a:lstStyle/>
                    <a:p>
                      <a:pPr algn="ctr"/>
                      <a:r>
                        <a:rPr lang="en-US">
                          <a:latin typeface="Arial" panose="020B0604020202020204" pitchFamily="34" charset="0"/>
                          <a:cs typeface="Arial" panose="020B0604020202020204" pitchFamily="34" charset="0"/>
                        </a:rPr>
                        <a:t>Good value</a:t>
                      </a:r>
                    </a:p>
                  </a:txBody>
                  <a:tcPr anchor="ctr"/>
                </a:tc>
                <a:extLst>
                  <a:ext uri="{0D108BD9-81ED-4DB2-BD59-A6C34878D82A}">
                    <a16:rowId xmlns:a16="http://schemas.microsoft.com/office/drawing/2014/main" val="8883565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40%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52%</a:t>
                      </a:r>
                    </a:p>
                  </a:txBody>
                  <a:tcPr marL="9525" marR="9525" marT="9525" marB="0" anchor="ctr"/>
                </a:tc>
                <a:extLst>
                  <a:ext uri="{0D108BD9-81ED-4DB2-BD59-A6C34878D82A}">
                    <a16:rowId xmlns:a16="http://schemas.microsoft.com/office/drawing/2014/main" val="74446672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36%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51%</a:t>
                      </a:r>
                    </a:p>
                  </a:txBody>
                  <a:tcPr marL="9525" marR="9525" marT="9525" marB="0" anchor="ctr"/>
                </a:tc>
                <a:extLst>
                  <a:ext uri="{0D108BD9-81ED-4DB2-BD59-A6C34878D82A}">
                    <a16:rowId xmlns:a16="http://schemas.microsoft.com/office/drawing/2014/main" val="2529000211"/>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33%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51%</a:t>
                      </a:r>
                    </a:p>
                  </a:txBody>
                  <a:tcPr marL="9525" marR="9525" marT="9525" marB="0" anchor="ctr"/>
                </a:tc>
                <a:extLst>
                  <a:ext uri="{0D108BD9-81ED-4DB2-BD59-A6C34878D82A}">
                    <a16:rowId xmlns:a16="http://schemas.microsoft.com/office/drawing/2014/main" val="2791268738"/>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32%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49%</a:t>
                      </a:r>
                    </a:p>
                  </a:txBody>
                  <a:tcPr marL="9525" marR="9525" marT="9525" marB="0" anchor="ctr"/>
                </a:tc>
                <a:extLst>
                  <a:ext uri="{0D108BD9-81ED-4DB2-BD59-A6C34878D82A}">
                    <a16:rowId xmlns:a16="http://schemas.microsoft.com/office/drawing/2014/main" val="1816008865"/>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47%</a:t>
                      </a:r>
                    </a:p>
                  </a:txBody>
                  <a:tcPr marL="9525" marR="9525" marT="9525" marB="0" anchor="ctr"/>
                </a:tc>
                <a:extLst>
                  <a:ext uri="{0D108BD9-81ED-4DB2-BD59-A6C34878D82A}">
                    <a16:rowId xmlns:a16="http://schemas.microsoft.com/office/drawing/2014/main" val="2359169097"/>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29%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46%</a:t>
                      </a:r>
                    </a:p>
                  </a:txBody>
                  <a:tcPr marL="9525" marR="9525" marT="9525" marB="0" anchor="ctr"/>
                </a:tc>
                <a:extLst>
                  <a:ext uri="{0D108BD9-81ED-4DB2-BD59-A6C34878D82A}">
                    <a16:rowId xmlns:a16="http://schemas.microsoft.com/office/drawing/2014/main" val="3762716156"/>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29%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45%</a:t>
                      </a:r>
                    </a:p>
                  </a:txBody>
                  <a:tcPr marL="9525" marR="9525" marT="9525" marB="0" anchor="ctr"/>
                </a:tc>
                <a:extLst>
                  <a:ext uri="{0D108BD9-81ED-4DB2-BD59-A6C34878D82A}">
                    <a16:rowId xmlns:a16="http://schemas.microsoft.com/office/drawing/2014/main" val="274885681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18%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42%</a:t>
                      </a:r>
                    </a:p>
                  </a:txBody>
                  <a:tcPr marL="9525" marR="9525" marT="9525" marB="0" anchor="ctr"/>
                </a:tc>
                <a:extLst>
                  <a:ext uri="{0D108BD9-81ED-4DB2-BD59-A6C34878D82A}">
                    <a16:rowId xmlns:a16="http://schemas.microsoft.com/office/drawing/2014/main" val="175722614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34%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15%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42%</a:t>
                      </a:r>
                    </a:p>
                  </a:txBody>
                  <a:tcPr marL="9525" marR="9525" marT="9525" marB="0" anchor="ctr"/>
                </a:tc>
                <a:extLst>
                  <a:ext uri="{0D108BD9-81ED-4DB2-BD59-A6C34878D82A}">
                    <a16:rowId xmlns:a16="http://schemas.microsoft.com/office/drawing/2014/main" val="4227533463"/>
                  </a:ext>
                </a:extLst>
              </a:tr>
            </a:tbl>
          </a:graphicData>
        </a:graphic>
      </p:graphicFrame>
      <p:sp>
        <p:nvSpPr>
          <p:cNvPr id="7" name="Title 1">
            <a:extLst>
              <a:ext uri="{FF2B5EF4-FFF2-40B4-BE49-F238E27FC236}">
                <a16:creationId xmlns:a16="http://schemas.microsoft.com/office/drawing/2014/main" id="{34A6FE30-E349-4B31-B519-23D825479923}"/>
              </a:ext>
            </a:extLst>
          </p:cNvPr>
          <p:cNvSpPr>
            <a:spLocks noGrp="1"/>
          </p:cNvSpPr>
          <p:nvPr>
            <p:ph type="title"/>
          </p:nvPr>
        </p:nvSpPr>
        <p:spPr>
          <a:xfrm>
            <a:off x="237392" y="114300"/>
            <a:ext cx="10393680" cy="996862"/>
          </a:xfrm>
        </p:spPr>
        <p:txBody>
          <a:bodyPr>
            <a:normAutofit/>
          </a:bodyPr>
          <a:lstStyle/>
          <a:p>
            <a:r>
              <a:rPr lang="en-US" sz="3200" b="0" dirty="0">
                <a:solidFill>
                  <a:schemeClr val="tx1"/>
                </a:solidFill>
              </a:rPr>
              <a:t>Performance on Cost Attributes</a:t>
            </a:r>
          </a:p>
        </p:txBody>
      </p:sp>
      <p:sp>
        <p:nvSpPr>
          <p:cNvPr id="12" name="TextBox 11">
            <a:extLst>
              <a:ext uri="{FF2B5EF4-FFF2-40B4-BE49-F238E27FC236}">
                <a16:creationId xmlns:a16="http://schemas.microsoft.com/office/drawing/2014/main" id="{2AE051ED-AB2D-46C3-8567-748F05327689}"/>
              </a:ext>
            </a:extLst>
          </p:cNvPr>
          <p:cNvSpPr txBox="1"/>
          <p:nvPr/>
        </p:nvSpPr>
        <p:spPr>
          <a:xfrm>
            <a:off x="228600" y="6154818"/>
            <a:ext cx="10707986" cy="215444"/>
          </a:xfrm>
          <a:prstGeom prst="rect">
            <a:avLst/>
          </a:prstGeom>
          <a:noFill/>
        </p:spPr>
        <p:txBody>
          <a:bodyPr wrap="square" rtlCol="0">
            <a:spAutoFit/>
          </a:bodyPr>
          <a:lstStyle/>
          <a:p>
            <a:r>
              <a:rPr lang="en-US" sz="800" dirty="0">
                <a:solidFill>
                  <a:schemeClr val="accent4"/>
                </a:solidFill>
                <a:latin typeface="Arial" panose="020B0604020202020204" pitchFamily="34" charset="0"/>
                <a:cs typeface="Arial" panose="020B0604020202020204" pitchFamily="34" charset="0"/>
              </a:rPr>
              <a:t>Q9. Now, thinking about the attributes associated with fish, please tell us how well you feel each one describes [FISH AWARE] using a 0 to 10 scale. Summary Top 3 Box on 10-pt scale (8-10) Base: Those aware of fish (fish eaters)</a:t>
            </a:r>
          </a:p>
        </p:txBody>
      </p:sp>
    </p:spTree>
    <p:extLst>
      <p:ext uri="{BB962C8B-B14F-4D97-AF65-F5344CB8AC3E}">
        <p14:creationId xmlns:p14="http://schemas.microsoft.com/office/powerpoint/2010/main" val="3211744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A31F5-F506-4570-B489-E54508DCF80D}"/>
              </a:ext>
            </a:extLst>
          </p:cNvPr>
          <p:cNvSpPr>
            <a:spLocks noGrp="1"/>
          </p:cNvSpPr>
          <p:nvPr>
            <p:ph type="sldNum" sz="quarter" idx="4"/>
          </p:nvPr>
        </p:nvSpPr>
        <p:spPr/>
        <p:txBody>
          <a:bodyPr/>
          <a:lstStyle/>
          <a:p>
            <a:fld id="{445BB9D4-DA47-4DCB-9110-082D989CD4AC}" type="slidenum">
              <a:rPr lang="en-US" smtClean="0"/>
              <a:pPr/>
              <a:t>43</a:t>
            </a:fld>
            <a:endParaRPr lang="en-US"/>
          </a:p>
        </p:txBody>
      </p:sp>
      <p:graphicFrame>
        <p:nvGraphicFramePr>
          <p:cNvPr id="8" name="Table 8">
            <a:extLst>
              <a:ext uri="{FF2B5EF4-FFF2-40B4-BE49-F238E27FC236}">
                <a16:creationId xmlns:a16="http://schemas.microsoft.com/office/drawing/2014/main" id="{8A1FC742-6E89-444C-87B9-976C70CAFD72}"/>
              </a:ext>
            </a:extLst>
          </p:cNvPr>
          <p:cNvGraphicFramePr>
            <a:graphicFrameLocks noGrp="1"/>
          </p:cNvGraphicFramePr>
          <p:nvPr/>
        </p:nvGraphicFramePr>
        <p:xfrm>
          <a:off x="1792807" y="1639700"/>
          <a:ext cx="7570065" cy="4267626"/>
        </p:xfrm>
        <a:graphic>
          <a:graphicData uri="http://schemas.openxmlformats.org/drawingml/2006/table">
            <a:tbl>
              <a:tblPr firstRow="1" bandRow="1">
                <a:tableStyleId>{5C22544A-7EE6-4342-B048-85BDC9FD1C3A}</a:tableStyleId>
              </a:tblPr>
              <a:tblGrid>
                <a:gridCol w="1514013">
                  <a:extLst>
                    <a:ext uri="{9D8B030D-6E8A-4147-A177-3AD203B41FA5}">
                      <a16:colId xmlns:a16="http://schemas.microsoft.com/office/drawing/2014/main" val="1198663803"/>
                    </a:ext>
                  </a:extLst>
                </a:gridCol>
                <a:gridCol w="1514013">
                  <a:extLst>
                    <a:ext uri="{9D8B030D-6E8A-4147-A177-3AD203B41FA5}">
                      <a16:colId xmlns:a16="http://schemas.microsoft.com/office/drawing/2014/main" val="3125210553"/>
                    </a:ext>
                  </a:extLst>
                </a:gridCol>
                <a:gridCol w="1514013">
                  <a:extLst>
                    <a:ext uri="{9D8B030D-6E8A-4147-A177-3AD203B41FA5}">
                      <a16:colId xmlns:a16="http://schemas.microsoft.com/office/drawing/2014/main" val="1388419981"/>
                    </a:ext>
                  </a:extLst>
                </a:gridCol>
                <a:gridCol w="1514013">
                  <a:extLst>
                    <a:ext uri="{9D8B030D-6E8A-4147-A177-3AD203B41FA5}">
                      <a16:colId xmlns:a16="http://schemas.microsoft.com/office/drawing/2014/main" val="3498820791"/>
                    </a:ext>
                  </a:extLst>
                </a:gridCol>
                <a:gridCol w="1514013">
                  <a:extLst>
                    <a:ext uri="{9D8B030D-6E8A-4147-A177-3AD203B41FA5}">
                      <a16:colId xmlns:a16="http://schemas.microsoft.com/office/drawing/2014/main" val="1229180327"/>
                    </a:ext>
                  </a:extLst>
                </a:gridCol>
              </a:tblGrid>
              <a:tr h="424392">
                <a:tc>
                  <a:txBody>
                    <a:bodyPr/>
                    <a:lstStyle/>
                    <a:p>
                      <a:pPr algn="ctr"/>
                      <a:r>
                        <a:rPr lang="en-US" dirty="0">
                          <a:latin typeface="Arial" panose="020B0604020202020204" pitchFamily="34" charset="0"/>
                          <a:cs typeface="Arial" panose="020B0604020202020204" pitchFamily="34" charset="0"/>
                        </a:rPr>
                        <a:t>All natural</a:t>
                      </a:r>
                    </a:p>
                  </a:txBody>
                  <a:tcPr anchor="ctr"/>
                </a:tc>
                <a:tc>
                  <a:txBody>
                    <a:bodyPr/>
                    <a:lstStyle/>
                    <a:p>
                      <a:pPr algn="ctr"/>
                      <a:r>
                        <a:rPr lang="en-US">
                          <a:latin typeface="Arial" panose="020B0604020202020204" pitchFamily="34" charset="0"/>
                          <a:cs typeface="Arial" panose="020B0604020202020204" pitchFamily="34" charset="0"/>
                        </a:rPr>
                        <a:t>GMO-free</a:t>
                      </a:r>
                    </a:p>
                  </a:txBody>
                  <a:tcPr anchor="ctr"/>
                </a:tc>
                <a:tc>
                  <a:txBody>
                    <a:bodyPr/>
                    <a:lstStyle/>
                    <a:p>
                      <a:pPr algn="ctr"/>
                      <a:r>
                        <a:rPr lang="en-US">
                          <a:latin typeface="Arial" panose="020B0604020202020204" pitchFamily="34" charset="0"/>
                          <a:cs typeface="Arial" panose="020B0604020202020204" pitchFamily="34" charset="0"/>
                        </a:rPr>
                        <a:t>Organic</a:t>
                      </a:r>
                    </a:p>
                  </a:txBody>
                  <a:tcPr anchor="ctr"/>
                </a:tc>
                <a:tc>
                  <a:txBody>
                    <a:bodyPr/>
                    <a:lstStyle/>
                    <a:p>
                      <a:pPr algn="ctr"/>
                      <a:r>
                        <a:rPr lang="en-US">
                          <a:latin typeface="Arial" panose="020B0604020202020204" pitchFamily="34" charset="0"/>
                          <a:cs typeface="Arial" panose="020B0604020202020204" pitchFamily="34" charset="0"/>
                        </a:rPr>
                        <a:t>Safe to eat</a:t>
                      </a:r>
                    </a:p>
                  </a:txBody>
                  <a:tcPr anchor="ctr"/>
                </a:tc>
                <a:tc>
                  <a:txBody>
                    <a:bodyPr/>
                    <a:lstStyle/>
                    <a:p>
                      <a:pPr algn="ctr"/>
                      <a:r>
                        <a:rPr lang="en-US" dirty="0">
                          <a:latin typeface="Arial" panose="020B0604020202020204" pitchFamily="34" charset="0"/>
                          <a:cs typeface="Arial" panose="020B0604020202020204" pitchFamily="34" charset="0"/>
                        </a:rPr>
                        <a:t>Sustainable</a:t>
                      </a:r>
                    </a:p>
                  </a:txBody>
                  <a:tcPr anchor="ctr"/>
                </a:tc>
                <a:extLst>
                  <a:ext uri="{0D108BD9-81ED-4DB2-BD59-A6C34878D82A}">
                    <a16:rowId xmlns:a16="http://schemas.microsoft.com/office/drawing/2014/main" val="8883565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46%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56%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52%</a:t>
                      </a:r>
                    </a:p>
                  </a:txBody>
                  <a:tcPr marL="9525" marR="9525" marT="9525" marB="0" anchor="ctr"/>
                </a:tc>
                <a:extLst>
                  <a:ext uri="{0D108BD9-81ED-4DB2-BD59-A6C34878D82A}">
                    <a16:rowId xmlns:a16="http://schemas.microsoft.com/office/drawing/2014/main" val="74446672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45%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41%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Rock fish 54%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Wild Alaska Pollock 49%</a:t>
                      </a:r>
                    </a:p>
                  </a:txBody>
                  <a:tcPr marL="9525" marR="9525" marT="9525" marB="0" anchor="ctr"/>
                </a:tc>
                <a:extLst>
                  <a:ext uri="{0D108BD9-81ED-4DB2-BD59-A6C34878D82A}">
                    <a16:rowId xmlns:a16="http://schemas.microsoft.com/office/drawing/2014/main" val="2529000211"/>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52%</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53%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46%</a:t>
                      </a:r>
                    </a:p>
                  </a:txBody>
                  <a:tcPr marL="9525" marR="9525" marT="9525" marB="0" anchor="ctr"/>
                </a:tc>
                <a:extLst>
                  <a:ext uri="{0D108BD9-81ED-4DB2-BD59-A6C34878D82A}">
                    <a16:rowId xmlns:a16="http://schemas.microsoft.com/office/drawing/2014/main" val="2791268738"/>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37%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51%</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45%</a:t>
                      </a:r>
                    </a:p>
                  </a:txBody>
                  <a:tcPr marL="9525" marR="9525" marT="9525" marB="0" anchor="ctr"/>
                </a:tc>
                <a:extLst>
                  <a:ext uri="{0D108BD9-81ED-4DB2-BD59-A6C34878D82A}">
                    <a16:rowId xmlns:a16="http://schemas.microsoft.com/office/drawing/2014/main" val="1816008865"/>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39%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36%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Catfish 45%</a:t>
                      </a:r>
                    </a:p>
                  </a:txBody>
                  <a:tcPr marL="9525" marR="9525" marT="9525" marB="0" anchor="ctr"/>
                </a:tc>
                <a:extLst>
                  <a:ext uri="{0D108BD9-81ED-4DB2-BD59-A6C34878D82A}">
                    <a16:rowId xmlns:a16="http://schemas.microsoft.com/office/drawing/2014/main" val="2359169097"/>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38%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34%</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50%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39%</a:t>
                      </a:r>
                    </a:p>
                  </a:txBody>
                  <a:tcPr marL="9525" marR="9525" marT="9525" marB="0" anchor="ctr"/>
                </a:tc>
                <a:extLst>
                  <a:ext uri="{0D108BD9-81ED-4DB2-BD59-A6C34878D82A}">
                    <a16:rowId xmlns:a16="http://schemas.microsoft.com/office/drawing/2014/main" val="3762716156"/>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49%</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Haddock 33%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39%</a:t>
                      </a:r>
                    </a:p>
                  </a:txBody>
                  <a:tcPr marL="9525" marR="9525" marT="9525" marB="0" anchor="ctr"/>
                </a:tc>
                <a:extLst>
                  <a:ext uri="{0D108BD9-81ED-4DB2-BD59-A6C34878D82A}">
                    <a16:rowId xmlns:a16="http://schemas.microsoft.com/office/drawing/2014/main" val="2748856819"/>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Hake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35%</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Cod 27%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48%</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Halibut 38%</a:t>
                      </a:r>
                    </a:p>
                  </a:txBody>
                  <a:tcPr marL="9525" marR="9525" marT="9525" marB="0" anchor="ctr"/>
                </a:tc>
                <a:extLst>
                  <a:ext uri="{0D108BD9-81ED-4DB2-BD59-A6C34878D82A}">
                    <a16:rowId xmlns:a16="http://schemas.microsoft.com/office/drawing/2014/main" val="1757226144"/>
                  </a:ext>
                </a:extLst>
              </a:tr>
              <a:tr h="42439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43%</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30%</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26%</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Tilapia 47%</a:t>
                      </a:r>
                    </a:p>
                  </a:txBody>
                  <a:tcPr marL="9525" marR="9525" marT="9525" marB="0" anchor="ct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Sole 37%</a:t>
                      </a:r>
                    </a:p>
                  </a:txBody>
                  <a:tcPr marL="9525" marR="9525" marT="9525" marB="0" anchor="ctr"/>
                </a:tc>
                <a:extLst>
                  <a:ext uri="{0D108BD9-81ED-4DB2-BD59-A6C34878D82A}">
                    <a16:rowId xmlns:a16="http://schemas.microsoft.com/office/drawing/2014/main" val="4227533463"/>
                  </a:ext>
                </a:extLst>
              </a:tr>
            </a:tbl>
          </a:graphicData>
        </a:graphic>
      </p:graphicFrame>
      <p:sp>
        <p:nvSpPr>
          <p:cNvPr id="6" name="Title 1">
            <a:extLst>
              <a:ext uri="{FF2B5EF4-FFF2-40B4-BE49-F238E27FC236}">
                <a16:creationId xmlns:a16="http://schemas.microsoft.com/office/drawing/2014/main" id="{DB89357B-91F7-44F4-8EEB-3711E3E56938}"/>
              </a:ext>
            </a:extLst>
          </p:cNvPr>
          <p:cNvSpPr>
            <a:spLocks noGrp="1"/>
          </p:cNvSpPr>
          <p:nvPr>
            <p:ph type="title"/>
          </p:nvPr>
        </p:nvSpPr>
        <p:spPr>
          <a:xfrm>
            <a:off x="240324" y="135902"/>
            <a:ext cx="10393680" cy="996862"/>
          </a:xfrm>
        </p:spPr>
        <p:txBody>
          <a:bodyPr>
            <a:normAutofit/>
          </a:bodyPr>
          <a:lstStyle/>
          <a:p>
            <a:r>
              <a:rPr lang="en-US" sz="3200" b="0" dirty="0">
                <a:solidFill>
                  <a:schemeClr val="tx1"/>
                </a:solidFill>
              </a:rPr>
              <a:t>Performance on Additional Attributes</a:t>
            </a:r>
          </a:p>
        </p:txBody>
      </p:sp>
      <p:sp>
        <p:nvSpPr>
          <p:cNvPr id="9" name="TextBox 8">
            <a:extLst>
              <a:ext uri="{FF2B5EF4-FFF2-40B4-BE49-F238E27FC236}">
                <a16:creationId xmlns:a16="http://schemas.microsoft.com/office/drawing/2014/main" id="{5D1C1B21-33BC-4E75-ADC9-331051CEABDE}"/>
              </a:ext>
            </a:extLst>
          </p:cNvPr>
          <p:cNvSpPr txBox="1"/>
          <p:nvPr/>
        </p:nvSpPr>
        <p:spPr>
          <a:xfrm>
            <a:off x="228599" y="6152714"/>
            <a:ext cx="10726093" cy="215444"/>
          </a:xfrm>
          <a:prstGeom prst="rect">
            <a:avLst/>
          </a:prstGeom>
          <a:noFill/>
        </p:spPr>
        <p:txBody>
          <a:bodyPr wrap="square" rtlCol="0">
            <a:spAutoFit/>
          </a:bodyPr>
          <a:lstStyle/>
          <a:p>
            <a:r>
              <a:rPr lang="en-US" sz="800" dirty="0">
                <a:solidFill>
                  <a:schemeClr val="accent4"/>
                </a:solidFill>
                <a:latin typeface="Arial" panose="020B0604020202020204" pitchFamily="34" charset="0"/>
                <a:cs typeface="Arial" panose="020B0604020202020204" pitchFamily="34" charset="0"/>
              </a:rPr>
              <a:t>Q9. Now, thinking about the attributes associated with fish, please tell us how well you feel each one describes [FISH AWARE] using a 0 to 10 scale. Summary Top 3 Box on 10-pt scale (8-10) Base: Those aware of fish (fish eaters)</a:t>
            </a:r>
          </a:p>
        </p:txBody>
      </p:sp>
    </p:spTree>
    <p:extLst>
      <p:ext uri="{BB962C8B-B14F-4D97-AF65-F5344CB8AC3E}">
        <p14:creationId xmlns:p14="http://schemas.microsoft.com/office/powerpoint/2010/main" val="321375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BAA"/>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itle 5">
            <a:extLst>
              <a:ext uri="{FF2B5EF4-FFF2-40B4-BE49-F238E27FC236}">
                <a16:creationId xmlns:a16="http://schemas.microsoft.com/office/drawing/2014/main" id="{17FF6774-A051-4892-AC2C-9E64E9296503}"/>
              </a:ext>
            </a:extLst>
          </p:cNvPr>
          <p:cNvSpPr>
            <a:spLocks noGrp="1"/>
          </p:cNvSpPr>
          <p:nvPr>
            <p:ph type="title"/>
          </p:nvPr>
        </p:nvSpPr>
        <p:spPr>
          <a:xfrm>
            <a:off x="838200" y="365125"/>
            <a:ext cx="7988166" cy="3465896"/>
          </a:xfrm>
        </p:spPr>
        <p:txBody>
          <a:bodyPr>
            <a:normAutofit/>
          </a:bodyPr>
          <a:lstStyle/>
          <a:p>
            <a:r>
              <a:rPr lang="en-US" dirty="0">
                <a:solidFill>
                  <a:schemeClr val="tx2"/>
                </a:solidFill>
              </a:rPr>
              <a:t>So, what are our key year-over-year learnings?</a:t>
            </a:r>
          </a:p>
        </p:txBody>
      </p:sp>
    </p:spTree>
    <p:extLst>
      <p:ext uri="{BB962C8B-B14F-4D97-AF65-F5344CB8AC3E}">
        <p14:creationId xmlns:p14="http://schemas.microsoft.com/office/powerpoint/2010/main" val="304321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5E4D1011-AA08-486A-9500-287C77C1E206}"/>
              </a:ext>
            </a:extLst>
          </p:cNvPr>
          <p:cNvSpPr>
            <a:spLocks noGrp="1"/>
          </p:cNvSpPr>
          <p:nvPr>
            <p:ph type="title"/>
          </p:nvPr>
        </p:nvSpPr>
        <p:spPr>
          <a:xfrm>
            <a:off x="838200" y="90805"/>
            <a:ext cx="10515600" cy="908501"/>
          </a:xfrm>
        </p:spPr>
        <p:txBody>
          <a:bodyPr>
            <a:normAutofit/>
          </a:bodyPr>
          <a:lstStyle/>
          <a:p>
            <a:r>
              <a:rPr lang="en-US" sz="3200" dirty="0"/>
              <a:t>YoY learnings </a:t>
            </a:r>
            <a:r>
              <a:rPr lang="en-US" sz="3200"/>
              <a:t>from</a:t>
            </a:r>
            <a:r>
              <a:rPr lang="en-US" sz="3200" dirty="0"/>
              <a:t> the general population </a:t>
            </a:r>
          </a:p>
        </p:txBody>
      </p:sp>
      <p:sp>
        <p:nvSpPr>
          <p:cNvPr id="21" name="Oval 20">
            <a:extLst>
              <a:ext uri="{FF2B5EF4-FFF2-40B4-BE49-F238E27FC236}">
                <a16:creationId xmlns:a16="http://schemas.microsoft.com/office/drawing/2014/main" id="{C16CDFA2-A4A7-43AD-BD14-4C93C56150C8}"/>
              </a:ext>
            </a:extLst>
          </p:cNvPr>
          <p:cNvSpPr/>
          <p:nvPr/>
        </p:nvSpPr>
        <p:spPr>
          <a:xfrm>
            <a:off x="429481" y="1563131"/>
            <a:ext cx="891157" cy="869180"/>
          </a:xfrm>
          <a:prstGeom prst="ellipse">
            <a:avLst/>
          </a:prstGeom>
          <a:solidFill>
            <a:srgbClr val="059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1</a:t>
            </a:r>
          </a:p>
        </p:txBody>
      </p:sp>
      <p:sp>
        <p:nvSpPr>
          <p:cNvPr id="39" name="TextBox 38">
            <a:extLst>
              <a:ext uri="{FF2B5EF4-FFF2-40B4-BE49-F238E27FC236}">
                <a16:creationId xmlns:a16="http://schemas.microsoft.com/office/drawing/2014/main" id="{54C52AA0-7BA9-4386-B5A9-E3DD5BA7D015}"/>
              </a:ext>
            </a:extLst>
          </p:cNvPr>
          <p:cNvSpPr txBox="1"/>
          <p:nvPr/>
        </p:nvSpPr>
        <p:spPr>
          <a:xfrm>
            <a:off x="1320639" y="1261961"/>
            <a:ext cx="4946904" cy="307777"/>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sz="1400" dirty="0">
                <a:solidFill>
                  <a:schemeClr val="bg1">
                    <a:lumMod val="50000"/>
                  </a:schemeClr>
                </a:solidFill>
              </a:rPr>
              <a:t>2019 Finding</a:t>
            </a:r>
          </a:p>
        </p:txBody>
      </p:sp>
      <p:grpSp>
        <p:nvGrpSpPr>
          <p:cNvPr id="40" name="Group 39">
            <a:extLst>
              <a:ext uri="{FF2B5EF4-FFF2-40B4-BE49-F238E27FC236}">
                <a16:creationId xmlns:a16="http://schemas.microsoft.com/office/drawing/2014/main" id="{FF5262AD-BBF2-406A-A5FD-3A38AFE1F871}"/>
              </a:ext>
            </a:extLst>
          </p:cNvPr>
          <p:cNvGrpSpPr/>
          <p:nvPr/>
        </p:nvGrpSpPr>
        <p:grpSpPr>
          <a:xfrm>
            <a:off x="5853154" y="1750139"/>
            <a:ext cx="659990" cy="495164"/>
            <a:chOff x="7297725" y="3311081"/>
            <a:chExt cx="997527" cy="748146"/>
          </a:xfrm>
          <a:solidFill>
            <a:srgbClr val="0598D0"/>
          </a:solidFill>
        </p:grpSpPr>
        <p:sp>
          <p:nvSpPr>
            <p:cNvPr id="41" name="Chevron 23">
              <a:extLst>
                <a:ext uri="{FF2B5EF4-FFF2-40B4-BE49-F238E27FC236}">
                  <a16:creationId xmlns:a16="http://schemas.microsoft.com/office/drawing/2014/main" id="{DEFF99D7-342E-4D2C-83F3-400DBBCBDFE0}"/>
                </a:ext>
              </a:extLst>
            </p:cNvPr>
            <p:cNvSpPr/>
            <p:nvPr/>
          </p:nvSpPr>
          <p:spPr>
            <a:xfrm>
              <a:off x="7547106" y="3311081"/>
              <a:ext cx="748146" cy="748146"/>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sp>
          <p:nvSpPr>
            <p:cNvPr id="42" name="Chevron 24">
              <a:extLst>
                <a:ext uri="{FF2B5EF4-FFF2-40B4-BE49-F238E27FC236}">
                  <a16:creationId xmlns:a16="http://schemas.microsoft.com/office/drawing/2014/main" id="{8000ED1F-869C-4B5C-AE6C-34CB965B69E7}"/>
                </a:ext>
              </a:extLst>
            </p:cNvPr>
            <p:cNvSpPr/>
            <p:nvPr/>
          </p:nvSpPr>
          <p:spPr>
            <a:xfrm>
              <a:off x="7297725" y="3427979"/>
              <a:ext cx="514350" cy="514350"/>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grpSp>
      <p:sp>
        <p:nvSpPr>
          <p:cNvPr id="43" name="TextBox 42">
            <a:extLst>
              <a:ext uri="{FF2B5EF4-FFF2-40B4-BE49-F238E27FC236}">
                <a16:creationId xmlns:a16="http://schemas.microsoft.com/office/drawing/2014/main" id="{0B14E268-BC3C-4B0D-9F65-04CD33B5E0B9}"/>
              </a:ext>
            </a:extLst>
          </p:cNvPr>
          <p:cNvSpPr txBox="1"/>
          <p:nvPr/>
        </p:nvSpPr>
        <p:spPr>
          <a:xfrm>
            <a:off x="6772224" y="1261961"/>
            <a:ext cx="4946904" cy="307777"/>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sz="1400"/>
              <a:t>2020 Finding</a:t>
            </a:r>
          </a:p>
        </p:txBody>
      </p:sp>
      <p:sp>
        <p:nvSpPr>
          <p:cNvPr id="44" name="Rectangle 43">
            <a:extLst>
              <a:ext uri="{FF2B5EF4-FFF2-40B4-BE49-F238E27FC236}">
                <a16:creationId xmlns:a16="http://schemas.microsoft.com/office/drawing/2014/main" id="{73BBC028-B66D-4418-B76A-E89D2C086150}"/>
              </a:ext>
            </a:extLst>
          </p:cNvPr>
          <p:cNvSpPr/>
          <p:nvPr/>
        </p:nvSpPr>
        <p:spPr>
          <a:xfrm>
            <a:off x="1388828" y="1766889"/>
            <a:ext cx="4609496" cy="523220"/>
          </a:xfrm>
          <a:prstGeom prst="rect">
            <a:avLst/>
          </a:prstGeom>
        </p:spPr>
        <p:txBody>
          <a:bodyPr wrap="square">
            <a:spAutoFit/>
          </a:bodyPr>
          <a:lstStyle/>
          <a:p>
            <a:pPr lvl="0">
              <a:defRPr/>
            </a:pPr>
            <a:r>
              <a:rPr lang="en-US" sz="1400" dirty="0">
                <a:solidFill>
                  <a:schemeClr val="bg1">
                    <a:lumMod val="50000"/>
                  </a:schemeClr>
                </a:solidFill>
                <a:latin typeface="Arial Black" panose="020B0A04020102020204" pitchFamily="34" charset="0"/>
              </a:rPr>
              <a:t>Unfamiliarity and cost are the greatest barriers to consumers buying fish. </a:t>
            </a:r>
          </a:p>
        </p:txBody>
      </p:sp>
      <p:sp>
        <p:nvSpPr>
          <p:cNvPr id="45" name="Rectangle 44">
            <a:extLst>
              <a:ext uri="{FF2B5EF4-FFF2-40B4-BE49-F238E27FC236}">
                <a16:creationId xmlns:a16="http://schemas.microsoft.com/office/drawing/2014/main" id="{35EBD999-0D4E-42E1-A8D8-7224D13F72A8}"/>
              </a:ext>
            </a:extLst>
          </p:cNvPr>
          <p:cNvSpPr/>
          <p:nvPr/>
        </p:nvSpPr>
        <p:spPr>
          <a:xfrm>
            <a:off x="6794695" y="1713621"/>
            <a:ext cx="4609496" cy="523220"/>
          </a:xfrm>
          <a:prstGeom prst="rect">
            <a:avLst/>
          </a:prstGeom>
        </p:spPr>
        <p:txBody>
          <a:bodyPr wrap="square">
            <a:spAutoFit/>
          </a:bodyPr>
          <a:lstStyle/>
          <a:p>
            <a:pPr lvl="0">
              <a:defRPr/>
            </a:pPr>
            <a:r>
              <a:rPr lang="en-US" sz="1400" dirty="0">
                <a:solidFill>
                  <a:schemeClr val="accent1"/>
                </a:solidFill>
                <a:latin typeface="Arial Black" panose="020B0A04020102020204" pitchFamily="34" charset="0"/>
              </a:rPr>
              <a:t>They continue to be the greatest barriers. Cost has become a top concern.</a:t>
            </a:r>
          </a:p>
        </p:txBody>
      </p:sp>
      <p:sp>
        <p:nvSpPr>
          <p:cNvPr id="46" name="Oval 45">
            <a:extLst>
              <a:ext uri="{FF2B5EF4-FFF2-40B4-BE49-F238E27FC236}">
                <a16:creationId xmlns:a16="http://schemas.microsoft.com/office/drawing/2014/main" id="{C281FDD4-B594-4E42-B7C6-C35CAF9D3CDC}"/>
              </a:ext>
            </a:extLst>
          </p:cNvPr>
          <p:cNvSpPr/>
          <p:nvPr/>
        </p:nvSpPr>
        <p:spPr>
          <a:xfrm>
            <a:off x="429481" y="2650176"/>
            <a:ext cx="891157" cy="869180"/>
          </a:xfrm>
          <a:prstGeom prst="ellipse">
            <a:avLst/>
          </a:prstGeom>
          <a:solidFill>
            <a:srgbClr val="059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2</a:t>
            </a:r>
          </a:p>
        </p:txBody>
      </p:sp>
      <p:grpSp>
        <p:nvGrpSpPr>
          <p:cNvPr id="47" name="Group 46">
            <a:extLst>
              <a:ext uri="{FF2B5EF4-FFF2-40B4-BE49-F238E27FC236}">
                <a16:creationId xmlns:a16="http://schemas.microsoft.com/office/drawing/2014/main" id="{0AB39531-E764-4DBF-BF6D-5976BD376082}"/>
              </a:ext>
            </a:extLst>
          </p:cNvPr>
          <p:cNvGrpSpPr/>
          <p:nvPr/>
        </p:nvGrpSpPr>
        <p:grpSpPr>
          <a:xfrm>
            <a:off x="5853154" y="2837184"/>
            <a:ext cx="659990" cy="495164"/>
            <a:chOff x="7297725" y="3311081"/>
            <a:chExt cx="997527" cy="748146"/>
          </a:xfrm>
          <a:solidFill>
            <a:srgbClr val="0598D0"/>
          </a:solidFill>
        </p:grpSpPr>
        <p:sp>
          <p:nvSpPr>
            <p:cNvPr id="48" name="Chevron 23">
              <a:extLst>
                <a:ext uri="{FF2B5EF4-FFF2-40B4-BE49-F238E27FC236}">
                  <a16:creationId xmlns:a16="http://schemas.microsoft.com/office/drawing/2014/main" id="{F4073195-5A34-406B-8C2B-0D6CE0D2CB8A}"/>
                </a:ext>
              </a:extLst>
            </p:cNvPr>
            <p:cNvSpPr/>
            <p:nvPr/>
          </p:nvSpPr>
          <p:spPr>
            <a:xfrm>
              <a:off x="7547106" y="3311081"/>
              <a:ext cx="748146" cy="748146"/>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sp>
          <p:nvSpPr>
            <p:cNvPr id="49" name="Chevron 24">
              <a:extLst>
                <a:ext uri="{FF2B5EF4-FFF2-40B4-BE49-F238E27FC236}">
                  <a16:creationId xmlns:a16="http://schemas.microsoft.com/office/drawing/2014/main" id="{B3488438-8265-48BD-B1F5-0842345BC9C0}"/>
                </a:ext>
              </a:extLst>
            </p:cNvPr>
            <p:cNvSpPr/>
            <p:nvPr/>
          </p:nvSpPr>
          <p:spPr>
            <a:xfrm>
              <a:off x="7297725" y="3427979"/>
              <a:ext cx="514350" cy="514350"/>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grpSp>
      <p:sp>
        <p:nvSpPr>
          <p:cNvPr id="50" name="Rectangle 49">
            <a:extLst>
              <a:ext uri="{FF2B5EF4-FFF2-40B4-BE49-F238E27FC236}">
                <a16:creationId xmlns:a16="http://schemas.microsoft.com/office/drawing/2014/main" id="{BBA2CC89-A8D9-4904-A1D6-8A823453023A}"/>
              </a:ext>
            </a:extLst>
          </p:cNvPr>
          <p:cNvSpPr/>
          <p:nvPr/>
        </p:nvSpPr>
        <p:spPr>
          <a:xfrm>
            <a:off x="1388828" y="2853934"/>
            <a:ext cx="4609496" cy="523220"/>
          </a:xfrm>
          <a:prstGeom prst="rect">
            <a:avLst/>
          </a:prstGeom>
        </p:spPr>
        <p:txBody>
          <a:bodyPr wrap="square">
            <a:spAutoFit/>
          </a:bodyPr>
          <a:lstStyle/>
          <a:p>
            <a:pPr lvl="0">
              <a:defRPr/>
            </a:pPr>
            <a:r>
              <a:rPr lang="en-US" sz="1400">
                <a:solidFill>
                  <a:schemeClr val="bg1">
                    <a:lumMod val="50000"/>
                  </a:schemeClr>
                </a:solidFill>
                <a:latin typeface="Arial Black" panose="020B0A04020102020204" pitchFamily="34" charset="0"/>
              </a:rPr>
              <a:t>Wild Alaska Pollock has name recognition, but many are not familiar with it. </a:t>
            </a:r>
          </a:p>
        </p:txBody>
      </p:sp>
      <p:sp>
        <p:nvSpPr>
          <p:cNvPr id="51" name="Rectangle 50">
            <a:extLst>
              <a:ext uri="{FF2B5EF4-FFF2-40B4-BE49-F238E27FC236}">
                <a16:creationId xmlns:a16="http://schemas.microsoft.com/office/drawing/2014/main" id="{3556BEB6-86FC-4398-9707-7582CF988DB9}"/>
              </a:ext>
            </a:extLst>
          </p:cNvPr>
          <p:cNvSpPr/>
          <p:nvPr/>
        </p:nvSpPr>
        <p:spPr>
          <a:xfrm>
            <a:off x="6794695" y="2720766"/>
            <a:ext cx="4609496" cy="523220"/>
          </a:xfrm>
          <a:prstGeom prst="rect">
            <a:avLst/>
          </a:prstGeom>
        </p:spPr>
        <p:txBody>
          <a:bodyPr wrap="square">
            <a:spAutoFit/>
          </a:bodyPr>
          <a:lstStyle/>
          <a:p>
            <a:pPr lvl="0">
              <a:defRPr/>
            </a:pPr>
            <a:r>
              <a:rPr lang="en-US" sz="1400" dirty="0">
                <a:solidFill>
                  <a:schemeClr val="accent1"/>
                </a:solidFill>
                <a:latin typeface="Arial Black" panose="020B0A04020102020204" pitchFamily="34" charset="0"/>
              </a:rPr>
              <a:t>Significant improvement in familiarity but there is still opportunity to grow.</a:t>
            </a:r>
          </a:p>
        </p:txBody>
      </p:sp>
      <p:sp>
        <p:nvSpPr>
          <p:cNvPr id="52" name="Oval 51">
            <a:extLst>
              <a:ext uri="{FF2B5EF4-FFF2-40B4-BE49-F238E27FC236}">
                <a16:creationId xmlns:a16="http://schemas.microsoft.com/office/drawing/2014/main" id="{3393C448-A507-4281-A1F6-45650545C044}"/>
              </a:ext>
            </a:extLst>
          </p:cNvPr>
          <p:cNvSpPr/>
          <p:nvPr/>
        </p:nvSpPr>
        <p:spPr>
          <a:xfrm>
            <a:off x="429481" y="3768501"/>
            <a:ext cx="891157" cy="869180"/>
          </a:xfrm>
          <a:prstGeom prst="ellipse">
            <a:avLst/>
          </a:prstGeom>
          <a:solidFill>
            <a:srgbClr val="059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Arial Black" panose="020B0A04020102020204" pitchFamily="34" charset="0"/>
              </a:rPr>
              <a:t>3</a:t>
            </a:r>
            <a:endPar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grpSp>
        <p:nvGrpSpPr>
          <p:cNvPr id="53" name="Group 52">
            <a:extLst>
              <a:ext uri="{FF2B5EF4-FFF2-40B4-BE49-F238E27FC236}">
                <a16:creationId xmlns:a16="http://schemas.microsoft.com/office/drawing/2014/main" id="{57E375D1-B9B2-4C3B-844D-4C6DFD5CE6E6}"/>
              </a:ext>
            </a:extLst>
          </p:cNvPr>
          <p:cNvGrpSpPr/>
          <p:nvPr/>
        </p:nvGrpSpPr>
        <p:grpSpPr>
          <a:xfrm>
            <a:off x="5853154" y="3955509"/>
            <a:ext cx="659990" cy="495164"/>
            <a:chOff x="7297725" y="3311081"/>
            <a:chExt cx="997527" cy="748146"/>
          </a:xfrm>
          <a:solidFill>
            <a:srgbClr val="0598D0"/>
          </a:solidFill>
        </p:grpSpPr>
        <p:sp>
          <p:nvSpPr>
            <p:cNvPr id="54" name="Chevron 23">
              <a:extLst>
                <a:ext uri="{FF2B5EF4-FFF2-40B4-BE49-F238E27FC236}">
                  <a16:creationId xmlns:a16="http://schemas.microsoft.com/office/drawing/2014/main" id="{B5FF08FC-A25D-4FE4-8F46-C83F7B8AE7AB}"/>
                </a:ext>
              </a:extLst>
            </p:cNvPr>
            <p:cNvSpPr/>
            <p:nvPr/>
          </p:nvSpPr>
          <p:spPr>
            <a:xfrm>
              <a:off x="7547106" y="3311081"/>
              <a:ext cx="748146" cy="748146"/>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sp>
          <p:nvSpPr>
            <p:cNvPr id="55" name="Chevron 24">
              <a:extLst>
                <a:ext uri="{FF2B5EF4-FFF2-40B4-BE49-F238E27FC236}">
                  <a16:creationId xmlns:a16="http://schemas.microsoft.com/office/drawing/2014/main" id="{A51F4B77-03BF-4B8E-8511-89AC78D3DFE7}"/>
                </a:ext>
              </a:extLst>
            </p:cNvPr>
            <p:cNvSpPr/>
            <p:nvPr/>
          </p:nvSpPr>
          <p:spPr>
            <a:xfrm>
              <a:off x="7297725" y="3427979"/>
              <a:ext cx="514350" cy="514350"/>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grpSp>
      <p:sp>
        <p:nvSpPr>
          <p:cNvPr id="56" name="Rectangle 55">
            <a:extLst>
              <a:ext uri="{FF2B5EF4-FFF2-40B4-BE49-F238E27FC236}">
                <a16:creationId xmlns:a16="http://schemas.microsoft.com/office/drawing/2014/main" id="{322F8D03-DAC6-4BA5-95DB-853A7DF628AC}"/>
              </a:ext>
            </a:extLst>
          </p:cNvPr>
          <p:cNvSpPr/>
          <p:nvPr/>
        </p:nvSpPr>
        <p:spPr>
          <a:xfrm>
            <a:off x="1388828" y="3972259"/>
            <a:ext cx="4609496" cy="523220"/>
          </a:xfrm>
          <a:prstGeom prst="rect">
            <a:avLst/>
          </a:prstGeom>
        </p:spPr>
        <p:txBody>
          <a:bodyPr wrap="square">
            <a:spAutoFit/>
          </a:bodyPr>
          <a:lstStyle/>
          <a:p>
            <a:pPr lvl="0">
              <a:defRPr/>
            </a:pPr>
            <a:r>
              <a:rPr lang="en-US" sz="1400" dirty="0">
                <a:solidFill>
                  <a:schemeClr val="bg1">
                    <a:lumMod val="50000"/>
                  </a:schemeClr>
                </a:solidFill>
                <a:latin typeface="Arial Black" panose="020B0A04020102020204" pitchFamily="34" charset="0"/>
              </a:rPr>
              <a:t>People just want fish to be tasty, healthy </a:t>
            </a:r>
          </a:p>
          <a:p>
            <a:pPr lvl="0">
              <a:defRPr/>
            </a:pPr>
            <a:r>
              <a:rPr lang="en-US" sz="1400" dirty="0">
                <a:solidFill>
                  <a:schemeClr val="bg1">
                    <a:lumMod val="50000"/>
                  </a:schemeClr>
                </a:solidFill>
                <a:latin typeface="Arial Black" panose="020B0A04020102020204" pitchFamily="34" charset="0"/>
              </a:rPr>
              <a:t>and easy.  </a:t>
            </a:r>
          </a:p>
        </p:txBody>
      </p:sp>
      <p:sp>
        <p:nvSpPr>
          <p:cNvPr id="57" name="Rectangle 56">
            <a:extLst>
              <a:ext uri="{FF2B5EF4-FFF2-40B4-BE49-F238E27FC236}">
                <a16:creationId xmlns:a16="http://schemas.microsoft.com/office/drawing/2014/main" id="{F15EC0E7-2D4B-43D4-85FE-3333AC3760E1}"/>
              </a:ext>
            </a:extLst>
          </p:cNvPr>
          <p:cNvSpPr/>
          <p:nvPr/>
        </p:nvSpPr>
        <p:spPr>
          <a:xfrm>
            <a:off x="6794694" y="3803579"/>
            <a:ext cx="4826175" cy="523220"/>
          </a:xfrm>
          <a:prstGeom prst="rect">
            <a:avLst/>
          </a:prstGeom>
        </p:spPr>
        <p:txBody>
          <a:bodyPr wrap="square">
            <a:spAutoFit/>
          </a:bodyPr>
          <a:lstStyle/>
          <a:p>
            <a:pPr lvl="0">
              <a:defRPr/>
            </a:pPr>
            <a:r>
              <a:rPr lang="en-US" sz="1400" dirty="0">
                <a:solidFill>
                  <a:schemeClr val="accent1"/>
                </a:solidFill>
                <a:latin typeface="Arial Black" panose="020B0A04020102020204" pitchFamily="34" charset="0"/>
              </a:rPr>
              <a:t>Taste, health, and ease continue to matter with affordability being a core matter.</a:t>
            </a:r>
          </a:p>
        </p:txBody>
      </p:sp>
      <p:sp>
        <p:nvSpPr>
          <p:cNvPr id="58" name="Oval 57">
            <a:extLst>
              <a:ext uri="{FF2B5EF4-FFF2-40B4-BE49-F238E27FC236}">
                <a16:creationId xmlns:a16="http://schemas.microsoft.com/office/drawing/2014/main" id="{49CC94E7-A148-4F34-A542-AE5493DEBA9F}"/>
              </a:ext>
            </a:extLst>
          </p:cNvPr>
          <p:cNvSpPr/>
          <p:nvPr/>
        </p:nvSpPr>
        <p:spPr>
          <a:xfrm>
            <a:off x="449308" y="4773606"/>
            <a:ext cx="891157" cy="869180"/>
          </a:xfrm>
          <a:prstGeom prst="ellipse">
            <a:avLst/>
          </a:prstGeom>
          <a:solidFill>
            <a:srgbClr val="059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4</a:t>
            </a:r>
          </a:p>
        </p:txBody>
      </p:sp>
      <p:grpSp>
        <p:nvGrpSpPr>
          <p:cNvPr id="59" name="Group 58">
            <a:extLst>
              <a:ext uri="{FF2B5EF4-FFF2-40B4-BE49-F238E27FC236}">
                <a16:creationId xmlns:a16="http://schemas.microsoft.com/office/drawing/2014/main" id="{A546991F-6AE5-400E-9333-353F45E85E66}"/>
              </a:ext>
            </a:extLst>
          </p:cNvPr>
          <p:cNvGrpSpPr/>
          <p:nvPr/>
        </p:nvGrpSpPr>
        <p:grpSpPr>
          <a:xfrm>
            <a:off x="5872981" y="4960614"/>
            <a:ext cx="659990" cy="495164"/>
            <a:chOff x="7297725" y="3311081"/>
            <a:chExt cx="997527" cy="748146"/>
          </a:xfrm>
          <a:solidFill>
            <a:srgbClr val="0598D0"/>
          </a:solidFill>
        </p:grpSpPr>
        <p:sp>
          <p:nvSpPr>
            <p:cNvPr id="60" name="Chevron 23">
              <a:extLst>
                <a:ext uri="{FF2B5EF4-FFF2-40B4-BE49-F238E27FC236}">
                  <a16:creationId xmlns:a16="http://schemas.microsoft.com/office/drawing/2014/main" id="{B2D54299-C708-4CC9-88C4-803F762811C0}"/>
                </a:ext>
              </a:extLst>
            </p:cNvPr>
            <p:cNvSpPr/>
            <p:nvPr/>
          </p:nvSpPr>
          <p:spPr>
            <a:xfrm>
              <a:off x="7547106" y="3311081"/>
              <a:ext cx="748146" cy="748146"/>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sp>
          <p:nvSpPr>
            <p:cNvPr id="61" name="Chevron 24">
              <a:extLst>
                <a:ext uri="{FF2B5EF4-FFF2-40B4-BE49-F238E27FC236}">
                  <a16:creationId xmlns:a16="http://schemas.microsoft.com/office/drawing/2014/main" id="{F20D6685-9172-4186-88A3-5B1B8E1DBDAC}"/>
                </a:ext>
              </a:extLst>
            </p:cNvPr>
            <p:cNvSpPr/>
            <p:nvPr/>
          </p:nvSpPr>
          <p:spPr>
            <a:xfrm>
              <a:off x="7297725" y="3427979"/>
              <a:ext cx="514350" cy="514350"/>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arsseit Alt" panose="00000500000000000000"/>
                <a:ea typeface="+mn-ea"/>
                <a:cs typeface="Arial" panose="020B0604020202020204" pitchFamily="34" charset="0"/>
              </a:endParaRPr>
            </a:p>
          </p:txBody>
        </p:sp>
      </p:grpSp>
      <p:sp>
        <p:nvSpPr>
          <p:cNvPr id="62" name="Rectangle 61">
            <a:extLst>
              <a:ext uri="{FF2B5EF4-FFF2-40B4-BE49-F238E27FC236}">
                <a16:creationId xmlns:a16="http://schemas.microsoft.com/office/drawing/2014/main" id="{049A829E-05AC-41D8-BC5A-42AF90B9DA02}"/>
              </a:ext>
            </a:extLst>
          </p:cNvPr>
          <p:cNvSpPr/>
          <p:nvPr/>
        </p:nvSpPr>
        <p:spPr>
          <a:xfrm>
            <a:off x="1408655" y="4977364"/>
            <a:ext cx="4347772" cy="738664"/>
          </a:xfrm>
          <a:prstGeom prst="rect">
            <a:avLst/>
          </a:prstGeom>
        </p:spPr>
        <p:txBody>
          <a:bodyPr wrap="square">
            <a:spAutoFit/>
          </a:bodyPr>
          <a:lstStyle/>
          <a:p>
            <a:pPr lvl="0">
              <a:defRPr/>
            </a:pPr>
            <a:r>
              <a:rPr lang="en-US" sz="1400">
                <a:solidFill>
                  <a:schemeClr val="bg1">
                    <a:lumMod val="50000"/>
                  </a:schemeClr>
                </a:solidFill>
                <a:latin typeface="Arial Black" panose="020B0A04020102020204" pitchFamily="34" charset="0"/>
              </a:rPr>
              <a:t>Wild Alaska Pollock can’t stand on just taste, health and ease – versatility, provenance and sustainability also matter.  </a:t>
            </a:r>
          </a:p>
        </p:txBody>
      </p:sp>
      <p:sp>
        <p:nvSpPr>
          <p:cNvPr id="63" name="Rectangle 62">
            <a:extLst>
              <a:ext uri="{FF2B5EF4-FFF2-40B4-BE49-F238E27FC236}">
                <a16:creationId xmlns:a16="http://schemas.microsoft.com/office/drawing/2014/main" id="{BDA42141-9C85-4EFC-885E-F828FDB9F02C}"/>
              </a:ext>
            </a:extLst>
          </p:cNvPr>
          <p:cNvSpPr/>
          <p:nvPr/>
        </p:nvSpPr>
        <p:spPr>
          <a:xfrm>
            <a:off x="6814522" y="4906340"/>
            <a:ext cx="4904606" cy="738664"/>
          </a:xfrm>
          <a:prstGeom prst="rect">
            <a:avLst/>
          </a:prstGeom>
        </p:spPr>
        <p:txBody>
          <a:bodyPr wrap="square">
            <a:spAutoFit/>
          </a:bodyPr>
          <a:lstStyle/>
          <a:p>
            <a:pPr lvl="0">
              <a:defRPr/>
            </a:pPr>
            <a:r>
              <a:rPr lang="en-US" sz="1400" dirty="0">
                <a:solidFill>
                  <a:schemeClr val="accent1"/>
                </a:solidFill>
                <a:latin typeface="Arial Black" panose="020B0A04020102020204" pitchFamily="34" charset="0"/>
              </a:rPr>
              <a:t>Wild Alaska Pollock is more commonly associated with provenance and sustainability, but its versatility story is less known.</a:t>
            </a:r>
          </a:p>
        </p:txBody>
      </p:sp>
    </p:spTree>
    <p:extLst>
      <p:ext uri="{BB962C8B-B14F-4D97-AF65-F5344CB8AC3E}">
        <p14:creationId xmlns:p14="http://schemas.microsoft.com/office/powerpoint/2010/main" val="177569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BAA"/>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itle 5">
            <a:extLst>
              <a:ext uri="{FF2B5EF4-FFF2-40B4-BE49-F238E27FC236}">
                <a16:creationId xmlns:a16="http://schemas.microsoft.com/office/drawing/2014/main" id="{17FF6774-A051-4892-AC2C-9E64E9296503}"/>
              </a:ext>
            </a:extLst>
          </p:cNvPr>
          <p:cNvSpPr>
            <a:spLocks noGrp="1"/>
          </p:cNvSpPr>
          <p:nvPr>
            <p:ph type="title"/>
          </p:nvPr>
        </p:nvSpPr>
        <p:spPr>
          <a:xfrm>
            <a:off x="838200" y="365125"/>
            <a:ext cx="7988166" cy="3465896"/>
          </a:xfrm>
        </p:spPr>
        <p:txBody>
          <a:bodyPr>
            <a:normAutofit/>
          </a:bodyPr>
          <a:lstStyle/>
          <a:p>
            <a:r>
              <a:rPr lang="en-US" dirty="0">
                <a:solidFill>
                  <a:schemeClr val="tx2"/>
                </a:solidFill>
              </a:rPr>
              <a:t>Tracking and assessing performance over time</a:t>
            </a:r>
          </a:p>
        </p:txBody>
      </p:sp>
    </p:spTree>
    <p:extLst>
      <p:ext uri="{BB962C8B-B14F-4D97-AF65-F5344CB8AC3E}">
        <p14:creationId xmlns:p14="http://schemas.microsoft.com/office/powerpoint/2010/main" val="69015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9A9DFA-D979-49C4-B281-2995C824CD21}"/>
              </a:ext>
            </a:extLst>
          </p:cNvPr>
          <p:cNvSpPr>
            <a:spLocks noGrp="1"/>
          </p:cNvSpPr>
          <p:nvPr>
            <p:ph type="sldNum" sz="quarter" idx="4"/>
          </p:nvPr>
        </p:nvSpPr>
        <p:spPr/>
        <p:txBody>
          <a:bodyPr/>
          <a:lstStyle/>
          <a:p>
            <a:fld id="{445BB9D4-DA47-4DCB-9110-082D989CD4AC}" type="slidenum">
              <a:rPr lang="en-US" smtClean="0"/>
              <a:pPr/>
              <a:t>8</a:t>
            </a:fld>
            <a:endParaRPr lang="en-US"/>
          </a:p>
        </p:txBody>
      </p:sp>
      <p:sp>
        <p:nvSpPr>
          <p:cNvPr id="8" name="Title 1">
            <a:extLst>
              <a:ext uri="{FF2B5EF4-FFF2-40B4-BE49-F238E27FC236}">
                <a16:creationId xmlns:a16="http://schemas.microsoft.com/office/drawing/2014/main" id="{25DACF29-6374-45E7-8625-776858E389E2}"/>
              </a:ext>
            </a:extLst>
          </p:cNvPr>
          <p:cNvSpPr txBox="1">
            <a:spLocks/>
          </p:cNvSpPr>
          <p:nvPr/>
        </p:nvSpPr>
        <p:spPr>
          <a:xfrm>
            <a:off x="838200" y="90805"/>
            <a:ext cx="10515600" cy="11269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05BAA"/>
                </a:solidFill>
                <a:latin typeface="Arial Black" panose="020B0A04020102020204" pitchFamily="34" charset="0"/>
                <a:ea typeface="+mj-ea"/>
                <a:cs typeface="+mj-cs"/>
              </a:defRPr>
            </a:lvl1pPr>
          </a:lstStyle>
          <a:p>
            <a:r>
              <a:rPr lang="en-US" sz="3200" dirty="0"/>
              <a:t>Tracking Wild Alaska Pollock’s performance on core KPIs</a:t>
            </a:r>
          </a:p>
        </p:txBody>
      </p:sp>
      <p:sp>
        <p:nvSpPr>
          <p:cNvPr id="17" name="Rectangle 16">
            <a:extLst>
              <a:ext uri="{FF2B5EF4-FFF2-40B4-BE49-F238E27FC236}">
                <a16:creationId xmlns:a16="http://schemas.microsoft.com/office/drawing/2014/main" id="{4042DDCB-623E-42CD-A639-F7AB01E255CE}"/>
              </a:ext>
            </a:extLst>
          </p:cNvPr>
          <p:cNvSpPr/>
          <p:nvPr/>
        </p:nvSpPr>
        <p:spPr>
          <a:xfrm>
            <a:off x="5137825" y="2955075"/>
            <a:ext cx="5720072" cy="414563"/>
          </a:xfrm>
          <a:prstGeom prst="rect">
            <a:avLst/>
          </a:prstGeom>
          <a:solidFill>
            <a:schemeClr val="tx1">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68DD266-03D3-4C83-AC74-9188D88B5971}"/>
              </a:ext>
            </a:extLst>
          </p:cNvPr>
          <p:cNvSpPr/>
          <p:nvPr/>
        </p:nvSpPr>
        <p:spPr>
          <a:xfrm>
            <a:off x="1000613" y="2921087"/>
            <a:ext cx="3081193" cy="414563"/>
          </a:xfrm>
          <a:prstGeom prst="rect">
            <a:avLst/>
          </a:prstGeom>
          <a:solidFill>
            <a:schemeClr val="tx1">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20" name="Table 6">
            <a:extLst>
              <a:ext uri="{FF2B5EF4-FFF2-40B4-BE49-F238E27FC236}">
                <a16:creationId xmlns:a16="http://schemas.microsoft.com/office/drawing/2014/main" id="{6651F42B-4121-4CCA-8651-C0052F7CB6F4}"/>
              </a:ext>
            </a:extLst>
          </p:cNvPr>
          <p:cNvGraphicFramePr>
            <a:graphicFrameLocks noGrp="1"/>
          </p:cNvGraphicFramePr>
          <p:nvPr>
            <p:extLst>
              <p:ext uri="{D42A27DB-BD31-4B8C-83A1-F6EECF244321}">
                <p14:modId xmlns:p14="http://schemas.microsoft.com/office/powerpoint/2010/main" val="3155101983"/>
              </p:ext>
            </p:extLst>
          </p:nvPr>
        </p:nvGraphicFramePr>
        <p:xfrm>
          <a:off x="2135413" y="1786984"/>
          <a:ext cx="1799166" cy="3468351"/>
        </p:xfrm>
        <a:graphic>
          <a:graphicData uri="http://schemas.openxmlformats.org/drawingml/2006/table">
            <a:tbl>
              <a:tblPr firstRow="1" bandRow="1">
                <a:tableStyleId>{2D5ABB26-0587-4C30-8999-92F81FD0307C}</a:tableStyleId>
              </a:tblPr>
              <a:tblGrid>
                <a:gridCol w="899583">
                  <a:extLst>
                    <a:ext uri="{9D8B030D-6E8A-4147-A177-3AD203B41FA5}">
                      <a16:colId xmlns:a16="http://schemas.microsoft.com/office/drawing/2014/main" val="1482318994"/>
                    </a:ext>
                  </a:extLst>
                </a:gridCol>
                <a:gridCol w="899583">
                  <a:extLst>
                    <a:ext uri="{9D8B030D-6E8A-4147-A177-3AD203B41FA5}">
                      <a16:colId xmlns:a16="http://schemas.microsoft.com/office/drawing/2014/main" val="2528088786"/>
                    </a:ext>
                  </a:extLst>
                </a:gridCol>
              </a:tblGrid>
              <a:tr h="870994">
                <a:tc gridSpan="2">
                  <a:txBody>
                    <a:bodyPr/>
                    <a:lstStyle/>
                    <a:p>
                      <a:pPr algn="ctr"/>
                      <a:r>
                        <a:rPr lang="en-US" sz="1200" b="1" i="0" dirty="0">
                          <a:latin typeface="Arial" panose="020B0604020202020204" pitchFamily="34" charset="0"/>
                          <a:cs typeface="Arial" panose="020B0604020202020204" pitchFamily="34" charset="0"/>
                        </a:rPr>
                        <a:t>Familiarity*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103215"/>
                  </a:ext>
                </a:extLst>
              </a:tr>
              <a:tr h="277959">
                <a:tc>
                  <a:txBody>
                    <a:bodyPr/>
                    <a:lstStyle/>
                    <a:p>
                      <a:pPr algn="ctr"/>
                      <a:r>
                        <a:rPr lang="en-US" sz="1200">
                          <a:solidFill>
                            <a:schemeClr val="accent6"/>
                          </a:solidFill>
                          <a:latin typeface="Arial" panose="020B0604020202020204" pitchFamily="34" charset="0"/>
                          <a:cs typeface="Arial" panose="020B0604020202020204" pitchFamily="34" charset="0"/>
                        </a:rPr>
                        <a:t>2019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329958"/>
                  </a:ext>
                </a:extLst>
              </a:tr>
              <a:tr h="392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solidFill>
                            <a:schemeClr val="accent6"/>
                          </a:solidFill>
                          <a:latin typeface="Arial" panose="020B0604020202020204" pitchFamily="34" charset="0"/>
                          <a:cs typeface="Arial" panose="020B0604020202020204" pitchFamily="34" charset="0"/>
                        </a:rPr>
                        <a:t>52%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a:solidFill>
                            <a:schemeClr val="tx1"/>
                          </a:solidFill>
                          <a:latin typeface="Arial" panose="020B0604020202020204" pitchFamily="34" charset="0"/>
                          <a:cs typeface="Arial" panose="020B0604020202020204" pitchFamily="34" charset="0"/>
                        </a:rPr>
                        <a:t>55%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424540"/>
                  </a:ext>
                </a:extLst>
              </a:tr>
              <a:tr h="38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accent6"/>
                          </a:solidFill>
                          <a:latin typeface="Arial" panose="020B0604020202020204" pitchFamily="34" charset="0"/>
                          <a:cs typeface="Arial" panose="020B0604020202020204" pitchFamily="34" charset="0"/>
                        </a:rPr>
                        <a:t>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85%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8855658"/>
                  </a:ext>
                </a:extLst>
              </a:tr>
              <a:tr h="38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accent6"/>
                          </a:solidFill>
                          <a:latin typeface="Arial" panose="020B0604020202020204" pitchFamily="34" charset="0"/>
                          <a:cs typeface="Arial" panose="020B0604020202020204" pitchFamily="34" charset="0"/>
                        </a:rPr>
                        <a:t>70%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75%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6282647"/>
                  </a:ext>
                </a:extLst>
              </a:tr>
              <a:tr h="38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accent6"/>
                          </a:solidFill>
                          <a:latin typeface="Arial" panose="020B0604020202020204" pitchFamily="34" charset="0"/>
                          <a:cs typeface="Arial" panose="020B0604020202020204" pitchFamily="34" charset="0"/>
                        </a:rPr>
                        <a:t>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74%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384866"/>
                  </a:ext>
                </a:extLst>
              </a:tr>
              <a:tr h="38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accent6"/>
                          </a:solidFill>
                          <a:latin typeface="Arial" panose="020B0604020202020204" pitchFamily="34" charset="0"/>
                          <a:cs typeface="Arial" panose="020B0604020202020204" pitchFamily="34" charset="0"/>
                        </a:rPr>
                        <a:t>54%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56%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238648"/>
                  </a:ext>
                </a:extLst>
              </a:tr>
              <a:tr h="38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accent6"/>
                          </a:solidFill>
                          <a:latin typeface="Arial" panose="020B0604020202020204" pitchFamily="34" charset="0"/>
                          <a:cs typeface="Arial" panose="020B0604020202020204" pitchFamily="34" charset="0"/>
                        </a:rPr>
                        <a:t>47%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chemeClr val="tx1"/>
                          </a:solidFill>
                          <a:latin typeface="Arial" panose="020B0604020202020204" pitchFamily="34" charset="0"/>
                          <a:cs typeface="Arial" panose="020B0604020202020204" pitchFamily="34" charset="0"/>
                        </a:rPr>
                        <a:t>47%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195536"/>
                  </a:ext>
                </a:extLst>
              </a:tr>
            </a:tbl>
          </a:graphicData>
        </a:graphic>
      </p:graphicFrame>
      <p:sp>
        <p:nvSpPr>
          <p:cNvPr id="21" name="Rectangle 20">
            <a:extLst>
              <a:ext uri="{FF2B5EF4-FFF2-40B4-BE49-F238E27FC236}">
                <a16:creationId xmlns:a16="http://schemas.microsoft.com/office/drawing/2014/main" id="{1B2A0325-6063-4AF2-AA24-0AB7E0CC2948}"/>
              </a:ext>
            </a:extLst>
          </p:cNvPr>
          <p:cNvSpPr/>
          <p:nvPr/>
        </p:nvSpPr>
        <p:spPr>
          <a:xfrm>
            <a:off x="244024" y="5427285"/>
            <a:ext cx="11792031" cy="954107"/>
          </a:xfrm>
          <a:prstGeom prst="rect">
            <a:avLst/>
          </a:prstGeom>
        </p:spPr>
        <p:txBody>
          <a:bodyPr wrap="square" lIns="91440" tIns="45720" rIns="91440" bIns="45720" anchor="t">
            <a:spAutoFit/>
          </a:bodyPr>
          <a:lstStyle/>
          <a:p>
            <a:pPr>
              <a:defRPr/>
            </a:pPr>
            <a:r>
              <a:rPr kumimoji="0" lang="en-US" sz="800" b="0" i="0" u="none" strike="noStrike" kern="1200" cap="none" spc="0" normalizeH="0" baseline="0" noProof="0" dirty="0">
                <a:ln>
                  <a:noFill/>
                </a:ln>
                <a:solidFill>
                  <a:srgbClr val="AEABAB"/>
                </a:solidFill>
                <a:effectLst/>
                <a:uLnTx/>
                <a:uFillTx/>
                <a:latin typeface="Arial"/>
                <a:cs typeface="Arial"/>
              </a:rPr>
              <a:t>Q1.</a:t>
            </a:r>
            <a:r>
              <a:rPr lang="en-US" sz="800" dirty="0">
                <a:solidFill>
                  <a:srgbClr val="AEABAB"/>
                </a:solidFill>
                <a:latin typeface="Arial"/>
                <a:cs typeface="Arial"/>
              </a:rPr>
              <a:t> How much would you say you know about the following fish ? Base: Total 2020 (n=1244), Total 2019 (n=1026)</a:t>
            </a:r>
          </a:p>
          <a:p>
            <a:pPr>
              <a:defRPr/>
            </a:pPr>
            <a:r>
              <a:rPr kumimoji="0" lang="en-US" sz="800" b="0" i="0" u="none" strike="noStrike" kern="1200" cap="none" spc="0" normalizeH="0" baseline="0" noProof="0" dirty="0">
                <a:ln>
                  <a:noFill/>
                </a:ln>
                <a:solidFill>
                  <a:srgbClr val="AEABAB"/>
                </a:solidFill>
                <a:effectLst/>
                <a:uLnTx/>
                <a:uFillTx/>
                <a:latin typeface="Arial"/>
                <a:cs typeface="Arial"/>
              </a:rPr>
              <a:t>*Familiar based on those who know a lot/ some/ a little</a:t>
            </a:r>
          </a:p>
          <a:p>
            <a:pPr>
              <a:defRPr/>
            </a:pPr>
            <a:r>
              <a:rPr lang="en-US" sz="800" dirty="0">
                <a:solidFill>
                  <a:srgbClr val="AEABAB"/>
                </a:solidFill>
                <a:latin typeface="Arial"/>
                <a:cs typeface="Arial"/>
              </a:rPr>
              <a:t>N6. Based on everything you know about [FISH AWARE], what is your overall opinion of it? Base: Those aware of fish: Wild Alaska Pollock (n=610), Salmon (n=261), Cod (n=264), Tilapia (n=259), Haddock (n=253), Sole (n=249).</a:t>
            </a:r>
          </a:p>
          <a:p>
            <a:pPr>
              <a:defRPr/>
            </a:pPr>
            <a:r>
              <a:rPr lang="en-US" sz="800" b="0" i="0" u="none" strike="noStrike" kern="1200" cap="none" spc="0" normalizeH="0" baseline="0" noProof="0" dirty="0">
                <a:ln>
                  <a:noFill/>
                </a:ln>
                <a:solidFill>
                  <a:srgbClr val="AEABAB"/>
                </a:solidFill>
                <a:effectLst/>
                <a:uLnTx/>
                <a:uFillTx/>
                <a:latin typeface="Arial"/>
                <a:cs typeface="Arial"/>
              </a:rPr>
              <a:t>N7. Overall, what is your favorite type of fish to eat? Base: Those aware of fish (n=1165)</a:t>
            </a:r>
          </a:p>
          <a:p>
            <a:pPr>
              <a:defRPr/>
            </a:pPr>
            <a:r>
              <a:rPr lang="en-US" sz="800" b="0" i="0" u="none" strike="noStrike" kern="1200" cap="none" spc="0" normalizeH="0" baseline="0" noProof="0" dirty="0">
                <a:ln>
                  <a:noFill/>
                </a:ln>
                <a:solidFill>
                  <a:srgbClr val="AEABAB"/>
                </a:solidFill>
                <a:effectLst/>
                <a:uLnTx/>
                <a:uFillTx/>
                <a:latin typeface="Arial" panose="020B0604020202020204" pitchFamily="34" charset="0"/>
                <a:cs typeface="Arial" panose="020B0604020202020204" pitchFamily="34" charset="0"/>
              </a:rPr>
              <a:t>N8. How likely are you to eat [FISH AWARE] in the coming month? </a:t>
            </a:r>
            <a:r>
              <a:rPr lang="en-US" sz="800" dirty="0">
                <a:solidFill>
                  <a:srgbClr val="AEABAB"/>
                </a:solidFill>
                <a:latin typeface="Arial"/>
                <a:cs typeface="Arial"/>
              </a:rPr>
              <a:t>Base: Those aware of fish: Wild Alaska Pollock (n=610), Salmon (n=261), Cod (n=264), Tilapia (n=259), Haddock (n=253), Sole (n=249).</a:t>
            </a:r>
          </a:p>
          <a:p>
            <a:pPr>
              <a:defRPr/>
            </a:pPr>
            <a:r>
              <a:rPr lang="en-US" sz="800" dirty="0">
                <a:solidFill>
                  <a:srgbClr val="AEABAB"/>
                </a:solidFill>
                <a:latin typeface="Arial" panose="020B0604020202020204" pitchFamily="34" charset="0"/>
                <a:cs typeface="Arial" panose="020B0604020202020204" pitchFamily="34" charset="0"/>
              </a:rPr>
              <a:t>^ Denotes T3B (8-10 on 10-pt scale)</a:t>
            </a:r>
          </a:p>
          <a:p>
            <a:pPr>
              <a:defRPr/>
            </a:pPr>
            <a:r>
              <a:rPr lang="en-US" sz="800" dirty="0">
                <a:solidFill>
                  <a:srgbClr val="AEABAB"/>
                </a:solidFill>
                <a:latin typeface="Arial" panose="020B0604020202020204" pitchFamily="34" charset="0"/>
                <a:cs typeface="Arial" panose="020B0604020202020204" pitchFamily="34" charset="0"/>
              </a:rPr>
              <a:t>S9. How often do you eat [FISH AWARE] in the following settings? I purchase it at a grocery store or market, frozen. </a:t>
            </a:r>
            <a:r>
              <a:rPr lang="en-US" sz="800" dirty="0">
                <a:solidFill>
                  <a:srgbClr val="AEABAB"/>
                </a:solidFill>
                <a:latin typeface="Arial"/>
                <a:cs typeface="Arial"/>
              </a:rPr>
              <a:t>Base: Those who eat fish: Wild Alaska Pollock (n=449), Salmon (n=149), Cod (n=170), Tilapia (n=163), Haddock (n=174), Sole (n=179).</a:t>
            </a:r>
            <a:endParaRPr lang="en-US" sz="800" dirty="0">
              <a:solidFill>
                <a:srgbClr val="AEABAB"/>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1FF077E-E02D-4170-9078-193B51EEFC31}"/>
              </a:ext>
            </a:extLst>
          </p:cNvPr>
          <p:cNvSpPr/>
          <p:nvPr/>
        </p:nvSpPr>
        <p:spPr>
          <a:xfrm>
            <a:off x="1312402" y="3432091"/>
            <a:ext cx="694422"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Salmon</a:t>
            </a:r>
          </a:p>
        </p:txBody>
      </p:sp>
      <p:sp>
        <p:nvSpPr>
          <p:cNvPr id="23" name="Rectangle 22">
            <a:extLst>
              <a:ext uri="{FF2B5EF4-FFF2-40B4-BE49-F238E27FC236}">
                <a16:creationId xmlns:a16="http://schemas.microsoft.com/office/drawing/2014/main" id="{B9631145-5D39-4C36-863A-39D0824828EB}"/>
              </a:ext>
            </a:extLst>
          </p:cNvPr>
          <p:cNvSpPr/>
          <p:nvPr/>
        </p:nvSpPr>
        <p:spPr>
          <a:xfrm>
            <a:off x="1429422" y="3836578"/>
            <a:ext cx="460382"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Cod</a:t>
            </a:r>
          </a:p>
        </p:txBody>
      </p:sp>
      <p:sp>
        <p:nvSpPr>
          <p:cNvPr id="24" name="Rectangle 23">
            <a:extLst>
              <a:ext uri="{FF2B5EF4-FFF2-40B4-BE49-F238E27FC236}">
                <a16:creationId xmlns:a16="http://schemas.microsoft.com/office/drawing/2014/main" id="{55F55276-782F-49ED-8F8D-688BD419160A}"/>
              </a:ext>
            </a:extLst>
          </p:cNvPr>
          <p:cNvSpPr/>
          <p:nvPr/>
        </p:nvSpPr>
        <p:spPr>
          <a:xfrm>
            <a:off x="1344463" y="4204084"/>
            <a:ext cx="630301"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Tilapia</a:t>
            </a:r>
          </a:p>
        </p:txBody>
      </p:sp>
      <p:sp>
        <p:nvSpPr>
          <p:cNvPr id="25" name="Rectangle 24">
            <a:extLst>
              <a:ext uri="{FF2B5EF4-FFF2-40B4-BE49-F238E27FC236}">
                <a16:creationId xmlns:a16="http://schemas.microsoft.com/office/drawing/2014/main" id="{10E3A9B1-C35E-49EA-9B11-70F920C264D9}"/>
              </a:ext>
            </a:extLst>
          </p:cNvPr>
          <p:cNvSpPr/>
          <p:nvPr/>
        </p:nvSpPr>
        <p:spPr>
          <a:xfrm>
            <a:off x="1268320" y="4582223"/>
            <a:ext cx="782587"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Haddock</a:t>
            </a:r>
          </a:p>
        </p:txBody>
      </p:sp>
      <p:sp>
        <p:nvSpPr>
          <p:cNvPr id="26" name="Rectangle 25">
            <a:extLst>
              <a:ext uri="{FF2B5EF4-FFF2-40B4-BE49-F238E27FC236}">
                <a16:creationId xmlns:a16="http://schemas.microsoft.com/office/drawing/2014/main" id="{86E8C697-6915-4A9E-B1AD-F7D1A16A5A55}"/>
              </a:ext>
            </a:extLst>
          </p:cNvPr>
          <p:cNvSpPr/>
          <p:nvPr/>
        </p:nvSpPr>
        <p:spPr>
          <a:xfrm>
            <a:off x="1418201" y="4965444"/>
            <a:ext cx="482824" cy="261610"/>
          </a:xfrm>
          <a:prstGeom prst="rect">
            <a:avLst/>
          </a:prstGeom>
        </p:spPr>
        <p:txBody>
          <a:bodyPr wrap="none">
            <a:spAutoFit/>
          </a:bodyPr>
          <a:lstStyle/>
          <a:p>
            <a:pPr algn="ctr"/>
            <a:r>
              <a:rPr lang="en-US" sz="1100" b="1">
                <a:latin typeface="Arial" panose="020B0604020202020204" pitchFamily="34" charset="0"/>
                <a:cs typeface="Arial" panose="020B0604020202020204" pitchFamily="34" charset="0"/>
              </a:rPr>
              <a:t>Sole</a:t>
            </a:r>
          </a:p>
        </p:txBody>
      </p:sp>
      <p:sp>
        <p:nvSpPr>
          <p:cNvPr id="27" name="Rectangle 26">
            <a:extLst>
              <a:ext uri="{FF2B5EF4-FFF2-40B4-BE49-F238E27FC236}">
                <a16:creationId xmlns:a16="http://schemas.microsoft.com/office/drawing/2014/main" id="{3D65AC05-B067-4B7F-9791-8648CE8ED1AC}"/>
              </a:ext>
            </a:extLst>
          </p:cNvPr>
          <p:cNvSpPr/>
          <p:nvPr/>
        </p:nvSpPr>
        <p:spPr>
          <a:xfrm>
            <a:off x="1033337" y="2904763"/>
            <a:ext cx="1172465" cy="430887"/>
          </a:xfrm>
          <a:prstGeom prst="rect">
            <a:avLst/>
          </a:prstGeom>
        </p:spPr>
        <p:txBody>
          <a:bodyPr wrap="square">
            <a:spAutoFit/>
          </a:bodyPr>
          <a:lstStyle/>
          <a:p>
            <a:pPr algn="ctr"/>
            <a:r>
              <a:rPr lang="en-US" sz="1100" b="1">
                <a:latin typeface="Arial" panose="020B0604020202020204" pitchFamily="34" charset="0"/>
                <a:cs typeface="Arial" panose="020B0604020202020204" pitchFamily="34" charset="0"/>
              </a:rPr>
              <a:t>Wild Alaska Pollock</a:t>
            </a:r>
          </a:p>
        </p:txBody>
      </p:sp>
      <p:graphicFrame>
        <p:nvGraphicFramePr>
          <p:cNvPr id="28" name="Table 27">
            <a:extLst>
              <a:ext uri="{FF2B5EF4-FFF2-40B4-BE49-F238E27FC236}">
                <a16:creationId xmlns:a16="http://schemas.microsoft.com/office/drawing/2014/main" id="{6DD5D83C-4D67-4117-8A3F-88FD799BA3B7}"/>
              </a:ext>
            </a:extLst>
          </p:cNvPr>
          <p:cNvGraphicFramePr>
            <a:graphicFrameLocks noGrp="1"/>
          </p:cNvGraphicFramePr>
          <p:nvPr>
            <p:extLst>
              <p:ext uri="{D42A27DB-BD31-4B8C-83A1-F6EECF244321}">
                <p14:modId xmlns:p14="http://schemas.microsoft.com/office/powerpoint/2010/main" val="4047432705"/>
              </p:ext>
            </p:extLst>
          </p:nvPr>
        </p:nvGraphicFramePr>
        <p:xfrm>
          <a:off x="5137017" y="1673859"/>
          <a:ext cx="5720880" cy="3547489"/>
        </p:xfrm>
        <a:graphic>
          <a:graphicData uri="http://schemas.openxmlformats.org/drawingml/2006/table">
            <a:tbl>
              <a:tblPr firstRow="1" bandRow="1">
                <a:tableStyleId>{2D5ABB26-0587-4C30-8999-92F81FD0307C}</a:tableStyleId>
              </a:tblPr>
              <a:tblGrid>
                <a:gridCol w="1430220">
                  <a:extLst>
                    <a:ext uri="{9D8B030D-6E8A-4147-A177-3AD203B41FA5}">
                      <a16:colId xmlns:a16="http://schemas.microsoft.com/office/drawing/2014/main" val="997595544"/>
                    </a:ext>
                  </a:extLst>
                </a:gridCol>
                <a:gridCol w="1430220">
                  <a:extLst>
                    <a:ext uri="{9D8B030D-6E8A-4147-A177-3AD203B41FA5}">
                      <a16:colId xmlns:a16="http://schemas.microsoft.com/office/drawing/2014/main" val="726633199"/>
                    </a:ext>
                  </a:extLst>
                </a:gridCol>
                <a:gridCol w="1430220">
                  <a:extLst>
                    <a:ext uri="{9D8B030D-6E8A-4147-A177-3AD203B41FA5}">
                      <a16:colId xmlns:a16="http://schemas.microsoft.com/office/drawing/2014/main" val="2910088767"/>
                    </a:ext>
                  </a:extLst>
                </a:gridCol>
                <a:gridCol w="1430220">
                  <a:extLst>
                    <a:ext uri="{9D8B030D-6E8A-4147-A177-3AD203B41FA5}">
                      <a16:colId xmlns:a16="http://schemas.microsoft.com/office/drawing/2014/main" val="452641611"/>
                    </a:ext>
                  </a:extLst>
                </a:gridCol>
              </a:tblGrid>
              <a:tr h="986264">
                <a:tc>
                  <a:txBody>
                    <a:bodyPr/>
                    <a:lstStyle/>
                    <a:p>
                      <a:pPr algn="ctr"/>
                      <a:r>
                        <a:rPr lang="en-US" sz="1200" b="1">
                          <a:latin typeface="Arial" panose="020B0604020202020204" pitchFamily="34" charset="0"/>
                          <a:cs typeface="Arial" panose="020B0604020202020204" pitchFamily="34" charset="0"/>
                        </a:rPr>
                        <a:t>Very Good/</a:t>
                      </a:r>
                    </a:p>
                    <a:p>
                      <a:pPr algn="ctr"/>
                      <a:r>
                        <a:rPr lang="en-US" sz="1200" b="1">
                          <a:latin typeface="Arial" panose="020B0604020202020204" pitchFamily="34" charset="0"/>
                          <a:cs typeface="Arial" panose="020B0604020202020204" pitchFamily="34" charset="0"/>
                        </a:rPr>
                        <a:t>Excellent Opinion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latin typeface="Arial" panose="020B0604020202020204" pitchFamily="34" charset="0"/>
                          <a:cs typeface="Arial" panose="020B0604020202020204" pitchFamily="34" charset="0"/>
                        </a:rPr>
                        <a:t>Fish </a:t>
                      </a:r>
                    </a:p>
                    <a:p>
                      <a:pPr algn="ctr"/>
                      <a:r>
                        <a:rPr lang="en-US" sz="1200" b="1">
                          <a:latin typeface="Arial" panose="020B0604020202020204" pitchFamily="34" charset="0"/>
                          <a:cs typeface="Arial" panose="020B0604020202020204" pitchFamily="34" charset="0"/>
                        </a:rPr>
                        <a:t>Preference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a:latin typeface="Arial" panose="020B0604020202020204" pitchFamily="34" charset="0"/>
                          <a:cs typeface="Arial" panose="020B0604020202020204" pitchFamily="34" charset="0"/>
                        </a:rPr>
                        <a:t>Likelihood to Consume</a:t>
                      </a:r>
                      <a:r>
                        <a:rPr lang="en-US" sz="1000" b="0" i="0">
                          <a:latin typeface="Arial" panose="020B0604020202020204" pitchFamily="34" charset="0"/>
                          <a:cs typeface="Arial" panose="020B0604020202020204" pitchFamily="34" charset="0"/>
                        </a:rPr>
                        <a:t>^ </a:t>
                      </a:r>
                    </a:p>
                    <a:p>
                      <a:pPr algn="ctr"/>
                      <a:r>
                        <a:rPr lang="en-US" sz="1000" b="0" i="0">
                          <a:latin typeface="Arial" panose="020B0604020202020204" pitchFamily="34" charset="0"/>
                          <a:cs typeface="Arial" panose="020B0604020202020204" pitchFamily="34" charset="0"/>
                        </a:rPr>
                        <a:t>(within coming month)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Purchase Frozen From Grocery Store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5BAA"/>
                          </a:solidFill>
                          <a:effectLst/>
                          <a:uLnTx/>
                          <a:uFillTx/>
                          <a:latin typeface="Arial" panose="020B0604020202020204" pitchFamily="34" charset="0"/>
                          <a:ea typeface="+mn-ea"/>
                          <a:cs typeface="Arial" panose="020B0604020202020204" pitchFamily="34" charset="0"/>
                        </a:rPr>
                        <a:t>(often)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254118"/>
                  </a:ext>
                </a:extLst>
              </a:tr>
              <a:tr h="319347">
                <a:tc>
                  <a:txBody>
                    <a:bodyPr/>
                    <a:lstStyle/>
                    <a:p>
                      <a:pPr algn="ctr"/>
                      <a:r>
                        <a:rPr lang="en-US" sz="1200">
                          <a:solidFill>
                            <a:schemeClr val="tx1"/>
                          </a:solidFill>
                          <a:latin typeface="Arial" panose="020B0604020202020204" pitchFamily="34" charset="0"/>
                          <a:cs typeface="Arial" panose="020B0604020202020204" pitchFamily="34" charset="0"/>
                        </a:rPr>
                        <a:t>2020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57758"/>
                  </a:ext>
                </a:extLst>
              </a:tr>
              <a:tr h="364060">
                <a:tc>
                  <a:txBody>
                    <a:bodyPr/>
                    <a:lstStyle/>
                    <a:p>
                      <a:pPr algn="ctr"/>
                      <a:r>
                        <a:rPr lang="en-US" sz="1800" b="1">
                          <a:solidFill>
                            <a:schemeClr val="tx1"/>
                          </a:solidFill>
                          <a:latin typeface="Arial" panose="020B0604020202020204" pitchFamily="34" charset="0"/>
                          <a:cs typeface="Arial" panose="020B0604020202020204" pitchFamily="34" charset="0"/>
                        </a:rPr>
                        <a:t>48%</a:t>
                      </a:r>
                      <a:endParaRPr lang="en-US" sz="1800" b="1" i="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a:solidFill>
                            <a:schemeClr val="tx1"/>
                          </a:solidFill>
                          <a:latin typeface="Arial" panose="020B0604020202020204" pitchFamily="34" charset="0"/>
                          <a:cs typeface="Arial" panose="020B060402020202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a:solidFill>
                            <a:schemeClr val="tx1"/>
                          </a:solidFill>
                          <a:latin typeface="Arial" panose="020B0604020202020204" pitchFamily="34" charset="0"/>
                          <a:cs typeface="Arial" panose="020B0604020202020204" pitchFamily="34" charset="0"/>
                        </a:rPr>
                        <a:t>29%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539948"/>
                  </a:ext>
                </a:extLst>
              </a:tr>
              <a:tr h="369115">
                <a:tc>
                  <a:txBody>
                    <a:bodyPr/>
                    <a:lstStyle/>
                    <a:p>
                      <a:pPr algn="ctr"/>
                      <a:r>
                        <a:rPr lang="en-US" sz="1400" b="0" i="0">
                          <a:solidFill>
                            <a:schemeClr val="tx1"/>
                          </a:solidFill>
                          <a:latin typeface="Arial" panose="020B0604020202020204" pitchFamily="34" charset="0"/>
                          <a:cs typeface="Arial" panose="020B0604020202020204" pitchFamily="34" charset="0"/>
                        </a:rPr>
                        <a:t>56%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713239"/>
                  </a:ext>
                </a:extLst>
              </a:tr>
              <a:tr h="392354">
                <a:tc>
                  <a:txBody>
                    <a:bodyPr/>
                    <a:lstStyle/>
                    <a:p>
                      <a:pPr algn="ctr"/>
                      <a:r>
                        <a:rPr lang="en-US" sz="1400" b="0" i="0">
                          <a:solidFill>
                            <a:schemeClr val="tx1"/>
                          </a:solidFill>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2104933"/>
                  </a:ext>
                </a:extLst>
              </a:tr>
              <a:tr h="387499">
                <a:tc>
                  <a:txBody>
                    <a:bodyPr/>
                    <a:lstStyle/>
                    <a:p>
                      <a:pPr algn="ctr"/>
                      <a:r>
                        <a:rPr lang="en-US" sz="1400" b="0" i="0">
                          <a:solidFill>
                            <a:schemeClr val="tx1"/>
                          </a:solidFill>
                          <a:latin typeface="Arial" panose="020B0604020202020204" pitchFamily="34" charset="0"/>
                          <a:cs typeface="Arial" panose="020B0604020202020204" pitchFamily="34" charset="0"/>
                        </a:rPr>
                        <a:t>45%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976545"/>
                  </a:ext>
                </a:extLst>
              </a:tr>
              <a:tr h="372317">
                <a:tc>
                  <a:txBody>
                    <a:bodyPr/>
                    <a:lstStyle/>
                    <a:p>
                      <a:pPr algn="ctr"/>
                      <a:r>
                        <a:rPr lang="en-US" sz="1400" b="0" i="0">
                          <a:solidFill>
                            <a:schemeClr val="tx1"/>
                          </a:solidFill>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436007"/>
                  </a:ext>
                </a:extLst>
              </a:tr>
              <a:tr h="354833">
                <a:tc>
                  <a:txBody>
                    <a:bodyPr/>
                    <a:lstStyle/>
                    <a:p>
                      <a:pPr algn="ctr"/>
                      <a:r>
                        <a:rPr lang="en-US" sz="1400" b="0" i="0">
                          <a:solidFill>
                            <a:schemeClr val="tx1"/>
                          </a:solidFill>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616772"/>
                  </a:ext>
                </a:extLst>
              </a:tr>
            </a:tbl>
          </a:graphicData>
        </a:graphic>
      </p:graphicFrame>
      <p:sp>
        <p:nvSpPr>
          <p:cNvPr id="29" name="Oval 28">
            <a:extLst>
              <a:ext uri="{FF2B5EF4-FFF2-40B4-BE49-F238E27FC236}">
                <a16:creationId xmlns:a16="http://schemas.microsoft.com/office/drawing/2014/main" id="{18E33F93-B8E7-4679-9C15-48265401D9BB}"/>
              </a:ext>
            </a:extLst>
          </p:cNvPr>
          <p:cNvSpPr/>
          <p:nvPr/>
        </p:nvSpPr>
        <p:spPr>
          <a:xfrm>
            <a:off x="1028301" y="1345802"/>
            <a:ext cx="891157" cy="8691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Arial" panose="020B0604020202020204" pitchFamily="34" charset="0"/>
                <a:cs typeface="Arial" panose="020B0604020202020204" pitchFamily="34" charset="0"/>
              </a:rPr>
              <a:t>YoY</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197A5111-A8C6-48EA-97DF-573B3EEF0751}"/>
              </a:ext>
            </a:extLst>
          </p:cNvPr>
          <p:cNvSpPr/>
          <p:nvPr/>
        </p:nvSpPr>
        <p:spPr>
          <a:xfrm>
            <a:off x="4363191" y="1345802"/>
            <a:ext cx="891157" cy="8691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Arial" panose="020B0604020202020204" pitchFamily="34" charset="0"/>
                <a:cs typeface="Arial" panose="020B0604020202020204" pitchFamily="34" charset="0"/>
              </a:rPr>
              <a:t>New</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5D034F9D-16B6-4EB0-8C56-C266247E64B6}"/>
              </a:ext>
            </a:extLst>
          </p:cNvPr>
          <p:cNvCxnSpPr/>
          <p:nvPr/>
        </p:nvCxnSpPr>
        <p:spPr>
          <a:xfrm>
            <a:off x="4475057" y="2345835"/>
            <a:ext cx="0" cy="297685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9105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7C4E-F701-4B5C-AAC0-12C318782241}"/>
              </a:ext>
            </a:extLst>
          </p:cNvPr>
          <p:cNvSpPr>
            <a:spLocks noGrp="1"/>
          </p:cNvSpPr>
          <p:nvPr>
            <p:ph type="title"/>
          </p:nvPr>
        </p:nvSpPr>
        <p:spPr>
          <a:xfrm>
            <a:off x="400057" y="16326"/>
            <a:ext cx="11391886" cy="1316379"/>
          </a:xfrm>
        </p:spPr>
        <p:txBody>
          <a:bodyPr>
            <a:normAutofit/>
          </a:bodyPr>
          <a:lstStyle/>
          <a:p>
            <a:r>
              <a:rPr lang="en-US" dirty="0"/>
              <a:t>GAPP achieved YoY goal of increasing familiarity of Wild Alaska Pollock by 3% pts</a:t>
            </a:r>
          </a:p>
        </p:txBody>
      </p:sp>
      <p:sp>
        <p:nvSpPr>
          <p:cNvPr id="3" name="Slide Number Placeholder 2">
            <a:extLst>
              <a:ext uri="{FF2B5EF4-FFF2-40B4-BE49-F238E27FC236}">
                <a16:creationId xmlns:a16="http://schemas.microsoft.com/office/drawing/2014/main" id="{1C946F5C-68D2-4F73-9659-CF9075CA5BFD}"/>
              </a:ext>
            </a:extLst>
          </p:cNvPr>
          <p:cNvSpPr>
            <a:spLocks noGrp="1"/>
          </p:cNvSpPr>
          <p:nvPr>
            <p:ph type="sldNum" sz="quarter" idx="4"/>
          </p:nvPr>
        </p:nvSpPr>
        <p:spPr/>
        <p:txBody>
          <a:bodyPr/>
          <a:lstStyle/>
          <a:p>
            <a:fld id="{445BB9D4-DA47-4DCB-9110-082D989CD4AC}" type="slidenum">
              <a:rPr lang="en-US" smtClean="0"/>
              <a:pPr/>
              <a:t>9</a:t>
            </a:fld>
            <a:endParaRPr lang="en-US"/>
          </a:p>
        </p:txBody>
      </p:sp>
      <p:sp>
        <p:nvSpPr>
          <p:cNvPr id="6" name="TextBox 5">
            <a:extLst>
              <a:ext uri="{FF2B5EF4-FFF2-40B4-BE49-F238E27FC236}">
                <a16:creationId xmlns:a16="http://schemas.microsoft.com/office/drawing/2014/main" id="{6C7E47A4-4FB7-4B51-9F51-BD1F39983C1D}"/>
              </a:ext>
            </a:extLst>
          </p:cNvPr>
          <p:cNvSpPr txBox="1"/>
          <p:nvPr/>
        </p:nvSpPr>
        <p:spPr>
          <a:xfrm>
            <a:off x="1756119" y="2251446"/>
            <a:ext cx="3084557" cy="461665"/>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dirty="0"/>
              <a:t>How much would you say you know about Wild Alaska Pollock? </a:t>
            </a:r>
          </a:p>
        </p:txBody>
      </p:sp>
      <p:sp>
        <p:nvSpPr>
          <p:cNvPr id="8" name="TextBox 7">
            <a:extLst>
              <a:ext uri="{FF2B5EF4-FFF2-40B4-BE49-F238E27FC236}">
                <a16:creationId xmlns:a16="http://schemas.microsoft.com/office/drawing/2014/main" id="{9B456882-D7FD-499E-B4EC-E06B802946A6}"/>
              </a:ext>
            </a:extLst>
          </p:cNvPr>
          <p:cNvSpPr txBox="1"/>
          <p:nvPr/>
        </p:nvSpPr>
        <p:spPr>
          <a:xfrm>
            <a:off x="2186952" y="3029458"/>
            <a:ext cx="2222891"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BC13C"/>
                </a:solidFill>
                <a:effectLst/>
                <a:uLnTx/>
                <a:uFillTx/>
                <a:latin typeface="Arial" panose="020B0604020202020204" pitchFamily="34" charset="0"/>
                <a:cs typeface="Arial" panose="020B0604020202020204" pitchFamily="34" charset="0"/>
              </a:rPr>
              <a:t>+3pt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9BC13C"/>
                </a:solidFill>
                <a:latin typeface="Arial" panose="020B0604020202020204" pitchFamily="34" charset="0"/>
                <a:cs typeface="Arial" panose="020B0604020202020204" pitchFamily="34" charset="0"/>
              </a:rPr>
              <a:t>Increase in familiarity</a:t>
            </a:r>
            <a:endParaRPr kumimoji="0" lang="en-US" sz="2800" b="1" i="0" u="none" strike="noStrike" kern="1200" cap="none" spc="0" normalizeH="0" baseline="0" noProof="0" dirty="0">
              <a:ln>
                <a:noFill/>
              </a:ln>
              <a:solidFill>
                <a:srgbClr val="9BC13C"/>
              </a:solidFill>
              <a:effectLst/>
              <a:uLnTx/>
              <a:uFillTx/>
              <a:latin typeface="Arial" panose="020B060402020202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D19D4843-EC97-4053-A03D-ACCEFA81BD5F}"/>
              </a:ext>
            </a:extLst>
          </p:cNvPr>
          <p:cNvGraphicFramePr>
            <a:graphicFrameLocks/>
          </p:cNvGraphicFramePr>
          <p:nvPr>
            <p:extLst>
              <p:ext uri="{D42A27DB-BD31-4B8C-83A1-F6EECF244321}">
                <p14:modId xmlns:p14="http://schemas.microsoft.com/office/powerpoint/2010/main" val="2323954281"/>
              </p:ext>
            </p:extLst>
          </p:nvPr>
        </p:nvGraphicFramePr>
        <p:xfrm>
          <a:off x="5190223" y="2648832"/>
          <a:ext cx="5170310" cy="275444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8FCB97C3-E89B-427D-849A-452382D930E3}"/>
              </a:ext>
            </a:extLst>
          </p:cNvPr>
          <p:cNvSpPr txBox="1"/>
          <p:nvPr/>
        </p:nvSpPr>
        <p:spPr>
          <a:xfrm>
            <a:off x="5190223" y="2262345"/>
            <a:ext cx="4905152" cy="438582"/>
          </a:xfrm>
          <a:prstGeom prst="rect">
            <a:avLst/>
          </a:prstGeom>
        </p:spPr>
        <p:txBody>
          <a:bodyPr wrap="square">
            <a:spAutoFit/>
          </a:bodyPr>
          <a:lstStyle>
            <a:defPPr>
              <a:defRPr lang="en-US"/>
            </a:defPPr>
            <a:lvl1pPr algn="ctr">
              <a:defRPr sz="1200">
                <a:solidFill>
                  <a:schemeClr val="accent1"/>
                </a:solidFill>
                <a:latin typeface="Arial Black" panose="020B0A04020102020204" pitchFamily="34" charset="0"/>
              </a:defRPr>
            </a:lvl1pPr>
          </a:lstStyle>
          <a:p>
            <a:r>
              <a:rPr lang="en-US" dirty="0"/>
              <a:t>Google Search of Wild Alaska Pollock Over Time</a:t>
            </a:r>
          </a:p>
          <a:p>
            <a:r>
              <a:rPr lang="en-US" sz="1050" dirty="0"/>
              <a:t>(Jan 2017 – Aug 2020)</a:t>
            </a:r>
          </a:p>
        </p:txBody>
      </p:sp>
      <p:sp>
        <p:nvSpPr>
          <p:cNvPr id="19" name="TextBox 18">
            <a:extLst>
              <a:ext uri="{FF2B5EF4-FFF2-40B4-BE49-F238E27FC236}">
                <a16:creationId xmlns:a16="http://schemas.microsoft.com/office/drawing/2014/main" id="{DFA14187-E0ED-41EA-B634-CB2581CE66FB}"/>
              </a:ext>
            </a:extLst>
          </p:cNvPr>
          <p:cNvSpPr txBox="1"/>
          <p:nvPr/>
        </p:nvSpPr>
        <p:spPr>
          <a:xfrm>
            <a:off x="2645726" y="4987902"/>
            <a:ext cx="1305343" cy="46166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i="1"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2019: 52%</a:t>
            </a:r>
          </a:p>
          <a:p>
            <a:pPr marR="0" lvl="0" algn="ctr" defTabSz="914400" rtl="0" eaLnBrk="1" fontAlgn="auto" latinLnBrk="0" hangingPunct="1">
              <a:lnSpc>
                <a:spcPct val="100000"/>
              </a:lnSpc>
              <a:spcBef>
                <a:spcPts val="0"/>
              </a:spcBef>
              <a:spcAft>
                <a:spcPts val="0"/>
              </a:spcAft>
              <a:buClrTx/>
              <a:buSzTx/>
              <a:tabLst/>
              <a:defRPr/>
            </a:pPr>
            <a:r>
              <a:rPr lang="en-US" sz="1200" i="1" dirty="0">
                <a:solidFill>
                  <a:schemeClr val="accent3"/>
                </a:solidFill>
                <a:latin typeface="Arial" panose="020B0604020202020204" pitchFamily="34" charset="0"/>
                <a:cs typeface="Arial" panose="020B0604020202020204" pitchFamily="34" charset="0"/>
              </a:rPr>
              <a:t>2020: 55%</a:t>
            </a:r>
            <a:endParaRPr kumimoji="0" lang="en-US" sz="800" i="1"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A02E66F-7431-4012-AE21-800554E664A1}"/>
              </a:ext>
            </a:extLst>
          </p:cNvPr>
          <p:cNvSpPr txBox="1"/>
          <p:nvPr/>
        </p:nvSpPr>
        <p:spPr>
          <a:xfrm>
            <a:off x="203152" y="6135736"/>
            <a:ext cx="10268712" cy="215444"/>
          </a:xfrm>
          <a:prstGeom prst="rect">
            <a:avLst/>
          </a:prstGeom>
        </p:spPr>
        <p:txBody>
          <a:bodyPr wrap="square" lIns="91440" tIns="45720" rIns="91440" bIns="45720" anchor="t">
            <a:spAutoFit/>
          </a:bodyPr>
          <a:lstStyle>
            <a:defPPr>
              <a:defRPr lang="en-US"/>
            </a:defPPr>
            <a:lvl1pPr>
              <a:defRPr kumimoji="0" sz="800" b="0" i="0" u="none" strike="noStrike" cap="none" spc="0" normalizeH="0" baseline="0">
                <a:ln>
                  <a:noFill/>
                </a:ln>
                <a:solidFill>
                  <a:srgbClr val="AEABAB"/>
                </a:solidFill>
                <a:effectLst/>
                <a:uLnTx/>
                <a:uFillTx/>
                <a:latin typeface="Arial"/>
                <a:cs typeface="Arial"/>
              </a:defRPr>
            </a:lvl1pPr>
          </a:lstStyle>
          <a:p>
            <a:r>
              <a:rPr lang="en-US" dirty="0"/>
              <a:t>Q5. How much would you say you know about Wild Alaska Pollock? NET:A LOT/SOME/A LITTLE Base: ALL (n=1244)</a:t>
            </a:r>
          </a:p>
        </p:txBody>
      </p:sp>
      <p:cxnSp>
        <p:nvCxnSpPr>
          <p:cNvPr id="12" name="Straight Arrow Connector 11">
            <a:extLst>
              <a:ext uri="{FF2B5EF4-FFF2-40B4-BE49-F238E27FC236}">
                <a16:creationId xmlns:a16="http://schemas.microsoft.com/office/drawing/2014/main" id="{0FF38B52-3616-4F85-B7F3-D28AD676FD61}"/>
              </a:ext>
            </a:extLst>
          </p:cNvPr>
          <p:cNvCxnSpPr>
            <a:cxnSpLocks/>
          </p:cNvCxnSpPr>
          <p:nvPr/>
        </p:nvCxnSpPr>
        <p:spPr>
          <a:xfrm>
            <a:off x="7616671" y="3087413"/>
            <a:ext cx="991464" cy="12746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8509397-3407-4955-8091-5F6DED4AB117}"/>
              </a:ext>
            </a:extLst>
          </p:cNvPr>
          <p:cNvSpPr/>
          <p:nvPr/>
        </p:nvSpPr>
        <p:spPr>
          <a:xfrm>
            <a:off x="400056" y="1454729"/>
            <a:ext cx="11391885" cy="679298"/>
          </a:xfrm>
          <a:prstGeom prst="rect">
            <a:avLst/>
          </a:prstGeom>
        </p:spPr>
        <p:txBody>
          <a:bodyPr vert="horz" lIns="91440" tIns="45720" rIns="91440" bIns="45720" rtlCol="0" anchor="b">
            <a:normAutofit lnSpcReduction="10000"/>
          </a:bodyPr>
          <a:lstStyle/>
          <a:p>
            <a:pPr>
              <a:lnSpc>
                <a:spcPct val="90000"/>
              </a:lnSpc>
              <a:spcBef>
                <a:spcPct val="0"/>
              </a:spcBef>
            </a:pPr>
            <a:r>
              <a:rPr lang="en-US" sz="2200" dirty="0">
                <a:solidFill>
                  <a:srgbClr val="005BAA"/>
                </a:solidFill>
                <a:latin typeface="Arial Black" panose="020B0A04020102020204" pitchFamily="34" charset="0"/>
                <a:ea typeface="+mj-ea"/>
                <a:cs typeface="+mj-cs"/>
              </a:rPr>
              <a:t>The increased demand for frozen fish due to COVID-19, rising sustainability discussions and more may contribute to this.</a:t>
            </a:r>
          </a:p>
        </p:txBody>
      </p:sp>
      <p:cxnSp>
        <p:nvCxnSpPr>
          <p:cNvPr id="21" name="Straight Connector 20">
            <a:extLst>
              <a:ext uri="{FF2B5EF4-FFF2-40B4-BE49-F238E27FC236}">
                <a16:creationId xmlns:a16="http://schemas.microsoft.com/office/drawing/2014/main" id="{61C19D8E-7C59-4BEA-A3B5-47C52661FA17}"/>
              </a:ext>
            </a:extLst>
          </p:cNvPr>
          <p:cNvCxnSpPr>
            <a:cxnSpLocks/>
          </p:cNvCxnSpPr>
          <p:nvPr/>
        </p:nvCxnSpPr>
        <p:spPr>
          <a:xfrm>
            <a:off x="4932184" y="2648831"/>
            <a:ext cx="0" cy="2777335"/>
          </a:xfrm>
          <a:prstGeom prst="line">
            <a:avLst/>
          </a:prstGeom>
          <a:ln>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5FB5B16-44C1-458C-BB49-59FA76D191EA}"/>
              </a:ext>
            </a:extLst>
          </p:cNvPr>
          <p:cNvSpPr txBox="1"/>
          <p:nvPr/>
        </p:nvSpPr>
        <p:spPr>
          <a:xfrm>
            <a:off x="5190221" y="2845549"/>
            <a:ext cx="250917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9BC13C"/>
                </a:solidFill>
                <a:latin typeface="Arial" panose="020B0604020202020204" pitchFamily="34" charset="0"/>
                <a:cs typeface="Arial" panose="020B0604020202020204" pitchFamily="34" charset="0"/>
              </a:rPr>
              <a:t>Increase in search related to sustainability keywords (e.g. wild, wild-caught)</a:t>
            </a:r>
            <a:endParaRPr kumimoji="0" lang="en-US" sz="1400" b="1" i="0" u="none" strike="noStrike" kern="1200" cap="none" spc="0" normalizeH="0" baseline="0" noProof="0" dirty="0">
              <a:ln>
                <a:noFill/>
              </a:ln>
              <a:solidFill>
                <a:srgbClr val="9BC13C"/>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751239"/>
      </p:ext>
    </p:extLst>
  </p:cSld>
  <p:clrMapOvr>
    <a:masterClrMapping/>
  </p:clrMapOvr>
</p:sld>
</file>

<file path=ppt/theme/theme1.xml><?xml version="1.0" encoding="utf-8"?>
<a:theme xmlns:a="http://schemas.openxmlformats.org/drawingml/2006/main" name="WAP">
  <a:themeElements>
    <a:clrScheme name="WAPP">
      <a:dk1>
        <a:srgbClr val="005BAA"/>
      </a:dk1>
      <a:lt1>
        <a:srgbClr val="FFFFFF"/>
      </a:lt1>
      <a:dk2>
        <a:srgbClr val="FFFFFF"/>
      </a:dk2>
      <a:lt2>
        <a:srgbClr val="E7E6E6"/>
      </a:lt2>
      <a:accent1>
        <a:srgbClr val="3A3838"/>
      </a:accent1>
      <a:accent2>
        <a:srgbClr val="3A3838"/>
      </a:accent2>
      <a:accent3>
        <a:srgbClr val="757070"/>
      </a:accent3>
      <a:accent4>
        <a:srgbClr val="AEABAB"/>
      </a:accent4>
      <a:accent5>
        <a:srgbClr val="3A3838"/>
      </a:accent5>
      <a:accent6>
        <a:srgbClr val="9BC13C"/>
      </a:accent6>
      <a:hlink>
        <a:srgbClr val="9BC13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87784F89D0614282F8BAFB55EA356C" ma:contentTypeVersion="5" ma:contentTypeDescription="Create a new document." ma:contentTypeScope="" ma:versionID="e4431538820d15016a696da16064c1b9">
  <xsd:schema xmlns:xsd="http://www.w3.org/2001/XMLSchema" xmlns:xs="http://www.w3.org/2001/XMLSchema" xmlns:p="http://schemas.microsoft.com/office/2006/metadata/properties" xmlns:ns3="61ad0725-37e9-4e59-96a1-603b7ac3596f" xmlns:ns4="0f05ee5b-c3d1-4f6a-a022-6ba4df3ed15d" targetNamespace="http://schemas.microsoft.com/office/2006/metadata/properties" ma:root="true" ma:fieldsID="1eb1b0b99d108508c078cc23f7be19fe" ns3:_="" ns4:_="">
    <xsd:import namespace="61ad0725-37e9-4e59-96a1-603b7ac3596f"/>
    <xsd:import namespace="0f05ee5b-c3d1-4f6a-a022-6ba4df3ed1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d0725-37e9-4e59-96a1-603b7ac359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5ee5b-c3d1-4f6a-a022-6ba4df3ed1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275386-C691-4494-A421-0DCB40F4D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d0725-37e9-4e59-96a1-603b7ac3596f"/>
    <ds:schemaRef ds:uri="0f05ee5b-c3d1-4f6a-a022-6ba4df3ed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0AE391-FEF7-4E74-9A9B-42129F0713D7}">
  <ds:schemaRefs>
    <ds:schemaRef ds:uri="http://schemas.microsoft.com/sharepoint/v3/contenttype/forms"/>
  </ds:schemaRefs>
</ds:datastoreItem>
</file>

<file path=customXml/itemProps3.xml><?xml version="1.0" encoding="utf-8"?>
<ds:datastoreItem xmlns:ds="http://schemas.openxmlformats.org/officeDocument/2006/customXml" ds:itemID="{342349EF-43A5-4AD6-BA28-B6A090D045EA}">
  <ds:schemaRefs>
    <ds:schemaRef ds:uri="http://schemas.microsoft.com/office/2006/documentManagement/types"/>
    <ds:schemaRef ds:uri="61ad0725-37e9-4e59-96a1-603b7ac3596f"/>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0f05ee5b-c3d1-4f6a-a022-6ba4df3ed15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13151</TotalTime>
  <Words>6707</Words>
  <Application>Microsoft Office PowerPoint</Application>
  <PresentationFormat>Widescreen</PresentationFormat>
  <Paragraphs>1056</Paragraphs>
  <Slides>43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Black</vt:lpstr>
      <vt:lpstr>Calibri</vt:lpstr>
      <vt:lpstr>Larsseit Alt</vt:lpstr>
      <vt:lpstr>Wingdings</vt:lpstr>
      <vt:lpstr>WAP</vt:lpstr>
      <vt:lpstr>Driving Demand of  Wild Alaska Pollock 2.0</vt:lpstr>
      <vt:lpstr>Section Overview</vt:lpstr>
      <vt:lpstr>This year, our study sought to analyze:</vt:lpstr>
      <vt:lpstr>Our approach</vt:lpstr>
      <vt:lpstr>So, what are our key year-over-year learnings?</vt:lpstr>
      <vt:lpstr>YoY learnings from the general population </vt:lpstr>
      <vt:lpstr>Tracking and assessing performance over time</vt:lpstr>
      <vt:lpstr>PowerPoint Presentation</vt:lpstr>
      <vt:lpstr>GAPP achieved YoY goal of increasing familiarity of Wild Alaska Pollock by 3% pts</vt:lpstr>
      <vt:lpstr>Despite this improvement, Wild Alaska Pollock’s familiarity and cost are still barriers to purchase</vt:lpstr>
      <vt:lpstr>PowerPoint Presentation</vt:lpstr>
      <vt:lpstr>Key implication</vt:lpstr>
      <vt:lpstr>Understanding fish eaters </vt:lpstr>
      <vt:lpstr>This year’s research focused heavily on fish eaters – Wild Alaska Pollock’s more immediate, target audience</vt:lpstr>
      <vt:lpstr>Fish eaters have strong purchase power and are driving fish decisions at home</vt:lpstr>
      <vt:lpstr>Fish eaters’ experimentation and purchase of fish has soared amid COVID-19</vt:lpstr>
      <vt:lpstr>Leaning into sustainability is a strong selling point for fish eaters</vt:lpstr>
      <vt:lpstr>Promoting Wild Alaska Pollock as a white fish is also compelling</vt:lpstr>
      <vt:lpstr>PowerPoint Presentation</vt:lpstr>
      <vt:lpstr>To do this, Wild Alaska Pollock needs to leverage word-of-mouth influence</vt:lpstr>
      <vt:lpstr>Key implication</vt:lpstr>
      <vt:lpstr>Understanding drivers of demand for Wild Alaska Pollock  (among fish eaters)</vt:lpstr>
      <vt:lpstr>To understand what will drive demand for Wild Alaska Pollock among competitor species</vt:lpstr>
      <vt:lpstr>Taste, health and ease remain top priorities when it comes to buying fish</vt:lpstr>
      <vt:lpstr>And versatility, provenance and sustainability continue to be important</vt:lpstr>
      <vt:lpstr>Versatility is not only a differentiator, but also a key driver in the category and among competitor species…</vt:lpstr>
      <vt:lpstr>Wild Alaska Pollock is getting credit as an easy-to-prepare fish while competitor species are recognized for their taste, health &amp; cost</vt:lpstr>
      <vt:lpstr>And Wild Alaska Pollock stands out for its provenance and sustainability, but its versatility story is less known</vt:lpstr>
      <vt:lpstr>PowerPoint Presentation</vt:lpstr>
      <vt:lpstr>Key implication</vt:lpstr>
      <vt:lpstr>Recommended Next Steps for Communicating and Marketing Wild Alaska Pollock </vt:lpstr>
      <vt:lpstr>PowerPoint Presentation</vt:lpstr>
      <vt:lpstr>We can build awareness of Wild Alaska Pollock by meeting fish eaters where they are…</vt:lpstr>
      <vt:lpstr>…And prioritizing the following messages:</vt:lpstr>
      <vt:lpstr>Thank you!</vt:lpstr>
      <vt:lpstr>APPENDIX</vt:lpstr>
      <vt:lpstr>Performance on Versatile Attributes</vt:lpstr>
      <vt:lpstr>Performance on Ease Attributes</vt:lpstr>
      <vt:lpstr>Performance on Health Attributes</vt:lpstr>
      <vt:lpstr>Performance on Taste Attributes</vt:lpstr>
      <vt:lpstr>Performance on Sustainability Attributes</vt:lpstr>
      <vt:lpstr>Performance on Cost Attributes</vt:lpstr>
      <vt:lpstr>Performance on Additional Attributes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GAPP Board of Directors Meeting</dc:title>
  <dc:creator>Emily Metz</dc:creator>
  <cp:lastModifiedBy>Lydia Moore</cp:lastModifiedBy>
  <cp:revision>56</cp:revision>
  <cp:lastPrinted>2019-09-10T13:23:25Z</cp:lastPrinted>
  <dcterms:created xsi:type="dcterms:W3CDTF">2019-06-21T16:51:02Z</dcterms:created>
  <dcterms:modified xsi:type="dcterms:W3CDTF">2021-11-18T17:15:12Z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0x010100AA87784F89D0614282F8BAFB55EA356C</vt:lpwstr>
  </property>
</Properties>
</file>