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48"/>
  </p:notesMasterIdLst>
  <p:sldIdLst>
    <p:sldId id="1226" r:id="rId6"/>
    <p:sldId id="1227" r:id="rId7"/>
    <p:sldId id="1228" r:id="rId8"/>
    <p:sldId id="1162" r:id="rId9"/>
    <p:sldId id="261" r:id="rId10"/>
    <p:sldId id="1242" r:id="rId11"/>
    <p:sldId id="1229" r:id="rId12"/>
    <p:sldId id="1214" r:id="rId13"/>
    <p:sldId id="1216" r:id="rId14"/>
    <p:sldId id="1217" r:id="rId15"/>
    <p:sldId id="1165" r:id="rId16"/>
    <p:sldId id="262" r:id="rId17"/>
    <p:sldId id="1241" r:id="rId18"/>
    <p:sldId id="1170" r:id="rId19"/>
    <p:sldId id="1190" r:id="rId20"/>
    <p:sldId id="1109" r:id="rId21"/>
    <p:sldId id="1173" r:id="rId22"/>
    <p:sldId id="1172" r:id="rId23"/>
    <p:sldId id="1174" r:id="rId24"/>
    <p:sldId id="1204" r:id="rId25"/>
    <p:sldId id="1234" r:id="rId26"/>
    <p:sldId id="1244" r:id="rId27"/>
    <p:sldId id="1233" r:id="rId28"/>
    <p:sldId id="1206" r:id="rId29"/>
    <p:sldId id="1245" r:id="rId30"/>
    <p:sldId id="1243" r:id="rId31"/>
    <p:sldId id="1189" r:id="rId32"/>
    <p:sldId id="1208" r:id="rId33"/>
    <p:sldId id="1184" r:id="rId34"/>
    <p:sldId id="1236" r:id="rId35"/>
    <p:sldId id="1186" r:id="rId36"/>
    <p:sldId id="1218" r:id="rId37"/>
    <p:sldId id="1199" r:id="rId38"/>
    <p:sldId id="1183" r:id="rId39"/>
    <p:sldId id="1210" r:id="rId40"/>
    <p:sldId id="1221" r:id="rId41"/>
    <p:sldId id="1138" r:id="rId42"/>
    <p:sldId id="1239" r:id="rId43"/>
    <p:sldId id="1122" r:id="rId44"/>
    <p:sldId id="1139" r:id="rId45"/>
    <p:sldId id="1222" r:id="rId46"/>
    <p:sldId id="1198" r:id="rId4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56" userDrawn="1">
          <p15:clr>
            <a:srgbClr val="A4A3A4"/>
          </p15:clr>
        </p15:guide>
        <p15:guide id="2" pos="225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affe, Stacey" initials="JS [2]" lastIdx="6" clrIdx="6">
    <p:extLst>
      <p:ext uri="{19B8F6BF-5375-455C-9EA6-DF929625EA0E}">
        <p15:presenceInfo xmlns:p15="http://schemas.microsoft.com/office/powerpoint/2012/main" userId="S::Stacey.Jaffe@ketchum.com::d513b910-a953-4717-b2d3-e3b4bf6db219" providerId="AD"/>
      </p:ext>
    </p:extLst>
  </p:cmAuthor>
  <p:cmAuthor id="1" name="Amaral, Kristina" initials="AK" lastIdx="45" clrIdx="0">
    <p:extLst>
      <p:ext uri="{19B8F6BF-5375-455C-9EA6-DF929625EA0E}">
        <p15:presenceInfo xmlns:p15="http://schemas.microsoft.com/office/powerpoint/2012/main" userId="S-1-5-21-2052111302-884357618-1801674531-102555" providerId="AD"/>
      </p:ext>
    </p:extLst>
  </p:cmAuthor>
  <p:cmAuthor id="8" name="Aumiller, Catherine" initials="AC" lastIdx="17" clrIdx="7">
    <p:extLst>
      <p:ext uri="{19B8F6BF-5375-455C-9EA6-DF929625EA0E}">
        <p15:presenceInfo xmlns:p15="http://schemas.microsoft.com/office/powerpoint/2012/main" userId="S::Catherine.Aumiller@ketchum.com::a628e6cb-7d2c-4064-ad96-866a42629e74" providerId="AD"/>
      </p:ext>
    </p:extLst>
  </p:cmAuthor>
  <p:cmAuthor id="2" name="Kwon, Hannah" initials="KH" lastIdx="5" clrIdx="1">
    <p:extLst>
      <p:ext uri="{19B8F6BF-5375-455C-9EA6-DF929625EA0E}">
        <p15:presenceInfo xmlns:p15="http://schemas.microsoft.com/office/powerpoint/2012/main" userId="S-1-5-21-2052111302-884357618-1801674531-104426" providerId="AD"/>
      </p:ext>
    </p:extLst>
  </p:cmAuthor>
  <p:cmAuthor id="3" name="Jaffe, Stacey" initials="JS" lastIdx="19" clrIdx="2">
    <p:extLst>
      <p:ext uri="{19B8F6BF-5375-455C-9EA6-DF929625EA0E}">
        <p15:presenceInfo xmlns:p15="http://schemas.microsoft.com/office/powerpoint/2012/main" userId="S-1-5-21-2052111302-884357618-1801674531-85208" providerId="AD"/>
      </p:ext>
    </p:extLst>
  </p:cmAuthor>
  <p:cmAuthor id="4" name="Sinclair, Hayley" initials="SH" lastIdx="15" clrIdx="3">
    <p:extLst>
      <p:ext uri="{19B8F6BF-5375-455C-9EA6-DF929625EA0E}">
        <p15:presenceInfo xmlns:p15="http://schemas.microsoft.com/office/powerpoint/2012/main" userId="S-1-5-21-2052111302-884357618-1801674531-108683" providerId="AD"/>
      </p:ext>
    </p:extLst>
  </p:cmAuthor>
  <p:cmAuthor id="5" name="Amaral, Kristina" initials="AK [2]" lastIdx="88" clrIdx="4">
    <p:extLst>
      <p:ext uri="{19B8F6BF-5375-455C-9EA6-DF929625EA0E}">
        <p15:presenceInfo xmlns:p15="http://schemas.microsoft.com/office/powerpoint/2012/main" userId="S::Kristina.Amaral@ketchum.com::80e6b50c-449d-4408-afc0-e75f3d44e701" providerId="AD"/>
      </p:ext>
    </p:extLst>
  </p:cmAuthor>
  <p:cmAuthor id="6" name="Harder, Madeleine" initials="HM" lastIdx="43" clrIdx="5">
    <p:extLst>
      <p:ext uri="{19B8F6BF-5375-455C-9EA6-DF929625EA0E}">
        <p15:presenceInfo xmlns:p15="http://schemas.microsoft.com/office/powerpoint/2012/main" userId="S::Madeleine.Harder@ketchum.com::b93e94a1-b8df-49bd-a1fb-8acb660201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7070"/>
    <a:srgbClr val="9BC13C"/>
    <a:srgbClr val="005BAA"/>
    <a:srgbClr val="0097D0"/>
    <a:srgbClr val="11ACD1"/>
    <a:srgbClr val="0598D0"/>
    <a:srgbClr val="C8CDD6"/>
    <a:srgbClr val="FFFFFF"/>
    <a:srgbClr val="9193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66" autoAdjust="0"/>
    <p:restoredTop sz="93817" autoAdjust="0"/>
  </p:normalViewPr>
  <p:slideViewPr>
    <p:cSldViewPr snapToGrid="0">
      <p:cViewPr varScale="1">
        <p:scale>
          <a:sx n="72" d="100"/>
          <a:sy n="72" d="100"/>
        </p:scale>
        <p:origin x="648" y="78"/>
      </p:cViewPr>
      <p:guideLst>
        <p:guide orient="horz" pos="1056"/>
        <p:guide pos="2256"/>
      </p:guideLst>
    </p:cSldViewPr>
  </p:slideViewPr>
  <p:outlineViewPr>
    <p:cViewPr>
      <p:scale>
        <a:sx n="33" d="100"/>
        <a:sy n="33" d="100"/>
      </p:scale>
      <p:origin x="0" y="-64688"/>
    </p:cViewPr>
  </p:outlineViewPr>
  <p:notesTextViewPr>
    <p:cViewPr>
      <p:scale>
        <a:sx n="1" d="1"/>
        <a:sy n="1" d="1"/>
      </p:scale>
      <p:origin x="0" y="0"/>
    </p:cViewPr>
  </p:notesTextViewPr>
  <p:sorterViewPr>
    <p:cViewPr>
      <p:scale>
        <a:sx n="148" d="100"/>
        <a:sy n="148" d="100"/>
      </p:scale>
      <p:origin x="0" y="0"/>
    </p:cViewPr>
  </p:sorterViewPr>
  <p:notesViewPr>
    <p:cSldViewPr snapToGrid="0">
      <p:cViewPr varScale="1">
        <p:scale>
          <a:sx n="49" d="100"/>
          <a:sy n="49" d="100"/>
        </p:scale>
        <p:origin x="2668"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It is too expensive</c:v>
                </c:pt>
                <c:pt idx="1">
                  <c:v>I do not know too much about it</c:v>
                </c:pt>
                <c:pt idx="2">
                  <c:v>I'm not sure how to cook/prepare it</c:v>
                </c:pt>
                <c:pt idx="3">
                  <c:v>I'm unsure where to purchase and/or order it</c:v>
                </c:pt>
                <c:pt idx="4">
                  <c:v>I do not like the smell</c:v>
                </c:pt>
                <c:pt idx="5">
                  <c:v>I do not know how to choose fresh fish</c:v>
                </c:pt>
              </c:strCache>
            </c:strRef>
          </c:cat>
          <c:val>
            <c:numRef>
              <c:f>Sheet1!$B$2:$B$7</c:f>
              <c:numCache>
                <c:formatCode>0%</c:formatCode>
                <c:ptCount val="6"/>
                <c:pt idx="0">
                  <c:v>0.41130820399113083</c:v>
                </c:pt>
                <c:pt idx="1">
                  <c:v>0.35365853658536589</c:v>
                </c:pt>
                <c:pt idx="2">
                  <c:v>0.32150776053215074</c:v>
                </c:pt>
                <c:pt idx="3">
                  <c:v>0.27716186252771619</c:v>
                </c:pt>
                <c:pt idx="4">
                  <c:v>0.22394678492239467</c:v>
                </c:pt>
                <c:pt idx="5">
                  <c:v>0.19623059866962309</c:v>
                </c:pt>
              </c:numCache>
            </c:numRef>
          </c:val>
          <c:extLst>
            <c:ext xmlns:c16="http://schemas.microsoft.com/office/drawing/2014/chart" uri="{C3380CC4-5D6E-409C-BE32-E72D297353CC}">
              <c16:uniqueId val="{00000000-14C7-4765-B653-7B0E5334922D}"/>
            </c:ext>
          </c:extLst>
        </c:ser>
        <c:dLbls>
          <c:showLegendKey val="0"/>
          <c:showVal val="0"/>
          <c:showCatName val="0"/>
          <c:showSerName val="0"/>
          <c:showPercent val="0"/>
          <c:showBubbleSize val="0"/>
        </c:dLbls>
        <c:gapWidth val="150"/>
        <c:axId val="876868912"/>
        <c:axId val="874715280"/>
      </c:barChart>
      <c:catAx>
        <c:axId val="87686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874715280"/>
        <c:crosses val="autoZero"/>
        <c:auto val="1"/>
        <c:lblAlgn val="ctr"/>
        <c:lblOffset val="100"/>
        <c:noMultiLvlLbl val="0"/>
      </c:catAx>
      <c:valAx>
        <c:axId val="874715280"/>
        <c:scaling>
          <c:orientation val="minMax"/>
        </c:scaling>
        <c:delete val="1"/>
        <c:axPos val="l"/>
        <c:numFmt formatCode="0%" sourceLinked="1"/>
        <c:majorTickMark val="none"/>
        <c:minorTickMark val="none"/>
        <c:tickLblPos val="nextTo"/>
        <c:crossAx val="876868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1"/>
              </a:solidFill>
              <a:ln w="19050">
                <a:solidFill>
                  <a:schemeClr val="lt1"/>
                </a:solidFill>
              </a:ln>
              <a:effectLst/>
            </c:spPr>
            <c:extLst>
              <c:ext xmlns:c16="http://schemas.microsoft.com/office/drawing/2014/chart" uri="{C3380CC4-5D6E-409C-BE32-E72D297353CC}">
                <c16:uniqueId val="{00000001-414B-485C-9818-01931AC43D1B}"/>
              </c:ext>
            </c:extLst>
          </c:dPt>
          <c:dPt>
            <c:idx val="1"/>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3-414B-485C-9818-01931AC43D1B}"/>
              </c:ext>
            </c:extLst>
          </c:dPt>
          <c:cat>
            <c:strRef>
              <c:f>Sheet1!$A$2:$A$3</c:f>
              <c:strCache>
                <c:ptCount val="2"/>
                <c:pt idx="0">
                  <c:v>1st Qtr</c:v>
                </c:pt>
                <c:pt idx="1">
                  <c:v>2nd Qtr</c:v>
                </c:pt>
              </c:strCache>
            </c:strRef>
          </c:cat>
          <c:val>
            <c:numRef>
              <c:f>Sheet1!$B$2:$B$3</c:f>
              <c:numCache>
                <c:formatCode>General</c:formatCode>
                <c:ptCount val="2"/>
                <c:pt idx="0">
                  <c:v>83</c:v>
                </c:pt>
                <c:pt idx="1">
                  <c:v>17</c:v>
                </c:pt>
              </c:numCache>
            </c:numRef>
          </c:val>
          <c:extLst>
            <c:ext xmlns:c16="http://schemas.microsoft.com/office/drawing/2014/chart" uri="{C3380CC4-5D6E-409C-BE32-E72D297353CC}">
              <c16:uniqueId val="{00000004-414B-485C-9818-01931AC43D1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1"/>
              </a:solidFill>
              <a:ln w="19050">
                <a:solidFill>
                  <a:schemeClr val="lt1"/>
                </a:solidFill>
              </a:ln>
              <a:effectLst/>
            </c:spPr>
            <c:extLst>
              <c:ext xmlns:c16="http://schemas.microsoft.com/office/drawing/2014/chart" uri="{C3380CC4-5D6E-409C-BE32-E72D297353CC}">
                <c16:uniqueId val="{00000001-DA95-4AA5-ABC0-72C449953761}"/>
              </c:ext>
            </c:extLst>
          </c:dPt>
          <c:dPt>
            <c:idx val="1"/>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3-DA95-4AA5-ABC0-72C449953761}"/>
              </c:ext>
            </c:extLst>
          </c:dPt>
          <c:cat>
            <c:strRef>
              <c:f>Sheet1!$A$2:$A$3</c:f>
              <c:strCache>
                <c:ptCount val="2"/>
                <c:pt idx="0">
                  <c:v>1st Qtr</c:v>
                </c:pt>
                <c:pt idx="1">
                  <c:v>2nd Qtr</c:v>
                </c:pt>
              </c:strCache>
            </c:strRef>
          </c:cat>
          <c:val>
            <c:numRef>
              <c:f>Sheet1!$B$2:$B$3</c:f>
              <c:numCache>
                <c:formatCode>General</c:formatCode>
                <c:ptCount val="2"/>
                <c:pt idx="0">
                  <c:v>86</c:v>
                </c:pt>
                <c:pt idx="1">
                  <c:v>14</c:v>
                </c:pt>
              </c:numCache>
            </c:numRef>
          </c:val>
          <c:extLst>
            <c:ext xmlns:c16="http://schemas.microsoft.com/office/drawing/2014/chart" uri="{C3380CC4-5D6E-409C-BE32-E72D297353CC}">
              <c16:uniqueId val="{00000004-DA95-4AA5-ABC0-72C44995376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75707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0"/>
                <c:pt idx="0">
                  <c:v>Recipes and preparation tips</c:v>
                </c:pt>
                <c:pt idx="1">
                  <c:v>Health benefits</c:v>
                </c:pt>
                <c:pt idx="2">
                  <c:v>Flavor and texture</c:v>
                </c:pt>
                <c:pt idx="3">
                  <c:v>Details about the health benefits of Wild Alaska Pollock</c:v>
                </c:pt>
                <c:pt idx="4">
                  <c:v>Harvesting and processing</c:v>
                </c:pt>
                <c:pt idx="5">
                  <c:v>Sustainability of Wild Alaska Pollock</c:v>
                </c:pt>
                <c:pt idx="6">
                  <c:v>Details on the fisheries</c:v>
                </c:pt>
                <c:pt idx="7">
                  <c:v>Traceability of Wild Alaska Pollock</c:v>
                </c:pt>
                <c:pt idx="8">
                  <c:v>More about the fishers</c:v>
                </c:pt>
                <c:pt idx="9">
                  <c:v>Other</c:v>
                </c:pt>
              </c:strCache>
            </c:strRef>
          </c:cat>
          <c:val>
            <c:numRef>
              <c:f>Sheet1!$B$2:$B$12</c:f>
              <c:numCache>
                <c:formatCode>0%</c:formatCode>
                <c:ptCount val="10"/>
                <c:pt idx="0">
                  <c:v>0.36842105263157898</c:v>
                </c:pt>
                <c:pt idx="1">
                  <c:v>0.35185185185185186</c:v>
                </c:pt>
                <c:pt idx="2">
                  <c:v>0.27972709551656921</c:v>
                </c:pt>
                <c:pt idx="3">
                  <c:v>0.23489278752436646</c:v>
                </c:pt>
                <c:pt idx="4">
                  <c:v>0.19005847953216373</c:v>
                </c:pt>
                <c:pt idx="5">
                  <c:v>0.16764132553606237</c:v>
                </c:pt>
                <c:pt idx="6">
                  <c:v>0.14327485380116958</c:v>
                </c:pt>
                <c:pt idx="7">
                  <c:v>0.13937621832358674</c:v>
                </c:pt>
                <c:pt idx="8">
                  <c:v>0.12865497076023391</c:v>
                </c:pt>
                <c:pt idx="9">
                  <c:v>1.2670565302144251E-2</c:v>
                </c:pt>
              </c:numCache>
            </c:numRef>
          </c:val>
          <c:extLst>
            <c:ext xmlns:c16="http://schemas.microsoft.com/office/drawing/2014/chart" uri="{C3380CC4-5D6E-409C-BE32-E72D297353CC}">
              <c16:uniqueId val="{00000000-103E-436B-BBDA-AB3A0F487A62}"/>
            </c:ext>
          </c:extLst>
        </c:ser>
        <c:dLbls>
          <c:showLegendKey val="0"/>
          <c:showVal val="0"/>
          <c:showCatName val="0"/>
          <c:showSerName val="0"/>
          <c:showPercent val="0"/>
          <c:showBubbleSize val="0"/>
        </c:dLbls>
        <c:gapWidth val="182"/>
        <c:axId val="314624447"/>
        <c:axId val="2077972623"/>
      </c:barChart>
      <c:catAx>
        <c:axId val="314624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50" b="0"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crossAx val="2077972623"/>
        <c:crosses val="autoZero"/>
        <c:auto val="1"/>
        <c:lblAlgn val="ctr"/>
        <c:lblOffset val="100"/>
        <c:noMultiLvlLbl val="0"/>
      </c:catAx>
      <c:valAx>
        <c:axId val="2077972623"/>
        <c:scaling>
          <c:orientation val="minMax"/>
        </c:scaling>
        <c:delete val="1"/>
        <c:axPos val="l"/>
        <c:numFmt formatCode="0%" sourceLinked="1"/>
        <c:majorTickMark val="none"/>
        <c:minorTickMark val="none"/>
        <c:tickLblPos val="nextTo"/>
        <c:crossAx val="3146244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468369522550712E-2"/>
          <c:y val="4.6396452824252241E-2"/>
          <c:w val="0.85498300143631822"/>
          <c:h val="0.92817938599287242"/>
        </c:manualLayout>
      </c:layout>
      <c:doughnutChart>
        <c:varyColors val="1"/>
        <c:ser>
          <c:idx val="0"/>
          <c:order val="0"/>
          <c:tx>
            <c:strRef>
              <c:f>Sheet1!$B$1</c:f>
              <c:strCache>
                <c:ptCount val="1"/>
                <c:pt idx="0">
                  <c:v>Sales</c:v>
                </c:pt>
              </c:strCache>
            </c:strRef>
          </c:tx>
          <c:spPr>
            <a:solidFill>
              <a:schemeClr val="tx1"/>
            </a:solidFill>
          </c:spPr>
          <c:dPt>
            <c:idx val="0"/>
            <c:bubble3D val="0"/>
            <c:spPr>
              <a:solidFill>
                <a:schemeClr val="accent6"/>
              </a:solidFill>
              <a:ln w="19050">
                <a:solidFill>
                  <a:schemeClr val="lt1"/>
                </a:solidFill>
              </a:ln>
              <a:effectLst/>
            </c:spPr>
            <c:extLst>
              <c:ext xmlns:c16="http://schemas.microsoft.com/office/drawing/2014/chart" uri="{C3380CC4-5D6E-409C-BE32-E72D297353CC}">
                <c16:uniqueId val="{00000001-F8E4-4675-817B-2258DB917713}"/>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F8E4-4675-817B-2258DB917713}"/>
              </c:ext>
            </c:extLst>
          </c:dPt>
          <c:cat>
            <c:numRef>
              <c:f>Sheet1!$A$2:$A$3</c:f>
              <c:numCache>
                <c:formatCode>General</c:formatCode>
                <c:ptCount val="2"/>
              </c:numCache>
            </c:numRef>
          </c:cat>
          <c:val>
            <c:numRef>
              <c:f>Sheet1!$B$2:$B$3</c:f>
              <c:numCache>
                <c:formatCode>General</c:formatCode>
                <c:ptCount val="2"/>
                <c:pt idx="0">
                  <c:v>34</c:v>
                </c:pt>
                <c:pt idx="1">
                  <c:v>66</c:v>
                </c:pt>
              </c:numCache>
            </c:numRef>
          </c:val>
          <c:extLst>
            <c:ext xmlns:c16="http://schemas.microsoft.com/office/drawing/2014/chart" uri="{C3380CC4-5D6E-409C-BE32-E72D297353CC}">
              <c16:uniqueId val="{00000004-F8E4-4675-817B-2258DB91771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468369522550712E-2"/>
          <c:y val="4.6396452824252241E-2"/>
          <c:w val="0.85498300143631822"/>
          <c:h val="0.92817938599287242"/>
        </c:manualLayout>
      </c:layout>
      <c:doughnutChart>
        <c:varyColors val="1"/>
        <c:ser>
          <c:idx val="0"/>
          <c:order val="0"/>
          <c:tx>
            <c:strRef>
              <c:f>Sheet1!$B$1</c:f>
              <c:strCache>
                <c:ptCount val="1"/>
                <c:pt idx="0">
                  <c:v>Sales</c:v>
                </c:pt>
              </c:strCache>
            </c:strRef>
          </c:tx>
          <c:spPr>
            <a:solidFill>
              <a:schemeClr val="tx1"/>
            </a:solidFill>
          </c:spPr>
          <c:dPt>
            <c:idx val="0"/>
            <c:bubble3D val="0"/>
            <c:spPr>
              <a:solidFill>
                <a:schemeClr val="accent6"/>
              </a:solidFill>
              <a:ln w="19050">
                <a:solidFill>
                  <a:schemeClr val="lt1"/>
                </a:solidFill>
              </a:ln>
              <a:effectLst/>
            </c:spPr>
            <c:extLst>
              <c:ext xmlns:c16="http://schemas.microsoft.com/office/drawing/2014/chart" uri="{C3380CC4-5D6E-409C-BE32-E72D297353CC}">
                <c16:uniqueId val="{00000001-87BC-4365-94CE-D1CD19425D6B}"/>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87BC-4365-94CE-D1CD19425D6B}"/>
              </c:ext>
            </c:extLst>
          </c:dPt>
          <c:cat>
            <c:numRef>
              <c:f>Sheet1!$A$2:$A$3</c:f>
              <c:numCache>
                <c:formatCode>General</c:formatCode>
                <c:ptCount val="2"/>
              </c:numCache>
            </c:numRef>
          </c:cat>
          <c:val>
            <c:numRef>
              <c:f>Sheet1!$B$2:$B$3</c:f>
              <c:numCache>
                <c:formatCode>General</c:formatCode>
                <c:ptCount val="2"/>
                <c:pt idx="0">
                  <c:v>34</c:v>
                </c:pt>
                <c:pt idx="1">
                  <c:v>66</c:v>
                </c:pt>
              </c:numCache>
            </c:numRef>
          </c:val>
          <c:extLst>
            <c:ext xmlns:c16="http://schemas.microsoft.com/office/drawing/2014/chart" uri="{C3380CC4-5D6E-409C-BE32-E72D297353CC}">
              <c16:uniqueId val="{00000004-87BC-4365-94CE-D1CD19425D6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75707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Cooking shows on TV</c:v>
                </c:pt>
                <c:pt idx="1">
                  <c:v>Recipes and cookbooks</c:v>
                </c:pt>
                <c:pt idx="2">
                  <c:v>Short form cooking videos (e.g. Tasty, etc.)</c:v>
                </c:pt>
                <c:pt idx="3">
                  <c:v>From fishers of Wild Alaska Pollock</c:v>
                </c:pt>
                <c:pt idx="4">
                  <c:v>Partnerships with food brands/products</c:v>
                </c:pt>
                <c:pt idx="5">
                  <c:v>Partnerships with influencers (e.g. food bloggers)</c:v>
                </c:pt>
                <c:pt idx="6">
                  <c:v>Partnerships with celebrities</c:v>
                </c:pt>
                <c:pt idx="7">
                  <c:v>Other</c:v>
                </c:pt>
              </c:strCache>
            </c:strRef>
          </c:cat>
          <c:val>
            <c:numRef>
              <c:f>Sheet1!$B$2:$B$9</c:f>
              <c:numCache>
                <c:formatCode>0%</c:formatCode>
                <c:ptCount val="8"/>
                <c:pt idx="0">
                  <c:v>0.36452241715399608</c:v>
                </c:pt>
                <c:pt idx="1">
                  <c:v>0.34210526315789475</c:v>
                </c:pt>
                <c:pt idx="2">
                  <c:v>0.22027290448343081</c:v>
                </c:pt>
                <c:pt idx="3">
                  <c:v>0.20857699805068225</c:v>
                </c:pt>
                <c:pt idx="4">
                  <c:v>0.13937621832358674</c:v>
                </c:pt>
                <c:pt idx="5">
                  <c:v>8.7719298245614044E-2</c:v>
                </c:pt>
                <c:pt idx="6">
                  <c:v>5.360623781676413E-2</c:v>
                </c:pt>
                <c:pt idx="7">
                  <c:v>2.5341130604288501E-2</c:v>
                </c:pt>
              </c:numCache>
            </c:numRef>
          </c:val>
          <c:extLst>
            <c:ext xmlns:c16="http://schemas.microsoft.com/office/drawing/2014/chart" uri="{C3380CC4-5D6E-409C-BE32-E72D297353CC}">
              <c16:uniqueId val="{00000000-103E-436B-BBDA-AB3A0F487A62}"/>
            </c:ext>
          </c:extLst>
        </c:ser>
        <c:dLbls>
          <c:showLegendKey val="0"/>
          <c:showVal val="0"/>
          <c:showCatName val="0"/>
          <c:showSerName val="0"/>
          <c:showPercent val="0"/>
          <c:showBubbleSize val="0"/>
        </c:dLbls>
        <c:gapWidth val="182"/>
        <c:axId val="314624447"/>
        <c:axId val="2077972623"/>
      </c:barChart>
      <c:catAx>
        <c:axId val="314624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50" b="0" i="0" u="none" strike="noStrike" kern="1200" baseline="0">
                <a:solidFill>
                  <a:srgbClr val="757070"/>
                </a:solidFill>
                <a:latin typeface="Arial" panose="020B0604020202020204" pitchFamily="34" charset="0"/>
                <a:ea typeface="+mn-ea"/>
                <a:cs typeface="Arial" panose="020B0604020202020204" pitchFamily="34" charset="0"/>
              </a:defRPr>
            </a:pPr>
            <a:endParaRPr lang="en-US"/>
          </a:p>
        </c:txPr>
        <c:crossAx val="2077972623"/>
        <c:crosses val="autoZero"/>
        <c:auto val="1"/>
        <c:lblAlgn val="ctr"/>
        <c:lblOffset val="100"/>
        <c:noMultiLvlLbl val="0"/>
      </c:catAx>
      <c:valAx>
        <c:axId val="2077972623"/>
        <c:scaling>
          <c:orientation val="minMax"/>
        </c:scaling>
        <c:delete val="1"/>
        <c:axPos val="l"/>
        <c:numFmt formatCode="0%" sourceLinked="1"/>
        <c:majorTickMark val="none"/>
        <c:minorTickMark val="none"/>
        <c:tickLblPos val="nextTo"/>
        <c:crossAx val="3146244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005BAA"/>
              </a:solidFill>
              <a:ln w="19050">
                <a:solidFill>
                  <a:schemeClr val="lt1"/>
                </a:solidFill>
              </a:ln>
              <a:effectLst/>
            </c:spPr>
            <c:extLst>
              <c:ext xmlns:c16="http://schemas.microsoft.com/office/drawing/2014/chart" uri="{C3380CC4-5D6E-409C-BE32-E72D297353CC}">
                <c16:uniqueId val="{00000001-5E46-4211-B658-A4620A27F786}"/>
              </c:ext>
            </c:extLst>
          </c:dPt>
          <c:dPt>
            <c:idx val="1"/>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3-5E46-4211-B658-A4620A27F786}"/>
              </c:ext>
            </c:extLst>
          </c:dPt>
          <c:cat>
            <c:strRef>
              <c:f>Sheet1!$A$2:$A$3</c:f>
              <c:strCache>
                <c:ptCount val="2"/>
                <c:pt idx="0">
                  <c:v>1st Qtr</c:v>
                </c:pt>
                <c:pt idx="1">
                  <c:v>2nd Qtr</c:v>
                </c:pt>
              </c:strCache>
            </c:strRef>
          </c:cat>
          <c:val>
            <c:numRef>
              <c:f>Sheet1!$B$2:$B$3</c:f>
              <c:numCache>
                <c:formatCode>General</c:formatCode>
                <c:ptCount val="2"/>
                <c:pt idx="0">
                  <c:v>62</c:v>
                </c:pt>
                <c:pt idx="1">
                  <c:v>38</c:v>
                </c:pt>
              </c:numCache>
            </c:numRef>
          </c:val>
          <c:extLst>
            <c:ext xmlns:c16="http://schemas.microsoft.com/office/drawing/2014/chart" uri="{C3380CC4-5D6E-409C-BE32-E72D297353CC}">
              <c16:uniqueId val="{00000004-5E46-4211-B658-A4620A27F78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1"/>
              </a:solidFill>
              <a:ln w="19050">
                <a:solidFill>
                  <a:schemeClr val="lt1"/>
                </a:solidFill>
              </a:ln>
              <a:effectLst/>
            </c:spPr>
            <c:extLst>
              <c:ext xmlns:c16="http://schemas.microsoft.com/office/drawing/2014/chart" uri="{C3380CC4-5D6E-409C-BE32-E72D297353CC}">
                <c16:uniqueId val="{00000001-71F0-4871-A0FF-D2CC0ACFB7AE}"/>
              </c:ext>
            </c:extLst>
          </c:dPt>
          <c:dPt>
            <c:idx val="1"/>
            <c:bubble3D val="0"/>
            <c:spPr>
              <a:solidFill>
                <a:schemeClr val="accent3">
                  <a:lumMod val="20000"/>
                  <a:lumOff val="80000"/>
                </a:schemeClr>
              </a:solidFill>
              <a:ln w="19050">
                <a:solidFill>
                  <a:schemeClr val="lt1"/>
                </a:solidFill>
              </a:ln>
              <a:effectLst/>
            </c:spPr>
            <c:extLst>
              <c:ext xmlns:c16="http://schemas.microsoft.com/office/drawing/2014/chart" uri="{C3380CC4-5D6E-409C-BE32-E72D297353CC}">
                <c16:uniqueId val="{00000003-71F0-4871-A0FF-D2CC0ACFB7AE}"/>
              </c:ext>
            </c:extLst>
          </c:dPt>
          <c:cat>
            <c:strRef>
              <c:f>Sheet1!$A$2:$A$3</c:f>
              <c:strCache>
                <c:ptCount val="2"/>
                <c:pt idx="0">
                  <c:v>Comfortable Preparing Fish Dishes</c:v>
                </c:pt>
                <c:pt idx="1">
                  <c:v>Other</c:v>
                </c:pt>
              </c:strCache>
            </c:strRef>
          </c:cat>
          <c:val>
            <c:numRef>
              <c:f>Sheet1!$B$2:$B$3</c:f>
              <c:numCache>
                <c:formatCode>General</c:formatCode>
                <c:ptCount val="2"/>
                <c:pt idx="0">
                  <c:v>40</c:v>
                </c:pt>
                <c:pt idx="1">
                  <c:v>60</c:v>
                </c:pt>
              </c:numCache>
            </c:numRef>
          </c:val>
          <c:extLst>
            <c:ext xmlns:c16="http://schemas.microsoft.com/office/drawing/2014/chart" uri="{C3380CC4-5D6E-409C-BE32-E72D297353CC}">
              <c16:uniqueId val="{00000004-71F0-4871-A0FF-D2CC0ACFB7A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200" dirty="0">
                <a:solidFill>
                  <a:schemeClr val="accent1">
                    <a:lumMod val="50000"/>
                  </a:schemeClr>
                </a:solidFill>
                <a:latin typeface="Arial Black" panose="020B0A04020102020204" pitchFamily="34" charset="0"/>
              </a:rPr>
              <a:t>Ease of Preparing</a:t>
            </a:r>
            <a:r>
              <a:rPr lang="en-US" sz="1200" baseline="0" dirty="0">
                <a:solidFill>
                  <a:schemeClr val="accent1">
                    <a:lumMod val="50000"/>
                  </a:schemeClr>
                </a:solidFill>
                <a:latin typeface="Arial Black" panose="020B0A04020102020204" pitchFamily="34" charset="0"/>
              </a:rPr>
              <a:t> Fish</a:t>
            </a:r>
          </a:p>
          <a:p>
            <a:pPr>
              <a:defRPr/>
            </a:pPr>
            <a:r>
              <a:rPr lang="en-US" sz="1200" baseline="0" dirty="0">
                <a:solidFill>
                  <a:schemeClr val="accent1">
                    <a:lumMod val="50000"/>
                  </a:schemeClr>
                </a:solidFill>
                <a:latin typeface="Arial Black" panose="020B0A04020102020204" pitchFamily="34" charset="0"/>
              </a:rPr>
              <a:t>(Total respondents; T3B: 8-10 on a 10-pt scale)</a:t>
            </a:r>
            <a:endParaRPr lang="en-US" sz="1200" dirty="0">
              <a:solidFill>
                <a:schemeClr val="accent1">
                  <a:lumMod val="50000"/>
                </a:schemeClr>
              </a:solidFill>
              <a:latin typeface="Arial Black" panose="020B0A04020102020204" pitchFamily="34" charset="0"/>
            </a:endParaRPr>
          </a:p>
        </c:rich>
      </c:tx>
      <c:layout>
        <c:manualLayout>
          <c:xMode val="edge"/>
          <c:yMode val="edge"/>
          <c:x val="0.306941285117138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5993841512364829E-2"/>
          <c:y val="7.6627518686492146E-2"/>
          <c:w val="0.96801231697527035"/>
          <c:h val="0.83824366237733328"/>
        </c:manualLayout>
      </c:layout>
      <c:barChart>
        <c:barDir val="col"/>
        <c:grouping val="clustered"/>
        <c:varyColors val="0"/>
        <c:ser>
          <c:idx val="0"/>
          <c:order val="0"/>
          <c:tx>
            <c:strRef>
              <c:f>Sheet1!$B$1</c:f>
              <c:strCache>
                <c:ptCount val="1"/>
                <c:pt idx="0">
                  <c:v>Series 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Salmon</c:v>
                </c:pt>
                <c:pt idx="1">
                  <c:v>Haddock</c:v>
                </c:pt>
                <c:pt idx="2">
                  <c:v>Cod</c:v>
                </c:pt>
                <c:pt idx="3">
                  <c:v>Tilapia</c:v>
                </c:pt>
                <c:pt idx="4">
                  <c:v>Wild Alaska Pollock</c:v>
                </c:pt>
                <c:pt idx="5">
                  <c:v>Sole</c:v>
                </c:pt>
              </c:strCache>
            </c:strRef>
          </c:cat>
          <c:val>
            <c:numRef>
              <c:f>Sheet1!$B$2:$B$7</c:f>
              <c:numCache>
                <c:formatCode>0%</c:formatCode>
                <c:ptCount val="6"/>
                <c:pt idx="0">
                  <c:v>0.51</c:v>
                </c:pt>
                <c:pt idx="1">
                  <c:v>0.51</c:v>
                </c:pt>
                <c:pt idx="2">
                  <c:v>0.5</c:v>
                </c:pt>
                <c:pt idx="3">
                  <c:v>0.49</c:v>
                </c:pt>
                <c:pt idx="4">
                  <c:v>0.49</c:v>
                </c:pt>
                <c:pt idx="5">
                  <c:v>0.46</c:v>
                </c:pt>
              </c:numCache>
            </c:numRef>
          </c:val>
          <c:extLst>
            <c:ext xmlns:c16="http://schemas.microsoft.com/office/drawing/2014/chart" uri="{C3380CC4-5D6E-409C-BE32-E72D297353CC}">
              <c16:uniqueId val="{00000000-3D2A-4AD2-A940-2D89D8299AAB}"/>
            </c:ext>
          </c:extLst>
        </c:ser>
        <c:dLbls>
          <c:showLegendKey val="0"/>
          <c:showVal val="0"/>
          <c:showCatName val="0"/>
          <c:showSerName val="0"/>
          <c:showPercent val="0"/>
          <c:showBubbleSize val="0"/>
        </c:dLbls>
        <c:gapWidth val="200"/>
        <c:overlap val="-27"/>
        <c:axId val="782283647"/>
        <c:axId val="1104311407"/>
      </c:barChart>
      <c:catAx>
        <c:axId val="782283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04311407"/>
        <c:crosses val="autoZero"/>
        <c:auto val="1"/>
        <c:lblAlgn val="ctr"/>
        <c:lblOffset val="100"/>
        <c:noMultiLvlLbl val="0"/>
      </c:catAx>
      <c:valAx>
        <c:axId val="1104311407"/>
        <c:scaling>
          <c:orientation val="minMax"/>
          <c:min val="0"/>
        </c:scaling>
        <c:delete val="1"/>
        <c:axPos val="l"/>
        <c:numFmt formatCode="0%" sourceLinked="1"/>
        <c:majorTickMark val="out"/>
        <c:minorTickMark val="none"/>
        <c:tickLblPos val="nextTo"/>
        <c:crossAx val="7822836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1"/>
              </a:solidFill>
              <a:ln w="19050">
                <a:solidFill>
                  <a:schemeClr val="lt1"/>
                </a:solidFill>
              </a:ln>
              <a:effectLst/>
            </c:spPr>
            <c:extLst>
              <c:ext xmlns:c16="http://schemas.microsoft.com/office/drawing/2014/chart" uri="{C3380CC4-5D6E-409C-BE32-E72D297353CC}">
                <c16:uniqueId val="{00000001-A88F-4D16-94CA-C478F7807AA4}"/>
              </c:ext>
            </c:extLst>
          </c:dPt>
          <c:dPt>
            <c:idx val="1"/>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3-A88F-4D16-94CA-C478F7807AA4}"/>
              </c:ext>
            </c:extLst>
          </c:dPt>
          <c:cat>
            <c:strRef>
              <c:f>Sheet1!$A$2:$A$3</c:f>
              <c:strCache>
                <c:ptCount val="2"/>
                <c:pt idx="0">
                  <c:v>1st Qtr</c:v>
                </c:pt>
                <c:pt idx="1">
                  <c:v>2nd Qtr</c:v>
                </c:pt>
              </c:strCache>
            </c:strRef>
          </c:cat>
          <c:val>
            <c:numRef>
              <c:f>Sheet1!$B$2:$B$3</c:f>
              <c:numCache>
                <c:formatCode>General</c:formatCode>
                <c:ptCount val="2"/>
                <c:pt idx="0">
                  <c:v>55</c:v>
                </c:pt>
                <c:pt idx="1">
                  <c:v>45</c:v>
                </c:pt>
              </c:numCache>
            </c:numRef>
          </c:val>
          <c:extLst>
            <c:ext xmlns:c16="http://schemas.microsoft.com/office/drawing/2014/chart" uri="{C3380CC4-5D6E-409C-BE32-E72D297353CC}">
              <c16:uniqueId val="{00000004-A88F-4D16-94CA-C478F7807AA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757070"/>
              </a:solidFill>
              <a:ln w="19050">
                <a:solidFill>
                  <a:schemeClr val="lt1"/>
                </a:solidFill>
              </a:ln>
              <a:effectLst/>
            </c:spPr>
            <c:extLst>
              <c:ext xmlns:c16="http://schemas.microsoft.com/office/drawing/2014/chart" uri="{C3380CC4-5D6E-409C-BE32-E72D297353CC}">
                <c16:uniqueId val="{00000001-3BAB-48E5-B5A5-E507E35C7958}"/>
              </c:ext>
            </c:extLst>
          </c:dPt>
          <c:dPt>
            <c:idx val="1"/>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3-3BAB-48E5-B5A5-E507E35C7958}"/>
              </c:ext>
            </c:extLst>
          </c:dPt>
          <c:cat>
            <c:strRef>
              <c:f>Sheet1!$A$2:$A$3</c:f>
              <c:strCache>
                <c:ptCount val="2"/>
                <c:pt idx="0">
                  <c:v>1st Qtr</c:v>
                </c:pt>
                <c:pt idx="1">
                  <c:v>2nd Qtr</c:v>
                </c:pt>
              </c:strCache>
            </c:strRef>
          </c:cat>
          <c:val>
            <c:numRef>
              <c:f>Sheet1!$B$2:$B$3</c:f>
              <c:numCache>
                <c:formatCode>General</c:formatCode>
                <c:ptCount val="2"/>
                <c:pt idx="0">
                  <c:v>37</c:v>
                </c:pt>
                <c:pt idx="1">
                  <c:v>63</c:v>
                </c:pt>
              </c:numCache>
            </c:numRef>
          </c:val>
          <c:extLst>
            <c:ext xmlns:c16="http://schemas.microsoft.com/office/drawing/2014/chart" uri="{C3380CC4-5D6E-409C-BE32-E72D297353CC}">
              <c16:uniqueId val="{00000004-3BAB-48E5-B5A5-E507E35C795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005BAA"/>
              </a:solidFill>
              <a:ln w="19050">
                <a:solidFill>
                  <a:schemeClr val="lt1"/>
                </a:solidFill>
              </a:ln>
              <a:effectLst/>
            </c:spPr>
            <c:extLst>
              <c:ext xmlns:c16="http://schemas.microsoft.com/office/drawing/2014/chart" uri="{C3380CC4-5D6E-409C-BE32-E72D297353CC}">
                <c16:uniqueId val="{00000001-1FCD-4458-9AC0-F09D55563914}"/>
              </c:ext>
            </c:extLst>
          </c:dPt>
          <c:dPt>
            <c:idx val="1"/>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3-1FCD-4458-9AC0-F09D55563914}"/>
              </c:ext>
            </c:extLst>
          </c:dPt>
          <c:cat>
            <c:strRef>
              <c:f>Sheet1!$A$2:$A$3</c:f>
              <c:strCache>
                <c:ptCount val="2"/>
                <c:pt idx="0">
                  <c:v>1st Qtr</c:v>
                </c:pt>
                <c:pt idx="1">
                  <c:v>2nd Qtr</c:v>
                </c:pt>
              </c:strCache>
            </c:strRef>
          </c:cat>
          <c:val>
            <c:numRef>
              <c:f>Sheet1!$B$2:$B$3</c:f>
              <c:numCache>
                <c:formatCode>General</c:formatCode>
                <c:ptCount val="2"/>
                <c:pt idx="0">
                  <c:v>62</c:v>
                </c:pt>
                <c:pt idx="1">
                  <c:v>38</c:v>
                </c:pt>
              </c:numCache>
            </c:numRef>
          </c:val>
          <c:extLst>
            <c:ext xmlns:c16="http://schemas.microsoft.com/office/drawing/2014/chart" uri="{C3380CC4-5D6E-409C-BE32-E72D297353CC}">
              <c16:uniqueId val="{00000004-1FCD-4458-9AC0-F09D5556391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1"/>
              </a:solidFill>
              <a:ln w="19050">
                <a:solidFill>
                  <a:schemeClr val="lt1"/>
                </a:solidFill>
              </a:ln>
              <a:effectLst/>
            </c:spPr>
            <c:extLst>
              <c:ext xmlns:c16="http://schemas.microsoft.com/office/drawing/2014/chart" uri="{C3380CC4-5D6E-409C-BE32-E72D297353CC}">
                <c16:uniqueId val="{00000001-29D0-4376-A5F3-479DF3C94A95}"/>
              </c:ext>
            </c:extLst>
          </c:dPt>
          <c:dPt>
            <c:idx val="1"/>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3-29D0-4376-A5F3-479DF3C94A95}"/>
              </c:ext>
            </c:extLst>
          </c:dPt>
          <c:cat>
            <c:strRef>
              <c:f>Sheet1!$A$2:$A$3</c:f>
              <c:strCache>
                <c:ptCount val="2"/>
                <c:pt idx="0">
                  <c:v>1st Qtr</c:v>
                </c:pt>
                <c:pt idx="1">
                  <c:v>2nd Qtr</c:v>
                </c:pt>
              </c:strCache>
            </c:strRef>
          </c:cat>
          <c:val>
            <c:numRef>
              <c:f>Sheet1!$B$2:$B$3</c:f>
              <c:numCache>
                <c:formatCode>General</c:formatCode>
                <c:ptCount val="2"/>
                <c:pt idx="0">
                  <c:v>58</c:v>
                </c:pt>
                <c:pt idx="1">
                  <c:v>42</c:v>
                </c:pt>
              </c:numCache>
            </c:numRef>
          </c:val>
          <c:extLst>
            <c:ext xmlns:c16="http://schemas.microsoft.com/office/drawing/2014/chart" uri="{C3380CC4-5D6E-409C-BE32-E72D297353CC}">
              <c16:uniqueId val="{00000004-29D0-4376-A5F3-479DF3C94A9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200" b="0" i="0" u="none" strike="noStrike" kern="1200" spc="0" baseline="0" dirty="0">
                <a:solidFill>
                  <a:schemeClr val="accent1"/>
                </a:solidFill>
                <a:latin typeface="Arial Black" panose="020B0A04020102020204" pitchFamily="34" charset="0"/>
                <a:ea typeface="+mn-ea"/>
                <a:cs typeface="+mn-cs"/>
              </a:defRPr>
            </a:pPr>
            <a:r>
              <a:rPr lang="en-US" sz="1200" kern="1200" dirty="0">
                <a:solidFill>
                  <a:schemeClr val="accent1"/>
                </a:solidFill>
                <a:latin typeface="Arial Black" panose="020B0A04020102020204" pitchFamily="34" charset="0"/>
                <a:ea typeface="+mn-ea"/>
                <a:cs typeface="+mn-cs"/>
              </a:rPr>
              <a:t>How likely are you to purchase or order Wild Alaska Pollock in the following settings?</a:t>
            </a:r>
          </a:p>
          <a:p>
            <a:pPr>
              <a:defRPr lang="en-US" sz="1200" dirty="0">
                <a:solidFill>
                  <a:schemeClr val="accent1"/>
                </a:solidFill>
                <a:latin typeface="Arial Black" panose="020B0A04020102020204" pitchFamily="34" charset="0"/>
              </a:defRPr>
            </a:pPr>
            <a:r>
              <a:rPr lang="en-US" sz="1050" kern="1200" dirty="0">
                <a:solidFill>
                  <a:schemeClr val="accent1"/>
                </a:solidFill>
                <a:latin typeface="Arial Black" panose="020B0A04020102020204" pitchFamily="34" charset="0"/>
                <a:ea typeface="+mn-ea"/>
                <a:cs typeface="+mn-cs"/>
              </a:rPr>
              <a:t>(Total respondents; T3B: 8-10 on a 10-pt scale)</a:t>
            </a:r>
          </a:p>
        </c:rich>
      </c:tx>
      <c:layout>
        <c:manualLayout>
          <c:xMode val="edge"/>
          <c:yMode val="edge"/>
          <c:x val="0.11944518089300964"/>
          <c:y val="8.1017234932315524E-2"/>
        </c:manualLayout>
      </c:layout>
      <c:overlay val="0"/>
      <c:spPr>
        <a:noFill/>
        <a:ln>
          <a:noFill/>
        </a:ln>
        <a:effectLst/>
      </c:spPr>
      <c:txPr>
        <a:bodyPr rot="0" spcFirstLastPara="1" vertOverflow="ellipsis" vert="horz" wrap="square" anchor="ctr" anchorCtr="1"/>
        <a:lstStyle/>
        <a:p>
          <a:pPr>
            <a:defRPr lang="en-US" sz="1200" b="0" i="0" u="none" strike="noStrike" kern="1200" spc="0" baseline="0" dirty="0">
              <a:solidFill>
                <a:schemeClr val="accent1"/>
              </a:solidFill>
              <a:latin typeface="Arial Black" panose="020B0A0402010202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Aware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75707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Grocery store or market</c:v>
                </c:pt>
                <c:pt idx="1">
                  <c:v>Sit-down restaurant</c:v>
                </c:pt>
                <c:pt idx="2">
                  <c:v>Fast food, quick-service restaurant</c:v>
                </c:pt>
              </c:strCache>
            </c:strRef>
          </c:cat>
          <c:val>
            <c:numRef>
              <c:f>Sheet1!$B$2:$B$4</c:f>
              <c:numCache>
                <c:formatCode>0%</c:formatCode>
                <c:ptCount val="3"/>
                <c:pt idx="0">
                  <c:v>0.28999999999999998</c:v>
                </c:pt>
                <c:pt idx="1">
                  <c:v>0.28000000000000003</c:v>
                </c:pt>
                <c:pt idx="2">
                  <c:v>0.21</c:v>
                </c:pt>
              </c:numCache>
            </c:numRef>
          </c:val>
          <c:extLst>
            <c:ext xmlns:c16="http://schemas.microsoft.com/office/drawing/2014/chart" uri="{C3380CC4-5D6E-409C-BE32-E72D297353CC}">
              <c16:uniqueId val="{00000000-0C03-4945-9E2E-DCFA3EFCF411}"/>
            </c:ext>
          </c:extLst>
        </c:ser>
        <c:ser>
          <c:idx val="1"/>
          <c:order val="1"/>
          <c:tx>
            <c:strRef>
              <c:f>Sheet1!$C$1</c:f>
              <c:strCache>
                <c:ptCount val="1"/>
                <c:pt idx="0">
                  <c:v>Familiar</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75707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Grocery store or market</c:v>
                </c:pt>
                <c:pt idx="1">
                  <c:v>Sit-down restaurant</c:v>
                </c:pt>
                <c:pt idx="2">
                  <c:v>Fast food, quick-service restaurant</c:v>
                </c:pt>
              </c:strCache>
            </c:strRef>
          </c:cat>
          <c:val>
            <c:numRef>
              <c:f>Sheet1!$C$2:$C$4</c:f>
              <c:numCache>
                <c:formatCode>0%</c:formatCode>
                <c:ptCount val="3"/>
                <c:pt idx="0">
                  <c:v>0.38</c:v>
                </c:pt>
                <c:pt idx="1">
                  <c:v>0.38</c:v>
                </c:pt>
                <c:pt idx="2">
                  <c:v>0.28999999999999998</c:v>
                </c:pt>
              </c:numCache>
            </c:numRef>
          </c:val>
          <c:extLst>
            <c:ext xmlns:c16="http://schemas.microsoft.com/office/drawing/2014/chart" uri="{C3380CC4-5D6E-409C-BE32-E72D297353CC}">
              <c16:uniqueId val="{00000001-0C03-4945-9E2E-DCFA3EFCF411}"/>
            </c:ext>
          </c:extLst>
        </c:ser>
        <c:ser>
          <c:idx val="2"/>
          <c:order val="2"/>
          <c:tx>
            <c:strRef>
              <c:f>Sheet1!$D$1</c:f>
              <c:strCache>
                <c:ptCount val="1"/>
                <c:pt idx="0">
                  <c:v>Familiar after WAP Definition Exposure</c:v>
                </c:pt>
              </c:strCache>
            </c:strRef>
          </c:tx>
          <c:spPr>
            <a:solidFill>
              <a:schemeClr val="tx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75707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Grocery store or market</c:v>
                </c:pt>
                <c:pt idx="1">
                  <c:v>Sit-down restaurant</c:v>
                </c:pt>
                <c:pt idx="2">
                  <c:v>Fast food, quick-service restaurant</c:v>
                </c:pt>
              </c:strCache>
            </c:strRef>
          </c:cat>
          <c:val>
            <c:numRef>
              <c:f>Sheet1!$D$2:$D$4</c:f>
              <c:numCache>
                <c:formatCode>0%</c:formatCode>
                <c:ptCount val="3"/>
                <c:pt idx="0">
                  <c:v>0.49</c:v>
                </c:pt>
                <c:pt idx="1">
                  <c:v>0.47</c:v>
                </c:pt>
                <c:pt idx="2">
                  <c:v>0.36</c:v>
                </c:pt>
              </c:numCache>
            </c:numRef>
          </c:val>
          <c:extLst>
            <c:ext xmlns:c16="http://schemas.microsoft.com/office/drawing/2014/chart" uri="{C3380CC4-5D6E-409C-BE32-E72D297353CC}">
              <c16:uniqueId val="{00000002-0C03-4945-9E2E-DCFA3EFCF411}"/>
            </c:ext>
          </c:extLst>
        </c:ser>
        <c:dLbls>
          <c:showLegendKey val="0"/>
          <c:showVal val="0"/>
          <c:showCatName val="0"/>
          <c:showSerName val="0"/>
          <c:showPercent val="0"/>
          <c:showBubbleSize val="0"/>
        </c:dLbls>
        <c:gapWidth val="219"/>
        <c:overlap val="-27"/>
        <c:axId val="1679863615"/>
        <c:axId val="1673784079"/>
      </c:barChart>
      <c:catAx>
        <c:axId val="1679863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757070"/>
                </a:solidFill>
                <a:latin typeface="Arial" panose="020B0604020202020204" pitchFamily="34" charset="0"/>
                <a:ea typeface="+mn-ea"/>
                <a:cs typeface="Arial" panose="020B0604020202020204" pitchFamily="34" charset="0"/>
              </a:defRPr>
            </a:pPr>
            <a:endParaRPr lang="en-US"/>
          </a:p>
        </c:txPr>
        <c:crossAx val="1673784079"/>
        <c:crosses val="autoZero"/>
        <c:auto val="1"/>
        <c:lblAlgn val="ctr"/>
        <c:lblOffset val="100"/>
        <c:noMultiLvlLbl val="0"/>
      </c:catAx>
      <c:valAx>
        <c:axId val="1673784079"/>
        <c:scaling>
          <c:orientation val="minMax"/>
        </c:scaling>
        <c:delete val="1"/>
        <c:axPos val="l"/>
        <c:numFmt formatCode="0%" sourceLinked="1"/>
        <c:majorTickMark val="none"/>
        <c:minorTickMark val="none"/>
        <c:tickLblPos val="nextTo"/>
        <c:crossAx val="1679863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75707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1"/>
              </a:solidFill>
              <a:ln w="19050">
                <a:solidFill>
                  <a:schemeClr val="lt1"/>
                </a:solidFill>
              </a:ln>
              <a:effectLst/>
            </c:spPr>
            <c:extLst>
              <c:ext xmlns:c16="http://schemas.microsoft.com/office/drawing/2014/chart" uri="{C3380CC4-5D6E-409C-BE32-E72D297353CC}">
                <c16:uniqueId val="{00000001-3CAE-4BD8-8AD3-32D5E65C9B04}"/>
              </c:ext>
            </c:extLst>
          </c:dPt>
          <c:dPt>
            <c:idx val="1"/>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3-3CAE-4BD8-8AD3-32D5E65C9B04}"/>
              </c:ext>
            </c:extLst>
          </c:dPt>
          <c:cat>
            <c:strRef>
              <c:f>Sheet1!$A$2:$A$3</c:f>
              <c:strCache>
                <c:ptCount val="2"/>
                <c:pt idx="0">
                  <c:v>1st Qtr</c:v>
                </c:pt>
                <c:pt idx="1">
                  <c:v>2nd Qtr</c:v>
                </c:pt>
              </c:strCache>
            </c:strRef>
          </c:cat>
          <c:val>
            <c:numRef>
              <c:f>Sheet1!$B$2:$B$3</c:f>
              <c:numCache>
                <c:formatCode>General</c:formatCode>
                <c:ptCount val="2"/>
                <c:pt idx="0">
                  <c:v>86</c:v>
                </c:pt>
                <c:pt idx="1">
                  <c:v>14</c:v>
                </c:pt>
              </c:numCache>
            </c:numRef>
          </c:val>
          <c:extLst>
            <c:ext xmlns:c16="http://schemas.microsoft.com/office/drawing/2014/chart" uri="{C3380CC4-5D6E-409C-BE32-E72D297353CC}">
              <c16:uniqueId val="{00000004-3CAE-4BD8-8AD3-32D5E65C9B0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A211CE2-4B4D-4019-A63E-455055CBFEB3}" type="datetimeFigureOut">
              <a:rPr lang="en-US" smtClean="0"/>
              <a:t>11/18/2021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E067B55-7B68-4C39-AF83-BC7DF58D1101}" type="slidenum">
              <a:rPr lang="en-US" smtClean="0"/>
              <a:t>‹#›</a:t>
            </a:fld>
            <a:endParaRPr lang="en-US" dirty="0"/>
          </a:p>
        </p:txBody>
      </p:sp>
    </p:spTree>
    <p:extLst>
      <p:ext uri="{BB962C8B-B14F-4D97-AF65-F5344CB8AC3E}">
        <p14:creationId xmlns:p14="http://schemas.microsoft.com/office/powerpoint/2010/main" val="239144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5.jpg"/><Relationship Id="rId4" Type="http://schemas.openxmlformats.org/officeDocument/2006/relationships/image" Target="../media/image4.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648E64D-AD0A-476C-A82D-26F4B6404B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2" name="Title 1">
            <a:extLst>
              <a:ext uri="{FF2B5EF4-FFF2-40B4-BE49-F238E27FC236}">
                <a16:creationId xmlns:a16="http://schemas.microsoft.com/office/drawing/2014/main" id="{3B70C407-4063-45AC-B722-DD8F878CA906}"/>
              </a:ext>
            </a:extLst>
          </p:cNvPr>
          <p:cNvSpPr>
            <a:spLocks noGrp="1"/>
          </p:cNvSpPr>
          <p:nvPr>
            <p:ph type="ctrTitle"/>
          </p:nvPr>
        </p:nvSpPr>
        <p:spPr>
          <a:xfrm>
            <a:off x="0" y="3671253"/>
            <a:ext cx="9317736" cy="2008426"/>
          </a:xfrm>
        </p:spPr>
        <p:txBody>
          <a:bodyPr anchor="b">
            <a:normAutofit/>
          </a:bodyPr>
          <a:lstStyle>
            <a:lvl1pPr algn="ctr">
              <a:defRPr sz="5400">
                <a:solidFill>
                  <a:srgbClr val="005BAA"/>
                </a:solidFill>
              </a:defRPr>
            </a:lvl1pPr>
          </a:lstStyle>
          <a:p>
            <a:r>
              <a:rPr lang="en-US" dirty="0"/>
              <a:t>Click to edit Master title style</a:t>
            </a:r>
          </a:p>
        </p:txBody>
      </p:sp>
      <p:sp>
        <p:nvSpPr>
          <p:cNvPr id="3" name="Subtitle 2">
            <a:extLst>
              <a:ext uri="{FF2B5EF4-FFF2-40B4-BE49-F238E27FC236}">
                <a16:creationId xmlns:a16="http://schemas.microsoft.com/office/drawing/2014/main" id="{9328261D-8143-4E15-9836-11B0BD1B3D6F}"/>
              </a:ext>
            </a:extLst>
          </p:cNvPr>
          <p:cNvSpPr>
            <a:spLocks noGrp="1"/>
          </p:cNvSpPr>
          <p:nvPr>
            <p:ph type="subTitle" idx="1"/>
          </p:nvPr>
        </p:nvSpPr>
        <p:spPr>
          <a:xfrm>
            <a:off x="0" y="5817934"/>
            <a:ext cx="9317736" cy="627062"/>
          </a:xfrm>
        </p:spPr>
        <p:txBody>
          <a:bodyPr anchor="ctr"/>
          <a:lstStyle>
            <a:lvl1pPr marL="0" indent="0" algn="ctr">
              <a:buNone/>
              <a:defRPr sz="2400">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4" name="Picture 13">
            <a:extLst>
              <a:ext uri="{FF2B5EF4-FFF2-40B4-BE49-F238E27FC236}">
                <a16:creationId xmlns:a16="http://schemas.microsoft.com/office/drawing/2014/main" id="{303B671B-077E-4EE2-B5EB-0F0E88BCBA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51757" y="177292"/>
            <a:ext cx="1690688" cy="169068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97725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A00504B-830D-44E7-BB03-CD6531D47219}"/>
              </a:ext>
            </a:extLst>
          </p:cNvPr>
          <p:cNvSpPr>
            <a:spLocks noGrp="1"/>
          </p:cNvSpPr>
          <p:nvPr>
            <p:ph type="pic" idx="1"/>
          </p:nvPr>
        </p:nvSpPr>
        <p:spPr>
          <a:xfrm>
            <a:off x="0" y="3187701"/>
            <a:ext cx="6096000" cy="3168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a16="http://schemas.microsoft.com/office/drawing/2014/main" id="{F0D89BD0-29B7-4776-AA85-408F5E04E942}"/>
              </a:ext>
            </a:extLst>
          </p:cNvPr>
          <p:cNvSpPr>
            <a:spLocks noGrp="1"/>
          </p:cNvSpPr>
          <p:nvPr>
            <p:ph type="title"/>
          </p:nvPr>
        </p:nvSpPr>
        <p:spPr>
          <a:xfrm>
            <a:off x="214993" y="81936"/>
            <a:ext cx="5486400" cy="886599"/>
          </a:xfrm>
        </p:spPr>
        <p:txBody>
          <a:bodyPr anchor="b">
            <a:normAutofit/>
          </a:bodyPr>
          <a:lstStyle>
            <a:lvl1pPr>
              <a:defRPr sz="2800">
                <a:solidFill>
                  <a:srgbClr val="0097D0"/>
                </a:solidFill>
              </a:defRPr>
            </a:lvl1pPr>
          </a:lstStyle>
          <a:p>
            <a:r>
              <a:rPr lang="en-US" dirty="0"/>
              <a:t>Click to edit Master title style</a:t>
            </a:r>
          </a:p>
        </p:txBody>
      </p:sp>
      <p:sp>
        <p:nvSpPr>
          <p:cNvPr id="10" name="Text Placeholder 3">
            <a:extLst>
              <a:ext uri="{FF2B5EF4-FFF2-40B4-BE49-F238E27FC236}">
                <a16:creationId xmlns:a16="http://schemas.microsoft.com/office/drawing/2014/main" id="{792666BA-89C1-4C27-A6C4-1AF93B4147D8}"/>
              </a:ext>
            </a:extLst>
          </p:cNvPr>
          <p:cNvSpPr>
            <a:spLocks noGrp="1"/>
          </p:cNvSpPr>
          <p:nvPr>
            <p:ph type="body" sz="half" idx="2"/>
          </p:nvPr>
        </p:nvSpPr>
        <p:spPr>
          <a:xfrm>
            <a:off x="214993" y="968535"/>
            <a:ext cx="5486400" cy="2111829"/>
          </a:xfrm>
        </p:spPr>
        <p:txBody>
          <a:bodyPr/>
          <a:lstStyle>
            <a:lvl1pPr marL="285750" indent="-285750">
              <a:buFont typeface="Arial" panose="020B0604020202020204" pitchFamily="34" charset="0"/>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Picture Placeholder 2">
            <a:extLst>
              <a:ext uri="{FF2B5EF4-FFF2-40B4-BE49-F238E27FC236}">
                <a16:creationId xmlns:a16="http://schemas.microsoft.com/office/drawing/2014/main" id="{861647B8-EC77-43CA-B54E-43FA4F6973A9}"/>
              </a:ext>
            </a:extLst>
          </p:cNvPr>
          <p:cNvSpPr>
            <a:spLocks noGrp="1"/>
          </p:cNvSpPr>
          <p:nvPr>
            <p:ph type="pic" idx="15"/>
          </p:nvPr>
        </p:nvSpPr>
        <p:spPr>
          <a:xfrm>
            <a:off x="6096000" y="0"/>
            <a:ext cx="6096000" cy="3168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Text Placeholder 3">
            <a:extLst>
              <a:ext uri="{FF2B5EF4-FFF2-40B4-BE49-F238E27FC236}">
                <a16:creationId xmlns:a16="http://schemas.microsoft.com/office/drawing/2014/main" id="{8F95F52C-D5B1-4539-8C1F-94DDB6E15121}"/>
              </a:ext>
            </a:extLst>
          </p:cNvPr>
          <p:cNvSpPr>
            <a:spLocks noGrp="1"/>
          </p:cNvSpPr>
          <p:nvPr>
            <p:ph type="body" sz="half" idx="16"/>
          </p:nvPr>
        </p:nvSpPr>
        <p:spPr>
          <a:xfrm>
            <a:off x="6377668" y="4132650"/>
            <a:ext cx="5486400" cy="2111829"/>
          </a:xfrm>
        </p:spPr>
        <p:txBody>
          <a:bodyPr/>
          <a:lstStyle>
            <a:lvl1pPr marL="285750" indent="-285750">
              <a:buFont typeface="Arial" panose="020B0604020202020204" pitchFamily="34" charset="0"/>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20" name="Slide Number Placeholder 5">
            <a:extLst>
              <a:ext uri="{FF2B5EF4-FFF2-40B4-BE49-F238E27FC236}">
                <a16:creationId xmlns:a16="http://schemas.microsoft.com/office/drawing/2014/main" id="{1E908871-988E-465D-95B8-29043AFC5BDD}"/>
              </a:ext>
            </a:extLst>
          </p:cNvPr>
          <p:cNvSpPr>
            <a:spLocks noGrp="1"/>
          </p:cNvSpPr>
          <p:nvPr>
            <p:ph type="sldNum" sz="quarter" idx="4"/>
          </p:nvPr>
        </p:nvSpPr>
        <p:spPr>
          <a:xfrm>
            <a:off x="10287000" y="6414262"/>
            <a:ext cx="975360" cy="365125"/>
          </a:xfrm>
          <a:prstGeom prst="rect">
            <a:avLst/>
          </a:prstGeom>
        </p:spPr>
        <p:txBody>
          <a:bodyPr/>
          <a:lstStyle>
            <a:lvl1pPr algn="ctr">
              <a:defRPr sz="1400">
                <a:solidFill>
                  <a:schemeClr val="bg1"/>
                </a:solidFill>
                <a:latin typeface="Arial" panose="020B0604020202020204" pitchFamily="34" charset="0"/>
                <a:cs typeface="Arial" panose="020B0604020202020204" pitchFamily="34" charset="0"/>
              </a:defRPr>
            </a:lvl1pPr>
          </a:lstStyle>
          <a:p>
            <a:fld id="{445BB9D4-DA47-4DCB-9110-082D989CD4AC}" type="slidenum">
              <a:rPr lang="en-US" smtClean="0"/>
              <a:pPr/>
              <a:t>‹#›</a:t>
            </a:fld>
            <a:endParaRPr lang="en-US" dirty="0"/>
          </a:p>
        </p:txBody>
      </p:sp>
      <p:sp>
        <p:nvSpPr>
          <p:cNvPr id="25" name="Text Placeholder 24">
            <a:extLst>
              <a:ext uri="{FF2B5EF4-FFF2-40B4-BE49-F238E27FC236}">
                <a16:creationId xmlns:a16="http://schemas.microsoft.com/office/drawing/2014/main" id="{01F80572-AC08-4C09-AE15-7223DFE90A81}"/>
              </a:ext>
            </a:extLst>
          </p:cNvPr>
          <p:cNvSpPr>
            <a:spLocks noGrp="1"/>
          </p:cNvSpPr>
          <p:nvPr>
            <p:ph type="body" sz="quarter" idx="17"/>
          </p:nvPr>
        </p:nvSpPr>
        <p:spPr>
          <a:xfrm>
            <a:off x="6376988" y="3298825"/>
            <a:ext cx="5486400" cy="833438"/>
          </a:xfrm>
        </p:spPr>
        <p:txBody>
          <a:bodyPr anchor="b"/>
          <a:lstStyle>
            <a:lvl1pPr marL="0" indent="0">
              <a:buNone/>
              <a:defRPr>
                <a:solidFill>
                  <a:srgbClr val="0097D0"/>
                </a:solidFill>
                <a:latin typeface="Arial Black" panose="020B0A04020102020204" pitchFamily="34" charset="0"/>
              </a:defRPr>
            </a:lvl1pPr>
          </a:lstStyle>
          <a:p>
            <a:pPr lvl="0"/>
            <a:r>
              <a:rPr lang="en-US" dirty="0"/>
              <a:t>Edit Master text styles</a:t>
            </a:r>
          </a:p>
        </p:txBody>
      </p:sp>
      <p:sp>
        <p:nvSpPr>
          <p:cNvPr id="11" name="Date Placeholder 3">
            <a:extLst>
              <a:ext uri="{FF2B5EF4-FFF2-40B4-BE49-F238E27FC236}">
                <a16:creationId xmlns:a16="http://schemas.microsoft.com/office/drawing/2014/main" id="{E8EA5014-1459-4E13-9EA0-E002F1E1C1F1}"/>
              </a:ext>
            </a:extLst>
          </p:cNvPr>
          <p:cNvSpPr>
            <a:spLocks noGrp="1"/>
          </p:cNvSpPr>
          <p:nvPr>
            <p:ph type="dt" sz="half" idx="18"/>
          </p:nvPr>
        </p:nvSpPr>
        <p:spPr>
          <a:xfrm>
            <a:off x="838199" y="6402070"/>
            <a:ext cx="4384249" cy="365125"/>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US" dirty="0"/>
              <a:t>June 24, 2019 | GAPP Board of Directors Meeting</a:t>
            </a:r>
            <a:endParaRPr lang="en-US" b="1" dirty="0"/>
          </a:p>
        </p:txBody>
      </p:sp>
    </p:spTree>
    <p:extLst>
      <p:ext uri="{BB962C8B-B14F-4D97-AF65-F5344CB8AC3E}">
        <p14:creationId xmlns:p14="http://schemas.microsoft.com/office/powerpoint/2010/main" val="2469333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648E64D-AD0A-476C-A82D-26F4B6404B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064"/>
            <a:ext cx="12264758" cy="6898064"/>
          </a:xfrm>
          <a:prstGeom prst="rect">
            <a:avLst/>
          </a:prstGeom>
        </p:spPr>
      </p:pic>
      <p:sp>
        <p:nvSpPr>
          <p:cNvPr id="2" name="Title 1">
            <a:extLst>
              <a:ext uri="{FF2B5EF4-FFF2-40B4-BE49-F238E27FC236}">
                <a16:creationId xmlns:a16="http://schemas.microsoft.com/office/drawing/2014/main" id="{3B70C407-4063-45AC-B722-DD8F878CA906}"/>
              </a:ext>
            </a:extLst>
          </p:cNvPr>
          <p:cNvSpPr>
            <a:spLocks noGrp="1"/>
          </p:cNvSpPr>
          <p:nvPr>
            <p:ph type="ctrTitle"/>
          </p:nvPr>
        </p:nvSpPr>
        <p:spPr>
          <a:xfrm>
            <a:off x="0" y="3671253"/>
            <a:ext cx="9317736" cy="2008426"/>
          </a:xfrm>
        </p:spPr>
        <p:txBody>
          <a:bodyPr anchor="b">
            <a:normAutofit/>
          </a:bodyPr>
          <a:lstStyle>
            <a:lvl1pPr algn="ctr">
              <a:defRPr sz="5400">
                <a:solidFill>
                  <a:srgbClr val="005BAA"/>
                </a:solidFill>
              </a:defRPr>
            </a:lvl1pPr>
          </a:lstStyle>
          <a:p>
            <a:r>
              <a:rPr lang="en-US" dirty="0"/>
              <a:t>Click to edit Master title style</a:t>
            </a:r>
          </a:p>
        </p:txBody>
      </p:sp>
      <p:sp>
        <p:nvSpPr>
          <p:cNvPr id="3" name="Subtitle 2">
            <a:extLst>
              <a:ext uri="{FF2B5EF4-FFF2-40B4-BE49-F238E27FC236}">
                <a16:creationId xmlns:a16="http://schemas.microsoft.com/office/drawing/2014/main" id="{9328261D-8143-4E15-9836-11B0BD1B3D6F}"/>
              </a:ext>
            </a:extLst>
          </p:cNvPr>
          <p:cNvSpPr>
            <a:spLocks noGrp="1"/>
          </p:cNvSpPr>
          <p:nvPr>
            <p:ph type="subTitle" idx="1"/>
          </p:nvPr>
        </p:nvSpPr>
        <p:spPr>
          <a:xfrm>
            <a:off x="0" y="5817934"/>
            <a:ext cx="9317736" cy="627062"/>
          </a:xfrm>
        </p:spPr>
        <p:txBody>
          <a:bodyPr anchor="ctr"/>
          <a:lstStyle>
            <a:lvl1pPr marL="0" indent="0" algn="ctr">
              <a:buNone/>
              <a:defRPr sz="2400">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D105DC85-F552-413B-B5F5-1787C5F9C0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793" y="109693"/>
            <a:ext cx="2733964" cy="2733964"/>
          </a:xfrm>
          <a:prstGeom prst="rect">
            <a:avLst/>
          </a:prstGeom>
        </p:spPr>
      </p:pic>
    </p:spTree>
    <p:extLst>
      <p:ext uri="{BB962C8B-B14F-4D97-AF65-F5344CB8AC3E}">
        <p14:creationId xmlns:p14="http://schemas.microsoft.com/office/powerpoint/2010/main" val="1676389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CE42BD-88BF-42AB-BE4B-9129A7EFDB3E}"/>
              </a:ext>
            </a:extLst>
          </p:cNvPr>
          <p:cNvSpPr/>
          <p:nvPr userDrawn="1"/>
        </p:nvSpPr>
        <p:spPr>
          <a:xfrm>
            <a:off x="0" y="0"/>
            <a:ext cx="12213772" cy="6858000"/>
          </a:xfrm>
          <a:prstGeom prst="rect">
            <a:avLst/>
          </a:prstGeom>
          <a:gradFill flip="none" rotWithShape="1">
            <a:gsLst>
              <a:gs pos="0">
                <a:schemeClr val="accent6">
                  <a:lumMod val="60000"/>
                  <a:lumOff val="40000"/>
                </a:schemeClr>
              </a:gs>
              <a:gs pos="100000">
                <a:schemeClr val="accent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70C407-4063-45AC-B722-DD8F878CA906}"/>
              </a:ext>
            </a:extLst>
          </p:cNvPr>
          <p:cNvSpPr>
            <a:spLocks noGrp="1"/>
          </p:cNvSpPr>
          <p:nvPr>
            <p:ph type="ctrTitle" hasCustomPrompt="1"/>
          </p:nvPr>
        </p:nvSpPr>
        <p:spPr>
          <a:xfrm>
            <a:off x="3341194" y="4228609"/>
            <a:ext cx="5624331" cy="1219280"/>
          </a:xfrm>
          <a:solidFill>
            <a:schemeClr val="tx1"/>
          </a:solidFill>
        </p:spPr>
        <p:txBody>
          <a:bodyPr anchor="ctr"/>
          <a:lstStyle>
            <a:lvl1pPr algn="ctr">
              <a:defRPr sz="6000">
                <a:solidFill>
                  <a:schemeClr val="bg1"/>
                </a:solidFill>
              </a:defRPr>
            </a:lvl1pPr>
          </a:lstStyle>
          <a:p>
            <a:r>
              <a:rPr lang="en-US" dirty="0"/>
              <a:t>Thank you!</a:t>
            </a:r>
          </a:p>
        </p:txBody>
      </p:sp>
      <p:sp>
        <p:nvSpPr>
          <p:cNvPr id="3" name="Subtitle 2">
            <a:extLst>
              <a:ext uri="{FF2B5EF4-FFF2-40B4-BE49-F238E27FC236}">
                <a16:creationId xmlns:a16="http://schemas.microsoft.com/office/drawing/2014/main" id="{9328261D-8143-4E15-9836-11B0BD1B3D6F}"/>
              </a:ext>
            </a:extLst>
          </p:cNvPr>
          <p:cNvSpPr>
            <a:spLocks noGrp="1"/>
          </p:cNvSpPr>
          <p:nvPr>
            <p:ph type="subTitle" idx="1"/>
          </p:nvPr>
        </p:nvSpPr>
        <p:spPr>
          <a:xfrm>
            <a:off x="2332776" y="5458956"/>
            <a:ext cx="7641169" cy="6270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4" name="Picture 13">
            <a:extLst>
              <a:ext uri="{FF2B5EF4-FFF2-40B4-BE49-F238E27FC236}">
                <a16:creationId xmlns:a16="http://schemas.microsoft.com/office/drawing/2014/main" id="{303B671B-077E-4EE2-B5EB-0F0E88BCBA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9224" y="4784935"/>
            <a:ext cx="1875401" cy="1875401"/>
          </a:xfrm>
          <a:prstGeom prst="rect">
            <a:avLst/>
          </a:prstGeom>
          <a:effectLst>
            <a:outerShdw blurRad="63500" sx="102000" sy="102000" algn="ctr" rotWithShape="0">
              <a:prstClr val="black">
                <a:alpha val="40000"/>
              </a:prstClr>
            </a:outerShdw>
          </a:effectLst>
        </p:spPr>
      </p:pic>
      <p:pic>
        <p:nvPicPr>
          <p:cNvPr id="6" name="Picture 5">
            <a:extLst>
              <a:ext uri="{FF2B5EF4-FFF2-40B4-BE49-F238E27FC236}">
                <a16:creationId xmlns:a16="http://schemas.microsoft.com/office/drawing/2014/main" id="{DA9929F1-58F6-4E33-A939-8C1142AAEF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420516">
            <a:off x="391083" y="516140"/>
            <a:ext cx="3192609" cy="31926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D853BCCE-EB7B-4037-AFB6-B1E7A5C6760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1284859">
            <a:off x="3693165" y="726464"/>
            <a:ext cx="4920392" cy="32838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8C58A2C0-0231-4A4C-BCC6-BC280932444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450100">
            <a:off x="8666530" y="482856"/>
            <a:ext cx="3116215" cy="32838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45548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B664C-D538-4997-A5B9-9BC2BF331E7F}"/>
              </a:ext>
            </a:extLst>
          </p:cNvPr>
          <p:cNvSpPr>
            <a:spLocks noGrp="1"/>
          </p:cNvSpPr>
          <p:nvPr>
            <p:ph type="title"/>
          </p:nvPr>
        </p:nvSpPr>
        <p:spPr/>
        <p:txBody>
          <a:bodyPr anchor="b">
            <a:normAutofit/>
          </a:bodyPr>
          <a:lstStyle>
            <a:lvl1pPr>
              <a:defRPr sz="4000" b="1">
                <a:solidFill>
                  <a:srgbClr val="005BAA"/>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1B9607D-1854-4B73-8780-7C14B7D9FE03}"/>
              </a:ext>
            </a:extLst>
          </p:cNvPr>
          <p:cNvSpPr>
            <a:spLocks noGrp="1"/>
          </p:cNvSpPr>
          <p:nvPr>
            <p:ph idx="1"/>
          </p:nvPr>
        </p:nvSpPr>
        <p:spPr>
          <a:xfrm>
            <a:off x="838200" y="1825625"/>
            <a:ext cx="10515600" cy="4351338"/>
          </a:xfrm>
        </p:spPr>
        <p:txBody>
          <a:bodyPr/>
          <a:lstStyle>
            <a:lvl1pPr>
              <a:defRPr>
                <a:solidFill>
                  <a:schemeClr val="accent1">
                    <a:lumMod val="75000"/>
                  </a:schemeClr>
                </a:solidFill>
                <a:latin typeface="Arial" panose="020B0604020202020204" pitchFamily="34" charset="0"/>
                <a:cs typeface="Arial" panose="020B0604020202020204" pitchFamily="34" charset="0"/>
              </a:defRPr>
            </a:lvl1pPr>
            <a:lvl2pPr>
              <a:defRPr>
                <a:solidFill>
                  <a:schemeClr val="accent1">
                    <a:lumMod val="75000"/>
                  </a:schemeClr>
                </a:solidFill>
                <a:latin typeface="Arial" panose="020B0604020202020204" pitchFamily="34" charset="0"/>
                <a:cs typeface="Arial" panose="020B0604020202020204" pitchFamily="34" charset="0"/>
              </a:defRPr>
            </a:lvl2pPr>
            <a:lvl3pPr>
              <a:defRPr>
                <a:solidFill>
                  <a:schemeClr val="accent1">
                    <a:lumMod val="75000"/>
                  </a:schemeClr>
                </a:solidFill>
                <a:latin typeface="Arial" panose="020B0604020202020204" pitchFamily="34" charset="0"/>
                <a:cs typeface="Arial" panose="020B0604020202020204" pitchFamily="34" charset="0"/>
              </a:defRPr>
            </a:lvl3pPr>
            <a:lvl4pPr>
              <a:defRPr>
                <a:solidFill>
                  <a:schemeClr val="accent1">
                    <a:lumMod val="75000"/>
                  </a:schemeClr>
                </a:solidFill>
                <a:latin typeface="Arial" panose="020B0604020202020204" pitchFamily="34" charset="0"/>
                <a:cs typeface="Arial" panose="020B0604020202020204" pitchFamily="34" charset="0"/>
              </a:defRPr>
            </a:lvl4pPr>
            <a:lvl5pPr>
              <a:defRPr>
                <a:solidFill>
                  <a:schemeClr val="accent1">
                    <a:lumMod val="75000"/>
                  </a:schemeClr>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a:extLst>
              <a:ext uri="{FF2B5EF4-FFF2-40B4-BE49-F238E27FC236}">
                <a16:creationId xmlns:a16="http://schemas.microsoft.com/office/drawing/2014/main" id="{30B06CFE-51FD-4688-B62B-9835A0A68249}"/>
              </a:ext>
            </a:extLst>
          </p:cNvPr>
          <p:cNvSpPr>
            <a:spLocks noGrp="1"/>
          </p:cNvSpPr>
          <p:nvPr>
            <p:ph type="sldNum" sz="quarter" idx="4"/>
          </p:nvPr>
        </p:nvSpPr>
        <p:spPr>
          <a:xfrm>
            <a:off x="10287000" y="6414262"/>
            <a:ext cx="975360" cy="365125"/>
          </a:xfrm>
          <a:prstGeom prst="rect">
            <a:avLst/>
          </a:prstGeom>
        </p:spPr>
        <p:txBody>
          <a:bodyPr/>
          <a:lstStyle>
            <a:lvl1pPr algn="ctr">
              <a:defRPr sz="1400">
                <a:solidFill>
                  <a:schemeClr val="bg1"/>
                </a:solidFill>
                <a:latin typeface="Arial" panose="020B0604020202020204" pitchFamily="34" charset="0"/>
                <a:cs typeface="Arial" panose="020B0604020202020204" pitchFamily="34" charset="0"/>
              </a:defRPr>
            </a:lvl1pPr>
          </a:lstStyle>
          <a:p>
            <a:fld id="{445BB9D4-DA47-4DCB-9110-082D989CD4AC}" type="slidenum">
              <a:rPr lang="en-US" smtClean="0"/>
              <a:pPr/>
              <a:t>‹#›</a:t>
            </a:fld>
            <a:endParaRPr lang="en-US"/>
          </a:p>
        </p:txBody>
      </p:sp>
      <p:sp>
        <p:nvSpPr>
          <p:cNvPr id="8" name="Date Placeholder 3">
            <a:extLst>
              <a:ext uri="{FF2B5EF4-FFF2-40B4-BE49-F238E27FC236}">
                <a16:creationId xmlns:a16="http://schemas.microsoft.com/office/drawing/2014/main" id="{6F222DF6-2FB6-4CB0-B959-BA19A63A7E09}"/>
              </a:ext>
            </a:extLst>
          </p:cNvPr>
          <p:cNvSpPr>
            <a:spLocks noGrp="1"/>
          </p:cNvSpPr>
          <p:nvPr>
            <p:ph type="dt" sz="half" idx="2"/>
          </p:nvPr>
        </p:nvSpPr>
        <p:spPr>
          <a:xfrm>
            <a:off x="838200" y="6189642"/>
            <a:ext cx="3724564" cy="365125"/>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US"/>
              <a:t>10 / 28 / 2019 | 2019 WAP Annual Meeting</a:t>
            </a:r>
            <a:endParaRPr lang="en-US" b="1" dirty="0"/>
          </a:p>
        </p:txBody>
      </p:sp>
    </p:spTree>
    <p:extLst>
      <p:ext uri="{BB962C8B-B14F-4D97-AF65-F5344CB8AC3E}">
        <p14:creationId xmlns:p14="http://schemas.microsoft.com/office/powerpoint/2010/main" val="3497387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B8D25-0834-47CC-AE3B-E0095E5EF90E}"/>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B6ECD37-457E-419D-ABCE-19196D3D1520}"/>
              </a:ext>
            </a:extLst>
          </p:cNvPr>
          <p:cNvSpPr>
            <a:spLocks noGrp="1"/>
          </p:cNvSpPr>
          <p:nvPr>
            <p:ph type="body" idx="1"/>
          </p:nvPr>
        </p:nvSpPr>
        <p:spPr>
          <a:xfrm>
            <a:off x="831850" y="4589463"/>
            <a:ext cx="10515600" cy="1500187"/>
          </a:xfrm>
        </p:spPr>
        <p:txBody>
          <a:bodyPr/>
          <a:lstStyle>
            <a:lvl1pPr marL="0" indent="0">
              <a:buNone/>
              <a:defRPr sz="2400">
                <a:solidFill>
                  <a:schemeClr val="accent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9" name="Slide Number Placeholder 5">
            <a:extLst>
              <a:ext uri="{FF2B5EF4-FFF2-40B4-BE49-F238E27FC236}">
                <a16:creationId xmlns:a16="http://schemas.microsoft.com/office/drawing/2014/main" id="{04D8C80E-C8CA-49F3-8872-6D2299982C7F}"/>
              </a:ext>
            </a:extLst>
          </p:cNvPr>
          <p:cNvSpPr>
            <a:spLocks noGrp="1"/>
          </p:cNvSpPr>
          <p:nvPr>
            <p:ph type="sldNum" sz="quarter" idx="4"/>
          </p:nvPr>
        </p:nvSpPr>
        <p:spPr>
          <a:xfrm>
            <a:off x="10287000" y="6414262"/>
            <a:ext cx="975360" cy="365125"/>
          </a:xfrm>
          <a:prstGeom prst="rect">
            <a:avLst/>
          </a:prstGeom>
        </p:spPr>
        <p:txBody>
          <a:bodyPr/>
          <a:lstStyle>
            <a:lvl1pPr algn="ctr">
              <a:defRPr sz="1400">
                <a:solidFill>
                  <a:schemeClr val="bg1"/>
                </a:solidFill>
                <a:latin typeface="Arial" panose="020B0604020202020204" pitchFamily="34" charset="0"/>
                <a:cs typeface="Arial" panose="020B0604020202020204" pitchFamily="34" charset="0"/>
              </a:defRPr>
            </a:lvl1pPr>
          </a:lstStyle>
          <a:p>
            <a:fld id="{445BB9D4-DA47-4DCB-9110-082D989CD4AC}" type="slidenum">
              <a:rPr lang="en-US" smtClean="0"/>
              <a:pPr/>
              <a:t>‹#›</a:t>
            </a:fld>
            <a:endParaRPr lang="en-US"/>
          </a:p>
        </p:txBody>
      </p:sp>
      <p:sp>
        <p:nvSpPr>
          <p:cNvPr id="5" name="Date Placeholder 3">
            <a:extLst>
              <a:ext uri="{FF2B5EF4-FFF2-40B4-BE49-F238E27FC236}">
                <a16:creationId xmlns:a16="http://schemas.microsoft.com/office/drawing/2014/main" id="{2A74188B-B234-4F35-9BFF-BF6452BF50C8}"/>
              </a:ext>
            </a:extLst>
          </p:cNvPr>
          <p:cNvSpPr>
            <a:spLocks noGrp="1"/>
          </p:cNvSpPr>
          <p:nvPr>
            <p:ph type="dt" sz="half" idx="2"/>
          </p:nvPr>
        </p:nvSpPr>
        <p:spPr>
          <a:xfrm>
            <a:off x="838199" y="6180406"/>
            <a:ext cx="3909291" cy="365125"/>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US"/>
              <a:t>10 / 28 / 2019 | 2019 WAP Annual Meeting</a:t>
            </a:r>
            <a:endParaRPr lang="en-US" b="1" dirty="0"/>
          </a:p>
        </p:txBody>
      </p:sp>
    </p:spTree>
    <p:extLst>
      <p:ext uri="{BB962C8B-B14F-4D97-AF65-F5344CB8AC3E}">
        <p14:creationId xmlns:p14="http://schemas.microsoft.com/office/powerpoint/2010/main" val="1913975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FDF22-D02A-41B3-BAB1-7AA55ECDDB77}"/>
              </a:ext>
            </a:extLst>
          </p:cNvPr>
          <p:cNvSpPr>
            <a:spLocks noGrp="1"/>
          </p:cNvSpPr>
          <p:nvPr>
            <p:ph type="title"/>
          </p:nvPr>
        </p:nvSpPr>
        <p:spPr/>
        <p:txBody>
          <a:bodyPr anchor="b">
            <a:normAutofit/>
          </a:bodyPr>
          <a:lstStyle>
            <a:lvl1pPr>
              <a:defRPr sz="4000" b="1">
                <a:solidFill>
                  <a:srgbClr val="005BAA"/>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5A59420-6CAB-400A-9EBC-5D9B5235E708}"/>
              </a:ext>
            </a:extLst>
          </p:cNvPr>
          <p:cNvSpPr>
            <a:spLocks noGrp="1"/>
          </p:cNvSpPr>
          <p:nvPr>
            <p:ph sz="half" idx="1"/>
          </p:nvPr>
        </p:nvSpPr>
        <p:spPr>
          <a:xfrm>
            <a:off x="838200" y="1825625"/>
            <a:ext cx="5181600" cy="4351338"/>
          </a:xfrm>
        </p:spPr>
        <p:txBody>
          <a:bodyPr/>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8A727D-6F9F-4E62-91A4-C418798A9326}"/>
              </a:ext>
            </a:extLst>
          </p:cNvPr>
          <p:cNvSpPr>
            <a:spLocks noGrp="1"/>
          </p:cNvSpPr>
          <p:nvPr>
            <p:ph sz="half" idx="2"/>
          </p:nvPr>
        </p:nvSpPr>
        <p:spPr>
          <a:xfrm>
            <a:off x="6172200" y="1825625"/>
            <a:ext cx="5181600" cy="4351338"/>
          </a:xfrm>
        </p:spPr>
        <p:txBody>
          <a:bodyPr/>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7E3D2CFD-636D-452D-AD2F-7968977AECDB}"/>
              </a:ext>
            </a:extLst>
          </p:cNvPr>
          <p:cNvSpPr>
            <a:spLocks noGrp="1"/>
          </p:cNvSpPr>
          <p:nvPr>
            <p:ph type="sldNum" sz="quarter" idx="4"/>
          </p:nvPr>
        </p:nvSpPr>
        <p:spPr>
          <a:xfrm>
            <a:off x="10287000" y="6414262"/>
            <a:ext cx="975360" cy="365125"/>
          </a:xfrm>
          <a:prstGeom prst="rect">
            <a:avLst/>
          </a:prstGeom>
        </p:spPr>
        <p:txBody>
          <a:bodyPr/>
          <a:lstStyle>
            <a:lvl1pPr algn="ctr">
              <a:defRPr sz="1400">
                <a:solidFill>
                  <a:schemeClr val="bg1"/>
                </a:solidFill>
                <a:latin typeface="Arial" panose="020B0604020202020204" pitchFamily="34" charset="0"/>
                <a:cs typeface="Arial" panose="020B0604020202020204" pitchFamily="34" charset="0"/>
              </a:defRPr>
            </a:lvl1pPr>
          </a:lstStyle>
          <a:p>
            <a:fld id="{445BB9D4-DA47-4DCB-9110-082D989CD4AC}" type="slidenum">
              <a:rPr lang="en-US" smtClean="0"/>
              <a:pPr/>
              <a:t>‹#›</a:t>
            </a:fld>
            <a:endParaRPr lang="en-US"/>
          </a:p>
        </p:txBody>
      </p:sp>
      <p:sp>
        <p:nvSpPr>
          <p:cNvPr id="6" name="Date Placeholder 3">
            <a:extLst>
              <a:ext uri="{FF2B5EF4-FFF2-40B4-BE49-F238E27FC236}">
                <a16:creationId xmlns:a16="http://schemas.microsoft.com/office/drawing/2014/main" id="{230059CB-1A5C-46D9-9C97-59BA9D48362C}"/>
              </a:ext>
            </a:extLst>
          </p:cNvPr>
          <p:cNvSpPr>
            <a:spLocks noGrp="1"/>
          </p:cNvSpPr>
          <p:nvPr>
            <p:ph type="dt" sz="half" idx="10"/>
          </p:nvPr>
        </p:nvSpPr>
        <p:spPr>
          <a:xfrm>
            <a:off x="838199" y="6180406"/>
            <a:ext cx="3669145" cy="365125"/>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US" dirty="0"/>
              <a:t>10 / 28 / 2019 | 2019 WAP Annual Meeting</a:t>
            </a:r>
            <a:endParaRPr lang="en-US" b="1" dirty="0"/>
          </a:p>
        </p:txBody>
      </p:sp>
    </p:spTree>
    <p:extLst>
      <p:ext uri="{BB962C8B-B14F-4D97-AF65-F5344CB8AC3E}">
        <p14:creationId xmlns:p14="http://schemas.microsoft.com/office/powerpoint/2010/main" val="913887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7FD68-DB79-488B-9158-C646F5344368}"/>
              </a:ext>
            </a:extLst>
          </p:cNvPr>
          <p:cNvSpPr>
            <a:spLocks noGrp="1"/>
          </p:cNvSpPr>
          <p:nvPr>
            <p:ph type="title"/>
          </p:nvPr>
        </p:nvSpPr>
        <p:spPr>
          <a:xfrm>
            <a:off x="836612" y="355600"/>
            <a:ext cx="10515600" cy="1325563"/>
          </a:xfrm>
        </p:spPr>
        <p:txBody>
          <a:bodyPr>
            <a:normAutofit/>
          </a:bodyPr>
          <a:lstStyle>
            <a:lvl1pPr>
              <a:defRPr sz="3600">
                <a:solidFill>
                  <a:srgbClr val="005BAA"/>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2557E347-670C-47E1-95E1-B0CAE92C59CB}"/>
              </a:ext>
            </a:extLst>
          </p:cNvPr>
          <p:cNvSpPr>
            <a:spLocks noGrp="1"/>
          </p:cNvSpPr>
          <p:nvPr>
            <p:ph type="body" idx="1"/>
          </p:nvPr>
        </p:nvSpPr>
        <p:spPr>
          <a:xfrm>
            <a:off x="839788" y="1681163"/>
            <a:ext cx="5157787" cy="823912"/>
          </a:xfrm>
        </p:spPr>
        <p:txBody>
          <a:bodyPr anchor="b">
            <a:normAutofit/>
          </a:bodyPr>
          <a:lstStyle>
            <a:lvl1pPr marL="0" indent="0">
              <a:buNone/>
              <a:defRPr sz="2800" b="1">
                <a:solidFill>
                  <a:srgbClr val="0097D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4A7F8A6E-D743-4366-82A5-42E5A19CB881}"/>
              </a:ext>
            </a:extLst>
          </p:cNvPr>
          <p:cNvSpPr>
            <a:spLocks noGrp="1"/>
          </p:cNvSpPr>
          <p:nvPr>
            <p:ph sz="half" idx="2"/>
          </p:nvPr>
        </p:nvSpPr>
        <p:spPr>
          <a:xfrm>
            <a:off x="839788" y="2505075"/>
            <a:ext cx="5157787" cy="3684588"/>
          </a:xfrm>
        </p:spPr>
        <p:txBody>
          <a:bodyPr>
            <a:normAutofit/>
          </a:bodyPr>
          <a:lstStyle>
            <a:lvl1pPr>
              <a:defRPr sz="2400">
                <a:solidFill>
                  <a:schemeClr val="accent1">
                    <a:lumMod val="75000"/>
                  </a:schemeClr>
                </a:solidFill>
                <a:latin typeface="Arial" panose="020B0604020202020204" pitchFamily="34" charset="0"/>
                <a:cs typeface="Arial" panose="020B0604020202020204" pitchFamily="34" charset="0"/>
              </a:defRPr>
            </a:lvl1pPr>
            <a:lvl2pPr>
              <a:defRPr sz="2000">
                <a:solidFill>
                  <a:schemeClr val="accent1">
                    <a:lumMod val="75000"/>
                  </a:schemeClr>
                </a:solidFill>
                <a:latin typeface="Arial" panose="020B0604020202020204" pitchFamily="34" charset="0"/>
                <a:cs typeface="Arial" panose="020B0604020202020204" pitchFamily="34" charset="0"/>
              </a:defRPr>
            </a:lvl2pPr>
            <a:lvl3pPr>
              <a:defRPr sz="1800">
                <a:solidFill>
                  <a:schemeClr val="accent1">
                    <a:lumMod val="75000"/>
                  </a:schemeClr>
                </a:solidFill>
                <a:latin typeface="Arial" panose="020B0604020202020204" pitchFamily="34" charset="0"/>
                <a:cs typeface="Arial" panose="020B0604020202020204" pitchFamily="34" charset="0"/>
              </a:defRPr>
            </a:lvl3pPr>
            <a:lvl4pPr>
              <a:defRPr sz="1600">
                <a:solidFill>
                  <a:schemeClr val="accent1">
                    <a:lumMod val="75000"/>
                  </a:schemeClr>
                </a:solidFill>
                <a:latin typeface="Arial" panose="020B0604020202020204" pitchFamily="34" charset="0"/>
                <a:cs typeface="Arial" panose="020B0604020202020204" pitchFamily="34" charset="0"/>
              </a:defRPr>
            </a:lvl4pPr>
            <a:lvl5pPr>
              <a:defRPr sz="1600">
                <a:solidFill>
                  <a:schemeClr val="accent1">
                    <a:lumMod val="75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6CAE6CB-5B9E-443E-A110-795E7BFE6B86}"/>
              </a:ext>
            </a:extLst>
          </p:cNvPr>
          <p:cNvSpPr>
            <a:spLocks noGrp="1"/>
          </p:cNvSpPr>
          <p:nvPr>
            <p:ph type="body" sz="quarter" idx="3"/>
          </p:nvPr>
        </p:nvSpPr>
        <p:spPr>
          <a:xfrm>
            <a:off x="6172200" y="1681163"/>
            <a:ext cx="5183188" cy="823912"/>
          </a:xfrm>
        </p:spPr>
        <p:txBody>
          <a:bodyPr anchor="b">
            <a:normAutofit/>
          </a:bodyPr>
          <a:lstStyle>
            <a:lvl1pPr marL="0" indent="0">
              <a:buNone/>
              <a:defRPr sz="2800" b="1">
                <a:solidFill>
                  <a:srgbClr val="0097D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C8F5FDFF-E7AC-4878-8EA8-38F2FEB72E07}"/>
              </a:ext>
            </a:extLst>
          </p:cNvPr>
          <p:cNvSpPr>
            <a:spLocks noGrp="1"/>
          </p:cNvSpPr>
          <p:nvPr>
            <p:ph sz="quarter" idx="4"/>
          </p:nvPr>
        </p:nvSpPr>
        <p:spPr>
          <a:xfrm>
            <a:off x="6172200" y="2505075"/>
            <a:ext cx="5183188" cy="3684588"/>
          </a:xfrm>
        </p:spPr>
        <p:txBody>
          <a:bodyPr>
            <a:normAutofit/>
          </a:bodyPr>
          <a:lstStyle>
            <a:lvl1pPr>
              <a:defRPr sz="2400">
                <a:solidFill>
                  <a:schemeClr val="accent1">
                    <a:lumMod val="75000"/>
                  </a:schemeClr>
                </a:solidFill>
                <a:latin typeface="Arial" panose="020B0604020202020204" pitchFamily="34" charset="0"/>
                <a:cs typeface="Arial" panose="020B0604020202020204" pitchFamily="34" charset="0"/>
              </a:defRPr>
            </a:lvl1pPr>
            <a:lvl2pPr>
              <a:defRPr sz="2000">
                <a:solidFill>
                  <a:schemeClr val="accent1">
                    <a:lumMod val="75000"/>
                  </a:schemeClr>
                </a:solidFill>
                <a:latin typeface="Arial" panose="020B0604020202020204" pitchFamily="34" charset="0"/>
                <a:cs typeface="Arial" panose="020B0604020202020204" pitchFamily="34" charset="0"/>
              </a:defRPr>
            </a:lvl2pPr>
            <a:lvl3pPr>
              <a:defRPr sz="1800">
                <a:solidFill>
                  <a:schemeClr val="accent1">
                    <a:lumMod val="75000"/>
                  </a:schemeClr>
                </a:solidFill>
                <a:latin typeface="Arial" panose="020B0604020202020204" pitchFamily="34" charset="0"/>
                <a:cs typeface="Arial" panose="020B0604020202020204" pitchFamily="34" charset="0"/>
              </a:defRPr>
            </a:lvl3pPr>
            <a:lvl4pPr>
              <a:defRPr sz="1600">
                <a:solidFill>
                  <a:schemeClr val="accent1">
                    <a:lumMod val="75000"/>
                  </a:schemeClr>
                </a:solidFill>
                <a:latin typeface="Arial" panose="020B0604020202020204" pitchFamily="34" charset="0"/>
                <a:cs typeface="Arial" panose="020B0604020202020204" pitchFamily="34" charset="0"/>
              </a:defRPr>
            </a:lvl4pPr>
            <a:lvl5pPr>
              <a:defRPr sz="1600">
                <a:solidFill>
                  <a:schemeClr val="accent1">
                    <a:lumMod val="75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E21D7B3D-1B22-4D84-963B-9EC335D899BC}"/>
              </a:ext>
            </a:extLst>
          </p:cNvPr>
          <p:cNvSpPr>
            <a:spLocks noGrp="1"/>
          </p:cNvSpPr>
          <p:nvPr>
            <p:ph type="sldNum" sz="quarter" idx="12"/>
          </p:nvPr>
        </p:nvSpPr>
        <p:spPr>
          <a:xfrm>
            <a:off x="10287000" y="6414262"/>
            <a:ext cx="975360" cy="365125"/>
          </a:xfrm>
          <a:prstGeom prst="rect">
            <a:avLst/>
          </a:prstGeom>
        </p:spPr>
        <p:txBody>
          <a:bodyPr/>
          <a:lstStyle>
            <a:lvl1pPr algn="ctr">
              <a:defRPr sz="1400">
                <a:solidFill>
                  <a:schemeClr val="bg1"/>
                </a:solidFill>
                <a:latin typeface="Arial" panose="020B0604020202020204" pitchFamily="34" charset="0"/>
                <a:cs typeface="Arial" panose="020B0604020202020204" pitchFamily="34" charset="0"/>
              </a:defRPr>
            </a:lvl1pPr>
          </a:lstStyle>
          <a:p>
            <a:fld id="{445BB9D4-DA47-4DCB-9110-082D989CD4AC}" type="slidenum">
              <a:rPr lang="en-US" smtClean="0"/>
              <a:pPr/>
              <a:t>‹#›</a:t>
            </a:fld>
            <a:endParaRPr lang="en-US"/>
          </a:p>
        </p:txBody>
      </p:sp>
      <p:sp>
        <p:nvSpPr>
          <p:cNvPr id="8" name="Date Placeholder 3">
            <a:extLst>
              <a:ext uri="{FF2B5EF4-FFF2-40B4-BE49-F238E27FC236}">
                <a16:creationId xmlns:a16="http://schemas.microsoft.com/office/drawing/2014/main" id="{024E8B66-982A-4F31-8DC3-02139F320D26}"/>
              </a:ext>
            </a:extLst>
          </p:cNvPr>
          <p:cNvSpPr>
            <a:spLocks noGrp="1"/>
          </p:cNvSpPr>
          <p:nvPr>
            <p:ph type="dt" sz="half" idx="13"/>
          </p:nvPr>
        </p:nvSpPr>
        <p:spPr>
          <a:xfrm>
            <a:off x="838199" y="6189636"/>
            <a:ext cx="3761509" cy="365125"/>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US" dirty="0"/>
              <a:t>10 / 28 / 2019 | 2019 WAP Annual Meeting</a:t>
            </a:r>
            <a:endParaRPr lang="en-US" b="1" dirty="0"/>
          </a:p>
        </p:txBody>
      </p:sp>
    </p:spTree>
    <p:extLst>
      <p:ext uri="{BB962C8B-B14F-4D97-AF65-F5344CB8AC3E}">
        <p14:creationId xmlns:p14="http://schemas.microsoft.com/office/powerpoint/2010/main" val="874434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167C5-BFFE-48F3-95FD-5AB438535FF6}"/>
              </a:ext>
            </a:extLst>
          </p:cNvPr>
          <p:cNvSpPr>
            <a:spLocks noGrp="1"/>
          </p:cNvSpPr>
          <p:nvPr>
            <p:ph type="title"/>
          </p:nvPr>
        </p:nvSpPr>
        <p:spPr/>
        <p:txBody>
          <a:bodyPr>
            <a:normAutofit/>
          </a:bodyPr>
          <a:lstStyle>
            <a:lvl1pPr>
              <a:defRPr sz="3600" b="1">
                <a:solidFill>
                  <a:srgbClr val="005BAA"/>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DA1FF9D4-9616-48B4-BFC2-E25B5DD18E48}"/>
              </a:ext>
            </a:extLst>
          </p:cNvPr>
          <p:cNvSpPr>
            <a:spLocks noGrp="1"/>
          </p:cNvSpPr>
          <p:nvPr>
            <p:ph type="sldNum" sz="quarter" idx="4"/>
          </p:nvPr>
        </p:nvSpPr>
        <p:spPr>
          <a:xfrm>
            <a:off x="10287000" y="6414262"/>
            <a:ext cx="975360" cy="365125"/>
          </a:xfrm>
          <a:prstGeom prst="rect">
            <a:avLst/>
          </a:prstGeom>
        </p:spPr>
        <p:txBody>
          <a:bodyPr/>
          <a:lstStyle>
            <a:lvl1pPr algn="ctr">
              <a:defRPr sz="1400">
                <a:solidFill>
                  <a:schemeClr val="bg1"/>
                </a:solidFill>
                <a:latin typeface="Arial" panose="020B0604020202020204" pitchFamily="34" charset="0"/>
                <a:cs typeface="Arial" panose="020B0604020202020204" pitchFamily="34" charset="0"/>
              </a:defRPr>
            </a:lvl1pPr>
          </a:lstStyle>
          <a:p>
            <a:fld id="{445BB9D4-DA47-4DCB-9110-082D989CD4AC}" type="slidenum">
              <a:rPr lang="en-US" smtClean="0"/>
              <a:pPr/>
              <a:t>‹#›</a:t>
            </a:fld>
            <a:endParaRPr lang="en-US"/>
          </a:p>
        </p:txBody>
      </p:sp>
      <p:sp>
        <p:nvSpPr>
          <p:cNvPr id="4" name="Date Placeholder 3">
            <a:extLst>
              <a:ext uri="{FF2B5EF4-FFF2-40B4-BE49-F238E27FC236}">
                <a16:creationId xmlns:a16="http://schemas.microsoft.com/office/drawing/2014/main" id="{9D25D3C1-3B03-4F65-9008-D7E1CFB58519}"/>
              </a:ext>
            </a:extLst>
          </p:cNvPr>
          <p:cNvSpPr>
            <a:spLocks noGrp="1"/>
          </p:cNvSpPr>
          <p:nvPr>
            <p:ph type="dt" sz="half" idx="2"/>
          </p:nvPr>
        </p:nvSpPr>
        <p:spPr>
          <a:xfrm>
            <a:off x="838200" y="6171170"/>
            <a:ext cx="3743036" cy="365125"/>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US" dirty="0"/>
              <a:t>10 / 28 / 2019 | 2019 WAP Annual Meeting</a:t>
            </a:r>
            <a:endParaRPr lang="en-US" b="1" dirty="0"/>
          </a:p>
        </p:txBody>
      </p:sp>
    </p:spTree>
    <p:extLst>
      <p:ext uri="{BB962C8B-B14F-4D97-AF65-F5344CB8AC3E}">
        <p14:creationId xmlns:p14="http://schemas.microsoft.com/office/powerpoint/2010/main" val="2430618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55D6E0C5-B62D-4C44-A405-F423B57ABEE3}"/>
              </a:ext>
            </a:extLst>
          </p:cNvPr>
          <p:cNvSpPr>
            <a:spLocks noGrp="1"/>
          </p:cNvSpPr>
          <p:nvPr>
            <p:ph type="sldNum" sz="quarter" idx="4"/>
          </p:nvPr>
        </p:nvSpPr>
        <p:spPr>
          <a:xfrm>
            <a:off x="10287000" y="6414262"/>
            <a:ext cx="975360" cy="365125"/>
          </a:xfrm>
          <a:prstGeom prst="rect">
            <a:avLst/>
          </a:prstGeom>
        </p:spPr>
        <p:txBody>
          <a:bodyPr/>
          <a:lstStyle>
            <a:lvl1pPr algn="ctr">
              <a:defRPr sz="1400">
                <a:solidFill>
                  <a:schemeClr val="bg1"/>
                </a:solidFill>
                <a:latin typeface="Arial" panose="020B0604020202020204" pitchFamily="34" charset="0"/>
                <a:cs typeface="Arial" panose="020B0604020202020204" pitchFamily="34" charset="0"/>
              </a:defRPr>
            </a:lvl1pPr>
          </a:lstStyle>
          <a:p>
            <a:fld id="{445BB9D4-DA47-4DCB-9110-082D989CD4AC}" type="slidenum">
              <a:rPr lang="en-US" smtClean="0"/>
              <a:pPr/>
              <a:t>‹#›</a:t>
            </a:fld>
            <a:endParaRPr lang="en-US"/>
          </a:p>
        </p:txBody>
      </p:sp>
    </p:spTree>
    <p:extLst>
      <p:ext uri="{BB962C8B-B14F-4D97-AF65-F5344CB8AC3E}">
        <p14:creationId xmlns:p14="http://schemas.microsoft.com/office/powerpoint/2010/main" val="2234566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768EF-C467-4657-9254-9B8E323ADF94}"/>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AA00504B-830D-44E7-BB03-CD6531D472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656A10-A53D-48DC-B0B3-645E894B54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Slide Number Placeholder 5">
            <a:extLst>
              <a:ext uri="{FF2B5EF4-FFF2-40B4-BE49-F238E27FC236}">
                <a16:creationId xmlns:a16="http://schemas.microsoft.com/office/drawing/2014/main" id="{F4546DE2-022E-41F3-8FC6-044476C7C487}"/>
              </a:ext>
            </a:extLst>
          </p:cNvPr>
          <p:cNvSpPr>
            <a:spLocks noGrp="1"/>
          </p:cNvSpPr>
          <p:nvPr>
            <p:ph type="sldNum" sz="quarter" idx="4"/>
          </p:nvPr>
        </p:nvSpPr>
        <p:spPr>
          <a:xfrm>
            <a:off x="10287000" y="6414262"/>
            <a:ext cx="975360" cy="365125"/>
          </a:xfrm>
          <a:prstGeom prst="rect">
            <a:avLst/>
          </a:prstGeom>
        </p:spPr>
        <p:txBody>
          <a:bodyPr/>
          <a:lstStyle>
            <a:lvl1pPr algn="ctr">
              <a:defRPr sz="1400">
                <a:solidFill>
                  <a:schemeClr val="bg1"/>
                </a:solidFill>
                <a:latin typeface="Arial" panose="020B0604020202020204" pitchFamily="34" charset="0"/>
                <a:cs typeface="Arial" panose="020B0604020202020204" pitchFamily="34" charset="0"/>
              </a:defRPr>
            </a:lvl1pPr>
          </a:lstStyle>
          <a:p>
            <a:fld id="{445BB9D4-DA47-4DCB-9110-082D989CD4AC}" type="slidenum">
              <a:rPr lang="en-US" smtClean="0"/>
              <a:pPr/>
              <a:t>‹#›</a:t>
            </a:fld>
            <a:endParaRPr lang="en-US"/>
          </a:p>
        </p:txBody>
      </p:sp>
      <p:sp>
        <p:nvSpPr>
          <p:cNvPr id="6" name="Date Placeholder 3">
            <a:extLst>
              <a:ext uri="{FF2B5EF4-FFF2-40B4-BE49-F238E27FC236}">
                <a16:creationId xmlns:a16="http://schemas.microsoft.com/office/drawing/2014/main" id="{1714076E-D315-4B0B-968A-445D2CE6A54A}"/>
              </a:ext>
            </a:extLst>
          </p:cNvPr>
          <p:cNvSpPr>
            <a:spLocks noGrp="1"/>
          </p:cNvSpPr>
          <p:nvPr>
            <p:ph type="dt" sz="half" idx="10"/>
          </p:nvPr>
        </p:nvSpPr>
        <p:spPr>
          <a:xfrm>
            <a:off x="838200" y="6189635"/>
            <a:ext cx="3844636" cy="365125"/>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US" dirty="0"/>
              <a:t>10 / 28 / 2019 | 2019 WAP Annual Meeting</a:t>
            </a:r>
            <a:endParaRPr lang="en-US" b="1" dirty="0"/>
          </a:p>
        </p:txBody>
      </p:sp>
    </p:spTree>
    <p:extLst>
      <p:ext uri="{BB962C8B-B14F-4D97-AF65-F5344CB8AC3E}">
        <p14:creationId xmlns:p14="http://schemas.microsoft.com/office/powerpoint/2010/main" val="2237090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CE42BD-88BF-42AB-BE4B-9129A7EFDB3E}"/>
              </a:ext>
            </a:extLst>
          </p:cNvPr>
          <p:cNvSpPr/>
          <p:nvPr userDrawn="1"/>
        </p:nvSpPr>
        <p:spPr>
          <a:xfrm>
            <a:off x="0" y="0"/>
            <a:ext cx="12213772" cy="6858000"/>
          </a:xfrm>
          <a:prstGeom prst="rect">
            <a:avLst/>
          </a:prstGeom>
          <a:gradFill flip="none" rotWithShape="1">
            <a:gsLst>
              <a:gs pos="0">
                <a:schemeClr val="accent6">
                  <a:lumMod val="60000"/>
                  <a:lumOff val="40000"/>
                </a:schemeClr>
              </a:gs>
              <a:gs pos="100000">
                <a:schemeClr val="accent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70C407-4063-45AC-B722-DD8F878CA906}"/>
              </a:ext>
            </a:extLst>
          </p:cNvPr>
          <p:cNvSpPr>
            <a:spLocks noGrp="1"/>
          </p:cNvSpPr>
          <p:nvPr>
            <p:ph type="ctrTitle" hasCustomPrompt="1"/>
          </p:nvPr>
        </p:nvSpPr>
        <p:spPr>
          <a:xfrm>
            <a:off x="3341194" y="4228609"/>
            <a:ext cx="5624331" cy="1219280"/>
          </a:xfrm>
          <a:solidFill>
            <a:schemeClr val="tx1"/>
          </a:solidFill>
        </p:spPr>
        <p:txBody>
          <a:bodyPr anchor="ctr"/>
          <a:lstStyle>
            <a:lvl1pPr algn="ctr">
              <a:defRPr sz="6000">
                <a:solidFill>
                  <a:schemeClr val="bg1"/>
                </a:solidFill>
              </a:defRPr>
            </a:lvl1pPr>
          </a:lstStyle>
          <a:p>
            <a:r>
              <a:rPr lang="en-US" dirty="0"/>
              <a:t>Thank you!</a:t>
            </a:r>
          </a:p>
        </p:txBody>
      </p:sp>
      <p:sp>
        <p:nvSpPr>
          <p:cNvPr id="3" name="Subtitle 2">
            <a:extLst>
              <a:ext uri="{FF2B5EF4-FFF2-40B4-BE49-F238E27FC236}">
                <a16:creationId xmlns:a16="http://schemas.microsoft.com/office/drawing/2014/main" id="{9328261D-8143-4E15-9836-11B0BD1B3D6F}"/>
              </a:ext>
            </a:extLst>
          </p:cNvPr>
          <p:cNvSpPr>
            <a:spLocks noGrp="1"/>
          </p:cNvSpPr>
          <p:nvPr>
            <p:ph type="subTitle" idx="1"/>
          </p:nvPr>
        </p:nvSpPr>
        <p:spPr>
          <a:xfrm>
            <a:off x="2332776" y="5458956"/>
            <a:ext cx="7641169" cy="6270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4" name="Picture 13">
            <a:extLst>
              <a:ext uri="{FF2B5EF4-FFF2-40B4-BE49-F238E27FC236}">
                <a16:creationId xmlns:a16="http://schemas.microsoft.com/office/drawing/2014/main" id="{303B671B-077E-4EE2-B5EB-0F0E88BCBA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9224" y="4784935"/>
            <a:ext cx="1875401" cy="1875401"/>
          </a:xfrm>
          <a:prstGeom prst="rect">
            <a:avLst/>
          </a:prstGeom>
          <a:effectLst>
            <a:outerShdw blurRad="63500" sx="102000" sy="102000" algn="ctr" rotWithShape="0">
              <a:prstClr val="black">
                <a:alpha val="40000"/>
              </a:prstClr>
            </a:outerShdw>
          </a:effectLst>
        </p:spPr>
      </p:pic>
      <p:pic>
        <p:nvPicPr>
          <p:cNvPr id="6" name="Picture 5">
            <a:extLst>
              <a:ext uri="{FF2B5EF4-FFF2-40B4-BE49-F238E27FC236}">
                <a16:creationId xmlns:a16="http://schemas.microsoft.com/office/drawing/2014/main" id="{DA9929F1-58F6-4E33-A939-8C1142AAEF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420516">
            <a:off x="391083" y="516140"/>
            <a:ext cx="3192609" cy="31926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D853BCCE-EB7B-4037-AFB6-B1E7A5C6760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1284859">
            <a:off x="3693165" y="726464"/>
            <a:ext cx="4920392" cy="32838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8C58A2C0-0231-4A4C-BCC6-BC280932444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450100">
            <a:off x="8666530" y="482856"/>
            <a:ext cx="3116215" cy="32838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822740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A00504B-830D-44E7-BB03-CD6531D47219}"/>
              </a:ext>
            </a:extLst>
          </p:cNvPr>
          <p:cNvSpPr>
            <a:spLocks noGrp="1"/>
          </p:cNvSpPr>
          <p:nvPr>
            <p:ph type="pic" idx="1"/>
          </p:nvPr>
        </p:nvSpPr>
        <p:spPr>
          <a:xfrm>
            <a:off x="0" y="3187701"/>
            <a:ext cx="6096000" cy="3168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a16="http://schemas.microsoft.com/office/drawing/2014/main" id="{F0D89BD0-29B7-4776-AA85-408F5E04E942}"/>
              </a:ext>
            </a:extLst>
          </p:cNvPr>
          <p:cNvSpPr>
            <a:spLocks noGrp="1"/>
          </p:cNvSpPr>
          <p:nvPr>
            <p:ph type="title"/>
          </p:nvPr>
        </p:nvSpPr>
        <p:spPr>
          <a:xfrm>
            <a:off x="214993" y="81936"/>
            <a:ext cx="5486400" cy="886599"/>
          </a:xfrm>
        </p:spPr>
        <p:txBody>
          <a:bodyPr anchor="b">
            <a:normAutofit/>
          </a:bodyPr>
          <a:lstStyle>
            <a:lvl1pPr>
              <a:defRPr sz="2800">
                <a:solidFill>
                  <a:srgbClr val="0097D0"/>
                </a:solidFill>
              </a:defRPr>
            </a:lvl1pPr>
          </a:lstStyle>
          <a:p>
            <a:r>
              <a:rPr lang="en-US" dirty="0"/>
              <a:t>Click to edit Master title style</a:t>
            </a:r>
          </a:p>
        </p:txBody>
      </p:sp>
      <p:sp>
        <p:nvSpPr>
          <p:cNvPr id="10" name="Text Placeholder 3">
            <a:extLst>
              <a:ext uri="{FF2B5EF4-FFF2-40B4-BE49-F238E27FC236}">
                <a16:creationId xmlns:a16="http://schemas.microsoft.com/office/drawing/2014/main" id="{792666BA-89C1-4C27-A6C4-1AF93B4147D8}"/>
              </a:ext>
            </a:extLst>
          </p:cNvPr>
          <p:cNvSpPr>
            <a:spLocks noGrp="1"/>
          </p:cNvSpPr>
          <p:nvPr>
            <p:ph type="body" sz="half" idx="2"/>
          </p:nvPr>
        </p:nvSpPr>
        <p:spPr>
          <a:xfrm>
            <a:off x="214993" y="968535"/>
            <a:ext cx="5486400" cy="2111829"/>
          </a:xfrm>
        </p:spPr>
        <p:txBody>
          <a:bodyPr/>
          <a:lstStyle>
            <a:lvl1pPr marL="285750" indent="-285750">
              <a:buFont typeface="Arial" panose="020B0604020202020204" pitchFamily="34" charset="0"/>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Picture Placeholder 2">
            <a:extLst>
              <a:ext uri="{FF2B5EF4-FFF2-40B4-BE49-F238E27FC236}">
                <a16:creationId xmlns:a16="http://schemas.microsoft.com/office/drawing/2014/main" id="{861647B8-EC77-43CA-B54E-43FA4F6973A9}"/>
              </a:ext>
            </a:extLst>
          </p:cNvPr>
          <p:cNvSpPr>
            <a:spLocks noGrp="1"/>
          </p:cNvSpPr>
          <p:nvPr>
            <p:ph type="pic" idx="15"/>
          </p:nvPr>
        </p:nvSpPr>
        <p:spPr>
          <a:xfrm>
            <a:off x="6096000" y="0"/>
            <a:ext cx="6096000" cy="3168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Text Placeholder 3">
            <a:extLst>
              <a:ext uri="{FF2B5EF4-FFF2-40B4-BE49-F238E27FC236}">
                <a16:creationId xmlns:a16="http://schemas.microsoft.com/office/drawing/2014/main" id="{8F95F52C-D5B1-4539-8C1F-94DDB6E15121}"/>
              </a:ext>
            </a:extLst>
          </p:cNvPr>
          <p:cNvSpPr>
            <a:spLocks noGrp="1"/>
          </p:cNvSpPr>
          <p:nvPr>
            <p:ph type="body" sz="half" idx="16"/>
          </p:nvPr>
        </p:nvSpPr>
        <p:spPr>
          <a:xfrm>
            <a:off x="6377668" y="4132650"/>
            <a:ext cx="5486400" cy="2111829"/>
          </a:xfrm>
        </p:spPr>
        <p:txBody>
          <a:bodyPr/>
          <a:lstStyle>
            <a:lvl1pPr marL="285750" indent="-285750">
              <a:buFont typeface="Arial" panose="020B0604020202020204" pitchFamily="34" charset="0"/>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20" name="Slide Number Placeholder 5">
            <a:extLst>
              <a:ext uri="{FF2B5EF4-FFF2-40B4-BE49-F238E27FC236}">
                <a16:creationId xmlns:a16="http://schemas.microsoft.com/office/drawing/2014/main" id="{1E908871-988E-465D-95B8-29043AFC5BDD}"/>
              </a:ext>
            </a:extLst>
          </p:cNvPr>
          <p:cNvSpPr>
            <a:spLocks noGrp="1"/>
          </p:cNvSpPr>
          <p:nvPr>
            <p:ph type="sldNum" sz="quarter" idx="4"/>
          </p:nvPr>
        </p:nvSpPr>
        <p:spPr>
          <a:xfrm>
            <a:off x="10287000" y="6414262"/>
            <a:ext cx="975360" cy="365125"/>
          </a:xfrm>
          <a:prstGeom prst="rect">
            <a:avLst/>
          </a:prstGeom>
        </p:spPr>
        <p:txBody>
          <a:bodyPr/>
          <a:lstStyle>
            <a:lvl1pPr algn="ctr">
              <a:defRPr sz="1400">
                <a:solidFill>
                  <a:schemeClr val="bg1"/>
                </a:solidFill>
                <a:latin typeface="Arial" panose="020B0604020202020204" pitchFamily="34" charset="0"/>
                <a:cs typeface="Arial" panose="020B0604020202020204" pitchFamily="34" charset="0"/>
              </a:defRPr>
            </a:lvl1pPr>
          </a:lstStyle>
          <a:p>
            <a:fld id="{445BB9D4-DA47-4DCB-9110-082D989CD4AC}" type="slidenum">
              <a:rPr lang="en-US" smtClean="0"/>
              <a:pPr/>
              <a:t>‹#›</a:t>
            </a:fld>
            <a:endParaRPr lang="en-US"/>
          </a:p>
        </p:txBody>
      </p:sp>
      <p:sp>
        <p:nvSpPr>
          <p:cNvPr id="25" name="Text Placeholder 24">
            <a:extLst>
              <a:ext uri="{FF2B5EF4-FFF2-40B4-BE49-F238E27FC236}">
                <a16:creationId xmlns:a16="http://schemas.microsoft.com/office/drawing/2014/main" id="{01F80572-AC08-4C09-AE15-7223DFE90A81}"/>
              </a:ext>
            </a:extLst>
          </p:cNvPr>
          <p:cNvSpPr>
            <a:spLocks noGrp="1"/>
          </p:cNvSpPr>
          <p:nvPr>
            <p:ph type="body" sz="quarter" idx="17"/>
          </p:nvPr>
        </p:nvSpPr>
        <p:spPr>
          <a:xfrm>
            <a:off x="6376988" y="3298825"/>
            <a:ext cx="5486400" cy="833438"/>
          </a:xfrm>
        </p:spPr>
        <p:txBody>
          <a:bodyPr anchor="b"/>
          <a:lstStyle>
            <a:lvl1pPr marL="0" indent="0">
              <a:buNone/>
              <a:defRPr b="1">
                <a:solidFill>
                  <a:srgbClr val="0097D0"/>
                </a:solidFill>
                <a:latin typeface="Arial" panose="020B0604020202020204" pitchFamily="34" charset="0"/>
                <a:cs typeface="Arial" panose="020B0604020202020204" pitchFamily="34" charset="0"/>
              </a:defRPr>
            </a:lvl1pPr>
          </a:lstStyle>
          <a:p>
            <a:pPr lvl="0"/>
            <a:r>
              <a:rPr lang="en-US" dirty="0"/>
              <a:t>Edit Master text styles</a:t>
            </a:r>
          </a:p>
        </p:txBody>
      </p:sp>
      <p:sp>
        <p:nvSpPr>
          <p:cNvPr id="11" name="Date Placeholder 3">
            <a:extLst>
              <a:ext uri="{FF2B5EF4-FFF2-40B4-BE49-F238E27FC236}">
                <a16:creationId xmlns:a16="http://schemas.microsoft.com/office/drawing/2014/main" id="{E8EA5014-1459-4E13-9EA0-E002F1E1C1F1}"/>
              </a:ext>
            </a:extLst>
          </p:cNvPr>
          <p:cNvSpPr>
            <a:spLocks noGrp="1"/>
          </p:cNvSpPr>
          <p:nvPr>
            <p:ph type="dt" sz="half" idx="18"/>
          </p:nvPr>
        </p:nvSpPr>
        <p:spPr>
          <a:xfrm>
            <a:off x="838200" y="6189642"/>
            <a:ext cx="3733800" cy="365125"/>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US" dirty="0"/>
              <a:t>10 / 28 / 2019 | 2019 WAP Annual Meeting</a:t>
            </a:r>
            <a:endParaRPr lang="en-US" b="1" dirty="0"/>
          </a:p>
        </p:txBody>
      </p:sp>
    </p:spTree>
    <p:extLst>
      <p:ext uri="{BB962C8B-B14F-4D97-AF65-F5344CB8AC3E}">
        <p14:creationId xmlns:p14="http://schemas.microsoft.com/office/powerpoint/2010/main" val="379797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B664C-D538-4997-A5B9-9BC2BF331E7F}"/>
              </a:ext>
            </a:extLst>
          </p:cNvPr>
          <p:cNvSpPr>
            <a:spLocks noGrp="1"/>
          </p:cNvSpPr>
          <p:nvPr>
            <p:ph type="title"/>
          </p:nvPr>
        </p:nvSpPr>
        <p:spPr/>
        <p:txBody>
          <a:bodyPr anchor="b">
            <a:normAutofit/>
          </a:bodyPr>
          <a:lstStyle>
            <a:lvl1pPr>
              <a:defRPr sz="4000">
                <a:solidFill>
                  <a:srgbClr val="005BAA"/>
                </a:solidFill>
                <a:latin typeface="Arial Black" panose="020B0A04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1B9607D-1854-4B73-8780-7C14B7D9FE03}"/>
              </a:ext>
            </a:extLst>
          </p:cNvPr>
          <p:cNvSpPr>
            <a:spLocks noGrp="1"/>
          </p:cNvSpPr>
          <p:nvPr>
            <p:ph idx="1"/>
          </p:nvPr>
        </p:nvSpPr>
        <p:spPr>
          <a:xfrm>
            <a:off x="838200" y="1825625"/>
            <a:ext cx="10515600" cy="4351338"/>
          </a:xfrm>
        </p:spPr>
        <p:txBody>
          <a:bodyPr/>
          <a:lstStyle>
            <a:lvl1pPr>
              <a:defRPr>
                <a:solidFill>
                  <a:schemeClr val="accent1">
                    <a:lumMod val="75000"/>
                  </a:schemeClr>
                </a:solidFill>
                <a:latin typeface="Arial" panose="020B0604020202020204" pitchFamily="34" charset="0"/>
                <a:cs typeface="Arial" panose="020B0604020202020204" pitchFamily="34" charset="0"/>
              </a:defRPr>
            </a:lvl1pPr>
            <a:lvl2pPr>
              <a:defRPr>
                <a:solidFill>
                  <a:schemeClr val="accent1">
                    <a:lumMod val="75000"/>
                  </a:schemeClr>
                </a:solidFill>
                <a:latin typeface="Arial" panose="020B0604020202020204" pitchFamily="34" charset="0"/>
                <a:cs typeface="Arial" panose="020B0604020202020204" pitchFamily="34" charset="0"/>
              </a:defRPr>
            </a:lvl2pPr>
            <a:lvl3pPr>
              <a:defRPr>
                <a:solidFill>
                  <a:schemeClr val="accent1">
                    <a:lumMod val="75000"/>
                  </a:schemeClr>
                </a:solidFill>
                <a:latin typeface="Arial" panose="020B0604020202020204" pitchFamily="34" charset="0"/>
                <a:cs typeface="Arial" panose="020B0604020202020204" pitchFamily="34" charset="0"/>
              </a:defRPr>
            </a:lvl3pPr>
            <a:lvl4pPr>
              <a:defRPr>
                <a:solidFill>
                  <a:schemeClr val="accent1">
                    <a:lumMod val="75000"/>
                  </a:schemeClr>
                </a:solidFill>
                <a:latin typeface="Arial" panose="020B0604020202020204" pitchFamily="34" charset="0"/>
                <a:cs typeface="Arial" panose="020B0604020202020204" pitchFamily="34" charset="0"/>
              </a:defRPr>
            </a:lvl4pPr>
            <a:lvl5pPr>
              <a:defRPr>
                <a:solidFill>
                  <a:schemeClr val="accent1">
                    <a:lumMod val="75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E4775060-F548-4BF0-8C51-CD582793AC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860" y="5395595"/>
            <a:ext cx="1325880" cy="1325880"/>
          </a:xfrm>
          <a:prstGeom prst="rect">
            <a:avLst/>
          </a:prstGeom>
        </p:spPr>
      </p:pic>
      <p:sp>
        <p:nvSpPr>
          <p:cNvPr id="13" name="Slide Number Placeholder 5">
            <a:extLst>
              <a:ext uri="{FF2B5EF4-FFF2-40B4-BE49-F238E27FC236}">
                <a16:creationId xmlns:a16="http://schemas.microsoft.com/office/drawing/2014/main" id="{30B06CFE-51FD-4688-B62B-9835A0A68249}"/>
              </a:ext>
            </a:extLst>
          </p:cNvPr>
          <p:cNvSpPr>
            <a:spLocks noGrp="1"/>
          </p:cNvSpPr>
          <p:nvPr>
            <p:ph type="sldNum" sz="quarter" idx="4"/>
          </p:nvPr>
        </p:nvSpPr>
        <p:spPr>
          <a:xfrm>
            <a:off x="10287000" y="6414262"/>
            <a:ext cx="975360" cy="365125"/>
          </a:xfrm>
          <a:prstGeom prst="rect">
            <a:avLst/>
          </a:prstGeom>
        </p:spPr>
        <p:txBody>
          <a:bodyPr/>
          <a:lstStyle>
            <a:lvl1pPr algn="ctr">
              <a:defRPr sz="1400">
                <a:solidFill>
                  <a:schemeClr val="bg1"/>
                </a:solidFill>
                <a:latin typeface="Arial" panose="020B0604020202020204" pitchFamily="34" charset="0"/>
                <a:cs typeface="Arial" panose="020B0604020202020204" pitchFamily="34" charset="0"/>
              </a:defRPr>
            </a:lvl1pPr>
          </a:lstStyle>
          <a:p>
            <a:fld id="{445BB9D4-DA47-4DCB-9110-082D989CD4AC}" type="slidenum">
              <a:rPr lang="en-US" smtClean="0"/>
              <a:pPr/>
              <a:t>‹#›</a:t>
            </a:fld>
            <a:endParaRPr lang="en-US" dirty="0"/>
          </a:p>
        </p:txBody>
      </p:sp>
      <p:sp>
        <p:nvSpPr>
          <p:cNvPr id="8" name="Date Placeholder 3">
            <a:extLst>
              <a:ext uri="{FF2B5EF4-FFF2-40B4-BE49-F238E27FC236}">
                <a16:creationId xmlns:a16="http://schemas.microsoft.com/office/drawing/2014/main" id="{6F222DF6-2FB6-4CB0-B959-BA19A63A7E09}"/>
              </a:ext>
            </a:extLst>
          </p:cNvPr>
          <p:cNvSpPr>
            <a:spLocks noGrp="1"/>
          </p:cNvSpPr>
          <p:nvPr>
            <p:ph type="dt" sz="half" idx="2"/>
          </p:nvPr>
        </p:nvSpPr>
        <p:spPr>
          <a:xfrm>
            <a:off x="838200" y="6453403"/>
            <a:ext cx="4497372" cy="253254"/>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US" dirty="0"/>
              <a:t>June 24, 2019 | GAPP Board of Directors Meeting</a:t>
            </a:r>
            <a:endParaRPr lang="en-US" b="1" dirty="0"/>
          </a:p>
        </p:txBody>
      </p:sp>
    </p:spTree>
    <p:extLst>
      <p:ext uri="{BB962C8B-B14F-4D97-AF65-F5344CB8AC3E}">
        <p14:creationId xmlns:p14="http://schemas.microsoft.com/office/powerpoint/2010/main" val="1294366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B8D25-0834-47CC-AE3B-E0095E5EF90E}"/>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B6ECD37-457E-419D-ABCE-19196D3D1520}"/>
              </a:ext>
            </a:extLst>
          </p:cNvPr>
          <p:cNvSpPr>
            <a:spLocks noGrp="1"/>
          </p:cNvSpPr>
          <p:nvPr>
            <p:ph type="body" idx="1"/>
          </p:nvPr>
        </p:nvSpPr>
        <p:spPr>
          <a:xfrm>
            <a:off x="831850" y="4589463"/>
            <a:ext cx="10515600" cy="1500187"/>
          </a:xfrm>
        </p:spPr>
        <p:txBody>
          <a:bodyPr/>
          <a:lstStyle>
            <a:lvl1pPr marL="0" indent="0">
              <a:buNone/>
              <a:defRPr sz="2400">
                <a:solidFill>
                  <a:schemeClr val="accent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9" name="Slide Number Placeholder 5">
            <a:extLst>
              <a:ext uri="{FF2B5EF4-FFF2-40B4-BE49-F238E27FC236}">
                <a16:creationId xmlns:a16="http://schemas.microsoft.com/office/drawing/2014/main" id="{04D8C80E-C8CA-49F3-8872-6D2299982C7F}"/>
              </a:ext>
            </a:extLst>
          </p:cNvPr>
          <p:cNvSpPr>
            <a:spLocks noGrp="1"/>
          </p:cNvSpPr>
          <p:nvPr>
            <p:ph type="sldNum" sz="quarter" idx="4"/>
          </p:nvPr>
        </p:nvSpPr>
        <p:spPr>
          <a:xfrm>
            <a:off x="10287000" y="6414262"/>
            <a:ext cx="975360" cy="365125"/>
          </a:xfrm>
          <a:prstGeom prst="rect">
            <a:avLst/>
          </a:prstGeom>
        </p:spPr>
        <p:txBody>
          <a:bodyPr/>
          <a:lstStyle>
            <a:lvl1pPr algn="ctr">
              <a:defRPr sz="1400">
                <a:solidFill>
                  <a:schemeClr val="bg1"/>
                </a:solidFill>
                <a:latin typeface="Arial" panose="020B0604020202020204" pitchFamily="34" charset="0"/>
                <a:cs typeface="Arial" panose="020B0604020202020204" pitchFamily="34" charset="0"/>
              </a:defRPr>
            </a:lvl1pPr>
          </a:lstStyle>
          <a:p>
            <a:fld id="{445BB9D4-DA47-4DCB-9110-082D989CD4AC}" type="slidenum">
              <a:rPr lang="en-US" smtClean="0"/>
              <a:pPr/>
              <a:t>‹#›</a:t>
            </a:fld>
            <a:endParaRPr lang="en-US" dirty="0"/>
          </a:p>
        </p:txBody>
      </p:sp>
      <p:sp>
        <p:nvSpPr>
          <p:cNvPr id="5" name="Date Placeholder 3">
            <a:extLst>
              <a:ext uri="{FF2B5EF4-FFF2-40B4-BE49-F238E27FC236}">
                <a16:creationId xmlns:a16="http://schemas.microsoft.com/office/drawing/2014/main" id="{2A74188B-B234-4F35-9BFF-BF6452BF50C8}"/>
              </a:ext>
            </a:extLst>
          </p:cNvPr>
          <p:cNvSpPr>
            <a:spLocks noGrp="1"/>
          </p:cNvSpPr>
          <p:nvPr>
            <p:ph type="dt" sz="half" idx="2"/>
          </p:nvPr>
        </p:nvSpPr>
        <p:spPr>
          <a:xfrm>
            <a:off x="838199" y="6402070"/>
            <a:ext cx="4308835" cy="272107"/>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US" dirty="0"/>
              <a:t>June 24, 2019 | GAPP Board of Directors Meeting</a:t>
            </a:r>
            <a:endParaRPr lang="en-US" b="1" dirty="0"/>
          </a:p>
        </p:txBody>
      </p:sp>
    </p:spTree>
    <p:extLst>
      <p:ext uri="{BB962C8B-B14F-4D97-AF65-F5344CB8AC3E}">
        <p14:creationId xmlns:p14="http://schemas.microsoft.com/office/powerpoint/2010/main" val="876498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FDF22-D02A-41B3-BAB1-7AA55ECDDB77}"/>
              </a:ext>
            </a:extLst>
          </p:cNvPr>
          <p:cNvSpPr>
            <a:spLocks noGrp="1"/>
          </p:cNvSpPr>
          <p:nvPr>
            <p:ph type="title"/>
          </p:nvPr>
        </p:nvSpPr>
        <p:spPr/>
        <p:txBody>
          <a:bodyPr anchor="b">
            <a:normAutofit/>
          </a:bodyPr>
          <a:lstStyle>
            <a:lvl1pPr>
              <a:defRPr sz="4000">
                <a:solidFill>
                  <a:srgbClr val="005BAA"/>
                </a:solidFill>
                <a:latin typeface="Arial Black" panose="020B0A040201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5A59420-6CAB-400A-9EBC-5D9B5235E708}"/>
              </a:ext>
            </a:extLst>
          </p:cNvPr>
          <p:cNvSpPr>
            <a:spLocks noGrp="1"/>
          </p:cNvSpPr>
          <p:nvPr>
            <p:ph sz="half" idx="1"/>
          </p:nvPr>
        </p:nvSpPr>
        <p:spPr>
          <a:xfrm>
            <a:off x="838200" y="1825625"/>
            <a:ext cx="5181600" cy="4351338"/>
          </a:xfrm>
        </p:spPr>
        <p:txBody>
          <a:bodyPr/>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8A727D-6F9F-4E62-91A4-C418798A9326}"/>
              </a:ext>
            </a:extLst>
          </p:cNvPr>
          <p:cNvSpPr>
            <a:spLocks noGrp="1"/>
          </p:cNvSpPr>
          <p:nvPr>
            <p:ph sz="half" idx="2"/>
          </p:nvPr>
        </p:nvSpPr>
        <p:spPr>
          <a:xfrm>
            <a:off x="6172200" y="1825625"/>
            <a:ext cx="5181600" cy="4351338"/>
          </a:xfrm>
        </p:spPr>
        <p:txBody>
          <a:bodyPr/>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7E3D2CFD-636D-452D-AD2F-7968977AECDB}"/>
              </a:ext>
            </a:extLst>
          </p:cNvPr>
          <p:cNvSpPr>
            <a:spLocks noGrp="1"/>
          </p:cNvSpPr>
          <p:nvPr>
            <p:ph type="sldNum" sz="quarter" idx="4"/>
          </p:nvPr>
        </p:nvSpPr>
        <p:spPr>
          <a:xfrm>
            <a:off x="10287000" y="6414262"/>
            <a:ext cx="975360" cy="365125"/>
          </a:xfrm>
          <a:prstGeom prst="rect">
            <a:avLst/>
          </a:prstGeom>
        </p:spPr>
        <p:txBody>
          <a:bodyPr/>
          <a:lstStyle>
            <a:lvl1pPr algn="ctr">
              <a:defRPr sz="1400">
                <a:solidFill>
                  <a:schemeClr val="bg1"/>
                </a:solidFill>
                <a:latin typeface="Arial" panose="020B0604020202020204" pitchFamily="34" charset="0"/>
                <a:cs typeface="Arial" panose="020B0604020202020204" pitchFamily="34" charset="0"/>
              </a:defRPr>
            </a:lvl1pPr>
          </a:lstStyle>
          <a:p>
            <a:fld id="{445BB9D4-DA47-4DCB-9110-082D989CD4AC}" type="slidenum">
              <a:rPr lang="en-US" smtClean="0"/>
              <a:pPr/>
              <a:t>‹#›</a:t>
            </a:fld>
            <a:endParaRPr lang="en-US" dirty="0"/>
          </a:p>
        </p:txBody>
      </p:sp>
      <p:sp>
        <p:nvSpPr>
          <p:cNvPr id="6" name="Date Placeholder 3">
            <a:extLst>
              <a:ext uri="{FF2B5EF4-FFF2-40B4-BE49-F238E27FC236}">
                <a16:creationId xmlns:a16="http://schemas.microsoft.com/office/drawing/2014/main" id="{230059CB-1A5C-46D9-9C97-59BA9D48362C}"/>
              </a:ext>
            </a:extLst>
          </p:cNvPr>
          <p:cNvSpPr>
            <a:spLocks noGrp="1"/>
          </p:cNvSpPr>
          <p:nvPr>
            <p:ph type="dt" sz="half" idx="10"/>
          </p:nvPr>
        </p:nvSpPr>
        <p:spPr>
          <a:xfrm>
            <a:off x="838199" y="6402070"/>
            <a:ext cx="4120299" cy="365125"/>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US" dirty="0"/>
              <a:t>June 24, 2019 | GAPP Board of Directors Meeting</a:t>
            </a:r>
            <a:endParaRPr lang="en-US" b="1" dirty="0"/>
          </a:p>
        </p:txBody>
      </p:sp>
    </p:spTree>
    <p:extLst>
      <p:ext uri="{BB962C8B-B14F-4D97-AF65-F5344CB8AC3E}">
        <p14:creationId xmlns:p14="http://schemas.microsoft.com/office/powerpoint/2010/main" val="4084189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7FD68-DB79-488B-9158-C646F5344368}"/>
              </a:ext>
            </a:extLst>
          </p:cNvPr>
          <p:cNvSpPr>
            <a:spLocks noGrp="1"/>
          </p:cNvSpPr>
          <p:nvPr>
            <p:ph type="title"/>
          </p:nvPr>
        </p:nvSpPr>
        <p:spPr>
          <a:xfrm>
            <a:off x="836612" y="355600"/>
            <a:ext cx="10515600" cy="1325563"/>
          </a:xfrm>
        </p:spPr>
        <p:txBody>
          <a:bodyPr>
            <a:normAutofit/>
          </a:bodyPr>
          <a:lstStyle>
            <a:lvl1pPr>
              <a:defRPr sz="3600">
                <a:solidFill>
                  <a:srgbClr val="005BAA"/>
                </a:solidFill>
                <a:latin typeface="Arial Black" panose="020B0A040201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2557E347-670C-47E1-95E1-B0CAE92C59CB}"/>
              </a:ext>
            </a:extLst>
          </p:cNvPr>
          <p:cNvSpPr>
            <a:spLocks noGrp="1"/>
          </p:cNvSpPr>
          <p:nvPr>
            <p:ph type="body" idx="1"/>
          </p:nvPr>
        </p:nvSpPr>
        <p:spPr>
          <a:xfrm>
            <a:off x="839788" y="1681163"/>
            <a:ext cx="5157787" cy="823912"/>
          </a:xfrm>
        </p:spPr>
        <p:txBody>
          <a:bodyPr anchor="b">
            <a:normAutofit/>
          </a:bodyPr>
          <a:lstStyle>
            <a:lvl1pPr marL="0" indent="0">
              <a:buNone/>
              <a:defRPr sz="2800" b="0">
                <a:solidFill>
                  <a:srgbClr val="0097D0"/>
                </a:solidFill>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A7F8A6E-D743-4366-82A5-42E5A19CB881}"/>
              </a:ext>
            </a:extLst>
          </p:cNvPr>
          <p:cNvSpPr>
            <a:spLocks noGrp="1"/>
          </p:cNvSpPr>
          <p:nvPr>
            <p:ph sz="half" idx="2"/>
          </p:nvPr>
        </p:nvSpPr>
        <p:spPr>
          <a:xfrm>
            <a:off x="839788" y="2505075"/>
            <a:ext cx="5157787" cy="3684588"/>
          </a:xfrm>
        </p:spPr>
        <p:txBody>
          <a:bodyPr>
            <a:normAutofit/>
          </a:bodyPr>
          <a:lstStyle>
            <a:lvl1pPr>
              <a:defRPr sz="2400">
                <a:solidFill>
                  <a:schemeClr val="accent1">
                    <a:lumMod val="75000"/>
                  </a:schemeClr>
                </a:solidFill>
                <a:latin typeface="Arial" panose="020B0604020202020204" pitchFamily="34" charset="0"/>
                <a:cs typeface="Arial" panose="020B0604020202020204" pitchFamily="34" charset="0"/>
              </a:defRPr>
            </a:lvl1pPr>
            <a:lvl2pPr>
              <a:defRPr sz="2000">
                <a:solidFill>
                  <a:schemeClr val="accent1">
                    <a:lumMod val="75000"/>
                  </a:schemeClr>
                </a:solidFill>
                <a:latin typeface="Arial" panose="020B0604020202020204" pitchFamily="34" charset="0"/>
                <a:cs typeface="Arial" panose="020B0604020202020204" pitchFamily="34" charset="0"/>
              </a:defRPr>
            </a:lvl2pPr>
            <a:lvl3pPr>
              <a:defRPr sz="1800">
                <a:solidFill>
                  <a:schemeClr val="accent1">
                    <a:lumMod val="75000"/>
                  </a:schemeClr>
                </a:solidFill>
                <a:latin typeface="Arial" panose="020B0604020202020204" pitchFamily="34" charset="0"/>
                <a:cs typeface="Arial" panose="020B0604020202020204" pitchFamily="34" charset="0"/>
              </a:defRPr>
            </a:lvl3pPr>
            <a:lvl4pPr>
              <a:defRPr sz="1600">
                <a:solidFill>
                  <a:schemeClr val="accent1">
                    <a:lumMod val="75000"/>
                  </a:schemeClr>
                </a:solidFill>
                <a:latin typeface="Arial" panose="020B0604020202020204" pitchFamily="34" charset="0"/>
                <a:cs typeface="Arial" panose="020B0604020202020204" pitchFamily="34" charset="0"/>
              </a:defRPr>
            </a:lvl4pPr>
            <a:lvl5pPr>
              <a:defRPr sz="1600">
                <a:solidFill>
                  <a:schemeClr val="accent1">
                    <a:lumMod val="75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6CAE6CB-5B9E-443E-A110-795E7BFE6B86}"/>
              </a:ext>
            </a:extLst>
          </p:cNvPr>
          <p:cNvSpPr>
            <a:spLocks noGrp="1"/>
          </p:cNvSpPr>
          <p:nvPr>
            <p:ph type="body" sz="quarter" idx="3"/>
          </p:nvPr>
        </p:nvSpPr>
        <p:spPr>
          <a:xfrm>
            <a:off x="6172200" y="1681163"/>
            <a:ext cx="5183188" cy="823912"/>
          </a:xfrm>
        </p:spPr>
        <p:txBody>
          <a:bodyPr anchor="b">
            <a:normAutofit/>
          </a:bodyPr>
          <a:lstStyle>
            <a:lvl1pPr marL="0" indent="0">
              <a:buNone/>
              <a:defRPr sz="2800" b="0">
                <a:solidFill>
                  <a:srgbClr val="0097D0"/>
                </a:solidFill>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8F5FDFF-E7AC-4878-8EA8-38F2FEB72E07}"/>
              </a:ext>
            </a:extLst>
          </p:cNvPr>
          <p:cNvSpPr>
            <a:spLocks noGrp="1"/>
          </p:cNvSpPr>
          <p:nvPr>
            <p:ph sz="quarter" idx="4"/>
          </p:nvPr>
        </p:nvSpPr>
        <p:spPr>
          <a:xfrm>
            <a:off x="6172200" y="2505075"/>
            <a:ext cx="5183188" cy="3684588"/>
          </a:xfrm>
        </p:spPr>
        <p:txBody>
          <a:bodyPr>
            <a:normAutofit/>
          </a:bodyPr>
          <a:lstStyle>
            <a:lvl1pPr>
              <a:defRPr sz="2400">
                <a:solidFill>
                  <a:schemeClr val="accent1">
                    <a:lumMod val="75000"/>
                  </a:schemeClr>
                </a:solidFill>
                <a:latin typeface="Arial" panose="020B0604020202020204" pitchFamily="34" charset="0"/>
                <a:cs typeface="Arial" panose="020B0604020202020204" pitchFamily="34" charset="0"/>
              </a:defRPr>
            </a:lvl1pPr>
            <a:lvl2pPr>
              <a:defRPr sz="2000">
                <a:solidFill>
                  <a:schemeClr val="accent1">
                    <a:lumMod val="75000"/>
                  </a:schemeClr>
                </a:solidFill>
                <a:latin typeface="Arial" panose="020B0604020202020204" pitchFamily="34" charset="0"/>
                <a:cs typeface="Arial" panose="020B0604020202020204" pitchFamily="34" charset="0"/>
              </a:defRPr>
            </a:lvl2pPr>
            <a:lvl3pPr>
              <a:defRPr sz="1800">
                <a:solidFill>
                  <a:schemeClr val="accent1">
                    <a:lumMod val="75000"/>
                  </a:schemeClr>
                </a:solidFill>
                <a:latin typeface="Arial" panose="020B0604020202020204" pitchFamily="34" charset="0"/>
                <a:cs typeface="Arial" panose="020B0604020202020204" pitchFamily="34" charset="0"/>
              </a:defRPr>
            </a:lvl3pPr>
            <a:lvl4pPr>
              <a:defRPr sz="1600">
                <a:solidFill>
                  <a:schemeClr val="accent1">
                    <a:lumMod val="75000"/>
                  </a:schemeClr>
                </a:solidFill>
                <a:latin typeface="Arial" panose="020B0604020202020204" pitchFamily="34" charset="0"/>
                <a:cs typeface="Arial" panose="020B0604020202020204" pitchFamily="34" charset="0"/>
              </a:defRPr>
            </a:lvl4pPr>
            <a:lvl5pPr>
              <a:defRPr sz="1600">
                <a:solidFill>
                  <a:schemeClr val="accent1">
                    <a:lumMod val="75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E21D7B3D-1B22-4D84-963B-9EC335D899BC}"/>
              </a:ext>
            </a:extLst>
          </p:cNvPr>
          <p:cNvSpPr>
            <a:spLocks noGrp="1"/>
          </p:cNvSpPr>
          <p:nvPr>
            <p:ph type="sldNum" sz="quarter" idx="12"/>
          </p:nvPr>
        </p:nvSpPr>
        <p:spPr>
          <a:xfrm>
            <a:off x="10287000" y="6414262"/>
            <a:ext cx="975360" cy="365125"/>
          </a:xfrm>
          <a:prstGeom prst="rect">
            <a:avLst/>
          </a:prstGeom>
        </p:spPr>
        <p:txBody>
          <a:bodyPr/>
          <a:lstStyle>
            <a:lvl1pPr algn="ctr">
              <a:defRPr sz="1400">
                <a:solidFill>
                  <a:schemeClr val="bg1"/>
                </a:solidFill>
                <a:latin typeface="Arial" panose="020B0604020202020204" pitchFamily="34" charset="0"/>
                <a:cs typeface="Arial" panose="020B0604020202020204" pitchFamily="34" charset="0"/>
              </a:defRPr>
            </a:lvl1pPr>
          </a:lstStyle>
          <a:p>
            <a:fld id="{445BB9D4-DA47-4DCB-9110-082D989CD4AC}" type="slidenum">
              <a:rPr lang="en-US" smtClean="0"/>
              <a:pPr/>
              <a:t>‹#›</a:t>
            </a:fld>
            <a:endParaRPr lang="en-US" dirty="0"/>
          </a:p>
        </p:txBody>
      </p:sp>
      <p:sp>
        <p:nvSpPr>
          <p:cNvPr id="8" name="Date Placeholder 3">
            <a:extLst>
              <a:ext uri="{FF2B5EF4-FFF2-40B4-BE49-F238E27FC236}">
                <a16:creationId xmlns:a16="http://schemas.microsoft.com/office/drawing/2014/main" id="{024E8B66-982A-4F31-8DC3-02139F320D26}"/>
              </a:ext>
            </a:extLst>
          </p:cNvPr>
          <p:cNvSpPr>
            <a:spLocks noGrp="1"/>
          </p:cNvSpPr>
          <p:nvPr>
            <p:ph type="dt" sz="half" idx="13"/>
          </p:nvPr>
        </p:nvSpPr>
        <p:spPr>
          <a:xfrm>
            <a:off x="838199" y="6402070"/>
            <a:ext cx="4355969" cy="272107"/>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US" dirty="0"/>
              <a:t>June 24, 2019 | GAPP Board of Directors Meeting</a:t>
            </a:r>
            <a:endParaRPr lang="en-US" b="1" dirty="0"/>
          </a:p>
        </p:txBody>
      </p:sp>
    </p:spTree>
    <p:extLst>
      <p:ext uri="{BB962C8B-B14F-4D97-AF65-F5344CB8AC3E}">
        <p14:creationId xmlns:p14="http://schemas.microsoft.com/office/powerpoint/2010/main" val="407356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167C5-BFFE-48F3-95FD-5AB438535FF6}"/>
              </a:ext>
            </a:extLst>
          </p:cNvPr>
          <p:cNvSpPr>
            <a:spLocks noGrp="1"/>
          </p:cNvSpPr>
          <p:nvPr>
            <p:ph type="title"/>
          </p:nvPr>
        </p:nvSpPr>
        <p:spPr/>
        <p:txBody>
          <a:bodyPr>
            <a:normAutofit/>
          </a:bodyPr>
          <a:lstStyle>
            <a:lvl1pPr>
              <a:defRPr sz="3600">
                <a:solidFill>
                  <a:srgbClr val="005BAA"/>
                </a:solidFill>
                <a:latin typeface="Arial Black" panose="020B0A04020102020204" pitchFamily="34" charset="0"/>
              </a:defRPr>
            </a:lvl1pPr>
          </a:lstStyle>
          <a:p>
            <a:r>
              <a:rPr lang="en-US"/>
              <a:t>Click to edit Master title style</a:t>
            </a:r>
          </a:p>
        </p:txBody>
      </p:sp>
      <p:sp>
        <p:nvSpPr>
          <p:cNvPr id="8" name="Slide Number Placeholder 5">
            <a:extLst>
              <a:ext uri="{FF2B5EF4-FFF2-40B4-BE49-F238E27FC236}">
                <a16:creationId xmlns:a16="http://schemas.microsoft.com/office/drawing/2014/main" id="{DA1FF9D4-9616-48B4-BFC2-E25B5DD18E48}"/>
              </a:ext>
            </a:extLst>
          </p:cNvPr>
          <p:cNvSpPr>
            <a:spLocks noGrp="1"/>
          </p:cNvSpPr>
          <p:nvPr>
            <p:ph type="sldNum" sz="quarter" idx="4"/>
          </p:nvPr>
        </p:nvSpPr>
        <p:spPr>
          <a:xfrm>
            <a:off x="10287000" y="6414262"/>
            <a:ext cx="975360" cy="365125"/>
          </a:xfrm>
          <a:prstGeom prst="rect">
            <a:avLst/>
          </a:prstGeom>
        </p:spPr>
        <p:txBody>
          <a:bodyPr/>
          <a:lstStyle>
            <a:lvl1pPr algn="ctr">
              <a:defRPr sz="1400">
                <a:solidFill>
                  <a:schemeClr val="bg1"/>
                </a:solidFill>
                <a:latin typeface="Arial" panose="020B0604020202020204" pitchFamily="34" charset="0"/>
                <a:cs typeface="Arial" panose="020B0604020202020204" pitchFamily="34" charset="0"/>
              </a:defRPr>
            </a:lvl1pPr>
          </a:lstStyle>
          <a:p>
            <a:fld id="{445BB9D4-DA47-4DCB-9110-082D989CD4AC}" type="slidenum">
              <a:rPr lang="en-US" smtClean="0"/>
              <a:pPr/>
              <a:t>‹#›</a:t>
            </a:fld>
            <a:endParaRPr lang="en-US" dirty="0"/>
          </a:p>
        </p:txBody>
      </p:sp>
      <p:sp>
        <p:nvSpPr>
          <p:cNvPr id="4" name="Date Placeholder 3">
            <a:extLst>
              <a:ext uri="{FF2B5EF4-FFF2-40B4-BE49-F238E27FC236}">
                <a16:creationId xmlns:a16="http://schemas.microsoft.com/office/drawing/2014/main" id="{9D25D3C1-3B03-4F65-9008-D7E1CFB58519}"/>
              </a:ext>
            </a:extLst>
          </p:cNvPr>
          <p:cNvSpPr>
            <a:spLocks noGrp="1"/>
          </p:cNvSpPr>
          <p:nvPr>
            <p:ph type="dt" sz="half" idx="2"/>
          </p:nvPr>
        </p:nvSpPr>
        <p:spPr>
          <a:xfrm>
            <a:off x="838199" y="6402070"/>
            <a:ext cx="4374823" cy="365125"/>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US" dirty="0"/>
              <a:t>June 24, 2019 | GAPP Board of Directors Meeting</a:t>
            </a:r>
            <a:endParaRPr lang="en-US" b="1" dirty="0"/>
          </a:p>
        </p:txBody>
      </p:sp>
    </p:spTree>
    <p:extLst>
      <p:ext uri="{BB962C8B-B14F-4D97-AF65-F5344CB8AC3E}">
        <p14:creationId xmlns:p14="http://schemas.microsoft.com/office/powerpoint/2010/main" val="680667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55D6E0C5-B62D-4C44-A405-F423B57ABEE3}"/>
              </a:ext>
            </a:extLst>
          </p:cNvPr>
          <p:cNvSpPr>
            <a:spLocks noGrp="1"/>
          </p:cNvSpPr>
          <p:nvPr>
            <p:ph type="sldNum" sz="quarter" idx="4"/>
          </p:nvPr>
        </p:nvSpPr>
        <p:spPr>
          <a:xfrm>
            <a:off x="10287000" y="6414262"/>
            <a:ext cx="975360" cy="365125"/>
          </a:xfrm>
          <a:prstGeom prst="rect">
            <a:avLst/>
          </a:prstGeom>
        </p:spPr>
        <p:txBody>
          <a:bodyPr/>
          <a:lstStyle>
            <a:lvl1pPr algn="ctr">
              <a:defRPr sz="1400">
                <a:solidFill>
                  <a:schemeClr val="bg1"/>
                </a:solidFill>
                <a:latin typeface="Arial" panose="020B0604020202020204" pitchFamily="34" charset="0"/>
                <a:cs typeface="Arial" panose="020B0604020202020204" pitchFamily="34" charset="0"/>
              </a:defRPr>
            </a:lvl1pPr>
          </a:lstStyle>
          <a:p>
            <a:fld id="{445BB9D4-DA47-4DCB-9110-082D989CD4AC}" type="slidenum">
              <a:rPr lang="en-US" smtClean="0"/>
              <a:pPr/>
              <a:t>‹#›</a:t>
            </a:fld>
            <a:endParaRPr lang="en-US" dirty="0"/>
          </a:p>
        </p:txBody>
      </p:sp>
    </p:spTree>
    <p:extLst>
      <p:ext uri="{BB962C8B-B14F-4D97-AF65-F5344CB8AC3E}">
        <p14:creationId xmlns:p14="http://schemas.microsoft.com/office/powerpoint/2010/main" val="808625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768EF-C467-4657-9254-9B8E323ADF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00504B-830D-44E7-BB03-CD6531D472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1656A10-A53D-48DC-B0B3-645E894B54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Slide Number Placeholder 5">
            <a:extLst>
              <a:ext uri="{FF2B5EF4-FFF2-40B4-BE49-F238E27FC236}">
                <a16:creationId xmlns:a16="http://schemas.microsoft.com/office/drawing/2014/main" id="{F4546DE2-022E-41F3-8FC6-044476C7C487}"/>
              </a:ext>
            </a:extLst>
          </p:cNvPr>
          <p:cNvSpPr>
            <a:spLocks noGrp="1"/>
          </p:cNvSpPr>
          <p:nvPr>
            <p:ph type="sldNum" sz="quarter" idx="4"/>
          </p:nvPr>
        </p:nvSpPr>
        <p:spPr>
          <a:xfrm>
            <a:off x="10287000" y="6414262"/>
            <a:ext cx="975360" cy="365125"/>
          </a:xfrm>
          <a:prstGeom prst="rect">
            <a:avLst/>
          </a:prstGeom>
        </p:spPr>
        <p:txBody>
          <a:bodyPr/>
          <a:lstStyle>
            <a:lvl1pPr algn="ctr">
              <a:defRPr sz="1400">
                <a:solidFill>
                  <a:schemeClr val="bg1"/>
                </a:solidFill>
                <a:latin typeface="Arial" panose="020B0604020202020204" pitchFamily="34" charset="0"/>
                <a:cs typeface="Arial" panose="020B0604020202020204" pitchFamily="34" charset="0"/>
              </a:defRPr>
            </a:lvl1pPr>
          </a:lstStyle>
          <a:p>
            <a:fld id="{445BB9D4-DA47-4DCB-9110-082D989CD4AC}" type="slidenum">
              <a:rPr lang="en-US" smtClean="0"/>
              <a:pPr/>
              <a:t>‹#›</a:t>
            </a:fld>
            <a:endParaRPr lang="en-US" dirty="0"/>
          </a:p>
        </p:txBody>
      </p:sp>
      <p:sp>
        <p:nvSpPr>
          <p:cNvPr id="6" name="Date Placeholder 3">
            <a:extLst>
              <a:ext uri="{FF2B5EF4-FFF2-40B4-BE49-F238E27FC236}">
                <a16:creationId xmlns:a16="http://schemas.microsoft.com/office/drawing/2014/main" id="{1714076E-D315-4B0B-968A-445D2CE6A54A}"/>
              </a:ext>
            </a:extLst>
          </p:cNvPr>
          <p:cNvSpPr>
            <a:spLocks noGrp="1"/>
          </p:cNvSpPr>
          <p:nvPr>
            <p:ph type="dt" sz="half" idx="10"/>
          </p:nvPr>
        </p:nvSpPr>
        <p:spPr>
          <a:xfrm>
            <a:off x="838200" y="6402071"/>
            <a:ext cx="4742468" cy="253254"/>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US" dirty="0"/>
              <a:t>June 24, 2019 | GAPP Board of Directors Meeting</a:t>
            </a:r>
            <a:endParaRPr lang="en-US" b="1" dirty="0"/>
          </a:p>
        </p:txBody>
      </p:sp>
    </p:spTree>
    <p:extLst>
      <p:ext uri="{BB962C8B-B14F-4D97-AF65-F5344CB8AC3E}">
        <p14:creationId xmlns:p14="http://schemas.microsoft.com/office/powerpoint/2010/main" val="3451959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813E5D-0B18-4599-A1BD-D47639267183}"/>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7C3F653-D46E-416E-BE35-C40DBF414C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F407E04C-12EC-4D73-B29C-226BED82BF7D}"/>
              </a:ext>
            </a:extLst>
          </p:cNvPr>
          <p:cNvSpPr/>
          <p:nvPr userDrawn="1"/>
        </p:nvSpPr>
        <p:spPr>
          <a:xfrm>
            <a:off x="0" y="6373368"/>
            <a:ext cx="12192000" cy="384683"/>
          </a:xfrm>
          <a:prstGeom prst="rect">
            <a:avLst/>
          </a:prstGeom>
          <a:solidFill>
            <a:srgbClr val="005BAA"/>
          </a:solidFill>
          <a:ln>
            <a:solidFill>
              <a:srgbClr val="005B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9" name="Picture 8">
            <a:extLst>
              <a:ext uri="{FF2B5EF4-FFF2-40B4-BE49-F238E27FC236}">
                <a16:creationId xmlns:a16="http://schemas.microsoft.com/office/drawing/2014/main" id="{1B04A9CA-3CB4-41BD-B312-43EFB204FE07}"/>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690860" y="5395595"/>
            <a:ext cx="1325880" cy="1325880"/>
          </a:xfrm>
          <a:prstGeom prst="rect">
            <a:avLst/>
          </a:prstGeom>
          <a:effectLst>
            <a:outerShdw blurRad="63500" sx="102000" sy="102000" algn="ctr" rotWithShape="0">
              <a:prstClr val="black">
                <a:alpha val="40000"/>
              </a:prstClr>
            </a:outerShdw>
          </a:effectLst>
        </p:spPr>
      </p:pic>
      <p:sp>
        <p:nvSpPr>
          <p:cNvPr id="12" name="Slide Number Placeholder 5">
            <a:extLst>
              <a:ext uri="{FF2B5EF4-FFF2-40B4-BE49-F238E27FC236}">
                <a16:creationId xmlns:a16="http://schemas.microsoft.com/office/drawing/2014/main" id="{A7F51DDE-D9AA-46DA-B072-51C4D4F957E5}"/>
              </a:ext>
            </a:extLst>
          </p:cNvPr>
          <p:cNvSpPr>
            <a:spLocks noGrp="1"/>
          </p:cNvSpPr>
          <p:nvPr>
            <p:ph type="sldNum" sz="quarter" idx="4"/>
          </p:nvPr>
        </p:nvSpPr>
        <p:spPr>
          <a:xfrm>
            <a:off x="10287000" y="6414262"/>
            <a:ext cx="975360" cy="365125"/>
          </a:xfrm>
          <a:prstGeom prst="rect">
            <a:avLst/>
          </a:prstGeom>
        </p:spPr>
        <p:txBody>
          <a:bodyPr/>
          <a:lstStyle>
            <a:lvl1pPr algn="ctr">
              <a:defRPr sz="1400">
                <a:solidFill>
                  <a:schemeClr val="bg1"/>
                </a:solidFill>
                <a:latin typeface="Arial" panose="020B0604020202020204" pitchFamily="34" charset="0"/>
                <a:cs typeface="Arial" panose="020B0604020202020204" pitchFamily="34" charset="0"/>
              </a:defRPr>
            </a:lvl1pPr>
          </a:lstStyle>
          <a:p>
            <a:fld id="{445BB9D4-DA47-4DCB-9110-082D989CD4AC}" type="slidenum">
              <a:rPr lang="en-US" smtClean="0"/>
              <a:pPr/>
              <a:t>‹#›</a:t>
            </a:fld>
            <a:endParaRPr lang="en-US" dirty="0"/>
          </a:p>
        </p:txBody>
      </p:sp>
      <p:sp>
        <p:nvSpPr>
          <p:cNvPr id="4" name="Date Placeholder 3">
            <a:extLst>
              <a:ext uri="{FF2B5EF4-FFF2-40B4-BE49-F238E27FC236}">
                <a16:creationId xmlns:a16="http://schemas.microsoft.com/office/drawing/2014/main" id="{D24F2CEB-3154-4028-B283-D24615A7BD1F}"/>
              </a:ext>
            </a:extLst>
          </p:cNvPr>
          <p:cNvSpPr>
            <a:spLocks noGrp="1"/>
          </p:cNvSpPr>
          <p:nvPr>
            <p:ph type="dt" sz="half" idx="2"/>
          </p:nvPr>
        </p:nvSpPr>
        <p:spPr>
          <a:xfrm>
            <a:off x="838200" y="6402071"/>
            <a:ext cx="4690730" cy="355980"/>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US" dirty="0"/>
              <a:t>June 24, 2019 | GAPP Board of Directors Meeting</a:t>
            </a:r>
            <a:endParaRPr lang="en-US" b="1" dirty="0"/>
          </a:p>
        </p:txBody>
      </p:sp>
    </p:spTree>
    <p:extLst>
      <p:ext uri="{BB962C8B-B14F-4D97-AF65-F5344CB8AC3E}">
        <p14:creationId xmlns:p14="http://schemas.microsoft.com/office/powerpoint/2010/main" val="628740329"/>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Lst>
  <p:hf hdr="0"/>
  <p:txStyles>
    <p:titleStyle>
      <a:lvl1pPr algn="l" defTabSz="914400" rtl="0" eaLnBrk="1" latinLnBrk="0" hangingPunct="1">
        <a:lnSpc>
          <a:spcPct val="90000"/>
        </a:lnSpc>
        <a:spcBef>
          <a:spcPct val="0"/>
        </a:spcBef>
        <a:buNone/>
        <a:defRPr sz="4000" kern="1200">
          <a:solidFill>
            <a:srgbClr val="005BAA"/>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813E5D-0B18-4599-A1BD-D47639267183}"/>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7C3F653-D46E-416E-BE35-C40DBF414C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a:extLst>
              <a:ext uri="{FF2B5EF4-FFF2-40B4-BE49-F238E27FC236}">
                <a16:creationId xmlns:a16="http://schemas.microsoft.com/office/drawing/2014/main" id="{F407E04C-12EC-4D73-B29C-226BED82BF7D}"/>
              </a:ext>
            </a:extLst>
          </p:cNvPr>
          <p:cNvSpPr/>
          <p:nvPr userDrawn="1"/>
        </p:nvSpPr>
        <p:spPr>
          <a:xfrm>
            <a:off x="0" y="6160940"/>
            <a:ext cx="12192000" cy="384683"/>
          </a:xfrm>
          <a:prstGeom prst="rect">
            <a:avLst/>
          </a:prstGeom>
          <a:solidFill>
            <a:srgbClr val="005BAA"/>
          </a:solidFill>
          <a:ln>
            <a:solidFill>
              <a:srgbClr val="005B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Slide Number Placeholder 5">
            <a:extLst>
              <a:ext uri="{FF2B5EF4-FFF2-40B4-BE49-F238E27FC236}">
                <a16:creationId xmlns:a16="http://schemas.microsoft.com/office/drawing/2014/main" id="{A7F51DDE-D9AA-46DA-B072-51C4D4F957E5}"/>
              </a:ext>
            </a:extLst>
          </p:cNvPr>
          <p:cNvSpPr>
            <a:spLocks noGrp="1"/>
          </p:cNvSpPr>
          <p:nvPr>
            <p:ph type="sldNum" sz="quarter" idx="4"/>
          </p:nvPr>
        </p:nvSpPr>
        <p:spPr>
          <a:xfrm>
            <a:off x="11422579" y="6182877"/>
            <a:ext cx="975360" cy="365125"/>
          </a:xfrm>
          <a:prstGeom prst="rect">
            <a:avLst/>
          </a:prstGeom>
        </p:spPr>
        <p:txBody>
          <a:bodyPr/>
          <a:lstStyle>
            <a:lvl1pPr algn="ctr">
              <a:defRPr sz="1400">
                <a:solidFill>
                  <a:schemeClr val="bg1"/>
                </a:solidFill>
                <a:latin typeface="Arial" panose="020B0604020202020204" pitchFamily="34" charset="0"/>
                <a:cs typeface="Arial" panose="020B0604020202020204" pitchFamily="34" charset="0"/>
              </a:defRPr>
            </a:lvl1pPr>
          </a:lstStyle>
          <a:p>
            <a:fld id="{445BB9D4-DA47-4DCB-9110-082D989CD4AC}" type="slidenum">
              <a:rPr lang="en-US" smtClean="0"/>
              <a:pPr/>
              <a:t>‹#›</a:t>
            </a:fld>
            <a:endParaRPr lang="en-US" dirty="0"/>
          </a:p>
        </p:txBody>
      </p:sp>
      <p:sp>
        <p:nvSpPr>
          <p:cNvPr id="4" name="Date Placeholder 3">
            <a:extLst>
              <a:ext uri="{FF2B5EF4-FFF2-40B4-BE49-F238E27FC236}">
                <a16:creationId xmlns:a16="http://schemas.microsoft.com/office/drawing/2014/main" id="{D24F2CEB-3154-4028-B283-D24615A7BD1F}"/>
              </a:ext>
            </a:extLst>
          </p:cNvPr>
          <p:cNvSpPr>
            <a:spLocks noGrp="1"/>
          </p:cNvSpPr>
          <p:nvPr>
            <p:ph type="dt" sz="half" idx="2"/>
          </p:nvPr>
        </p:nvSpPr>
        <p:spPr>
          <a:xfrm>
            <a:off x="838199" y="6171170"/>
            <a:ext cx="4075545" cy="365125"/>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US"/>
              <a:t>10 / 28 / 2019 | 2019 WAP Annual Meeting</a:t>
            </a:r>
            <a:endParaRPr lang="en-US" b="1" dirty="0"/>
          </a:p>
        </p:txBody>
      </p:sp>
      <p:sp>
        <p:nvSpPr>
          <p:cNvPr id="5" name="Oval 4">
            <a:extLst>
              <a:ext uri="{FF2B5EF4-FFF2-40B4-BE49-F238E27FC236}">
                <a16:creationId xmlns:a16="http://schemas.microsoft.com/office/drawing/2014/main" id="{7844CD65-5CC7-4CD8-8D37-8077624188B9}"/>
              </a:ext>
            </a:extLst>
          </p:cNvPr>
          <p:cNvSpPr/>
          <p:nvPr userDrawn="1"/>
        </p:nvSpPr>
        <p:spPr>
          <a:xfrm>
            <a:off x="9882524" y="5266517"/>
            <a:ext cx="1703637" cy="1710512"/>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8" name="Picture 7">
            <a:extLst>
              <a:ext uri="{FF2B5EF4-FFF2-40B4-BE49-F238E27FC236}">
                <a16:creationId xmlns:a16="http://schemas.microsoft.com/office/drawing/2014/main" id="{3D0C9C7D-9DDC-4AC1-8D31-FD8F989CCABF}"/>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949750" y="5288817"/>
            <a:ext cx="1569183" cy="1569183"/>
          </a:xfrm>
          <a:prstGeom prst="rect">
            <a:avLst/>
          </a:prstGeom>
        </p:spPr>
      </p:pic>
    </p:spTree>
    <p:extLst>
      <p:ext uri="{BB962C8B-B14F-4D97-AF65-F5344CB8AC3E}">
        <p14:creationId xmlns:p14="http://schemas.microsoft.com/office/powerpoint/2010/main" val="222998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p:txStyles>
    <p:titleStyle>
      <a:lvl1pPr algn="l" defTabSz="914400" rtl="0" eaLnBrk="1" latinLnBrk="0" hangingPunct="1">
        <a:lnSpc>
          <a:spcPct val="90000"/>
        </a:lnSpc>
        <a:spcBef>
          <a:spcPct val="0"/>
        </a:spcBef>
        <a:buNone/>
        <a:defRPr sz="4000" b="1" kern="1200">
          <a:solidFill>
            <a:srgbClr val="005BAA"/>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5.sv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chart" Target="../charts/chart2.xml"/><Relationship Id="rId11" Type="http://schemas.openxmlformats.org/officeDocument/2006/relationships/image" Target="../media/image32.png"/><Relationship Id="rId5" Type="http://schemas.openxmlformats.org/officeDocument/2006/relationships/image" Target="../media/image27.svg"/><Relationship Id="rId10" Type="http://schemas.openxmlformats.org/officeDocument/2006/relationships/image" Target="../media/image31.svg"/><Relationship Id="rId4" Type="http://schemas.openxmlformats.org/officeDocument/2006/relationships/image" Target="../media/image26.png"/><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 Id="rId5" Type="http://schemas.openxmlformats.org/officeDocument/2006/relationships/chart" Target="../charts/chart7.xml"/><Relationship Id="rId4" Type="http://schemas.openxmlformats.org/officeDocument/2006/relationships/chart" Target="../charts/chart6.xml"/></Relationships>
</file>

<file path=ppt/slides/_rels/slide3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chart" Target="../charts/char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hart" Target="../charts/chart15.xml"/><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C4DAE-B933-4E8C-985B-8B8429E95EC1}"/>
              </a:ext>
            </a:extLst>
          </p:cNvPr>
          <p:cNvSpPr>
            <a:spLocks noGrp="1"/>
          </p:cNvSpPr>
          <p:nvPr>
            <p:ph type="ctrTitle"/>
          </p:nvPr>
        </p:nvSpPr>
        <p:spPr>
          <a:xfrm>
            <a:off x="0" y="3809508"/>
            <a:ext cx="9317736" cy="2008426"/>
          </a:xfrm>
        </p:spPr>
        <p:txBody>
          <a:bodyPr>
            <a:normAutofit fontScale="90000"/>
          </a:bodyPr>
          <a:lstStyle/>
          <a:p>
            <a:r>
              <a:rPr lang="en-US" dirty="0"/>
              <a:t>Driving Demand and Telling the Wild Alaska Pollock Story</a:t>
            </a:r>
          </a:p>
        </p:txBody>
      </p:sp>
      <p:sp>
        <p:nvSpPr>
          <p:cNvPr id="3" name="Subtitle 2">
            <a:extLst>
              <a:ext uri="{FF2B5EF4-FFF2-40B4-BE49-F238E27FC236}">
                <a16:creationId xmlns:a16="http://schemas.microsoft.com/office/drawing/2014/main" id="{148305DC-BF7C-4176-9521-81C54DD3819F}"/>
              </a:ext>
            </a:extLst>
          </p:cNvPr>
          <p:cNvSpPr>
            <a:spLocks noGrp="1"/>
          </p:cNvSpPr>
          <p:nvPr>
            <p:ph type="subTitle" idx="1"/>
          </p:nvPr>
        </p:nvSpPr>
        <p:spPr/>
        <p:txBody>
          <a:bodyPr/>
          <a:lstStyle/>
          <a:p>
            <a:r>
              <a:rPr lang="en-US" dirty="0"/>
              <a:t>UPDATED: November 2019 </a:t>
            </a:r>
          </a:p>
        </p:txBody>
      </p:sp>
    </p:spTree>
    <p:extLst>
      <p:ext uri="{BB962C8B-B14F-4D97-AF65-F5344CB8AC3E}">
        <p14:creationId xmlns:p14="http://schemas.microsoft.com/office/powerpoint/2010/main" val="3134543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87358-7A5A-4F78-A902-A5957C041856}"/>
              </a:ext>
            </a:extLst>
          </p:cNvPr>
          <p:cNvSpPr>
            <a:spLocks noGrp="1"/>
          </p:cNvSpPr>
          <p:nvPr>
            <p:ph type="title"/>
          </p:nvPr>
        </p:nvSpPr>
        <p:spPr/>
        <p:txBody>
          <a:bodyPr>
            <a:normAutofit fontScale="90000"/>
          </a:bodyPr>
          <a:lstStyle/>
          <a:p>
            <a:r>
              <a:rPr lang="en-US" sz="3200" dirty="0"/>
              <a:t>There’s an audience excited about Wild Alaska Pollock: </a:t>
            </a:r>
            <a:r>
              <a:rPr lang="en-US" sz="3200" dirty="0">
                <a:solidFill>
                  <a:schemeClr val="accent6"/>
                </a:solidFill>
              </a:rPr>
              <a:t>Future Wild Alaska Pollock Advocates</a:t>
            </a:r>
          </a:p>
        </p:txBody>
      </p:sp>
      <p:sp>
        <p:nvSpPr>
          <p:cNvPr id="3" name="Slide Number Placeholder 2">
            <a:extLst>
              <a:ext uri="{FF2B5EF4-FFF2-40B4-BE49-F238E27FC236}">
                <a16:creationId xmlns:a16="http://schemas.microsoft.com/office/drawing/2014/main" id="{B2F9278D-24D9-44AD-8754-25D5790C6CE2}"/>
              </a:ext>
            </a:extLst>
          </p:cNvPr>
          <p:cNvSpPr>
            <a:spLocks noGrp="1"/>
          </p:cNvSpPr>
          <p:nvPr>
            <p:ph type="sldNum" sz="quarter" idx="4"/>
          </p:nvPr>
        </p:nvSpPr>
        <p:spPr/>
        <p:txBody>
          <a:bodyPr/>
          <a:lstStyle/>
          <a:p>
            <a:fld id="{445BB9D4-DA47-4DCB-9110-082D989CD4AC}" type="slidenum">
              <a:rPr lang="en-US" smtClean="0"/>
              <a:pPr/>
              <a:t>10</a:t>
            </a:fld>
            <a:endParaRPr lang="en-US" dirty="0"/>
          </a:p>
        </p:txBody>
      </p:sp>
      <p:sp>
        <p:nvSpPr>
          <p:cNvPr id="10" name="Oval 9">
            <a:extLst>
              <a:ext uri="{FF2B5EF4-FFF2-40B4-BE49-F238E27FC236}">
                <a16:creationId xmlns:a16="http://schemas.microsoft.com/office/drawing/2014/main" id="{AEB6197D-464E-45B8-ADE3-3151E90DDB62}"/>
              </a:ext>
            </a:extLst>
          </p:cNvPr>
          <p:cNvSpPr/>
          <p:nvPr/>
        </p:nvSpPr>
        <p:spPr>
          <a:xfrm>
            <a:off x="282535" y="2323847"/>
            <a:ext cx="651439" cy="615553"/>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mage result for birthday cake icon">
            <a:extLst>
              <a:ext uri="{FF2B5EF4-FFF2-40B4-BE49-F238E27FC236}">
                <a16:creationId xmlns:a16="http://schemas.microsoft.com/office/drawing/2014/main" id="{AB62996A-EF90-4597-9284-1EBB0EEE9ED7}"/>
              </a:ext>
            </a:extLst>
          </p:cNvPr>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2516" y="2445886"/>
            <a:ext cx="371475" cy="371475"/>
          </a:xfrm>
          <a:prstGeom prst="rect">
            <a:avLst/>
          </a:prstGeom>
          <a:noFill/>
          <a:ln>
            <a:noFill/>
          </a:ln>
        </p:spPr>
      </p:pic>
      <p:sp>
        <p:nvSpPr>
          <p:cNvPr id="9" name="Rectangle 8">
            <a:extLst>
              <a:ext uri="{FF2B5EF4-FFF2-40B4-BE49-F238E27FC236}">
                <a16:creationId xmlns:a16="http://schemas.microsoft.com/office/drawing/2014/main" id="{16A7FD08-ECEE-4CF7-8FA8-7C07EE1A976D}"/>
              </a:ext>
            </a:extLst>
          </p:cNvPr>
          <p:cNvSpPr/>
          <p:nvPr/>
        </p:nvSpPr>
        <p:spPr>
          <a:xfrm>
            <a:off x="905901" y="2140321"/>
            <a:ext cx="1574247" cy="1231106"/>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57070"/>
                </a:solidFill>
                <a:effectLst/>
                <a:uLnTx/>
                <a:uFillTx/>
                <a:latin typeface="Arial Black" panose="020B0A04020102020204" pitchFamily="34" charset="0"/>
                <a:ea typeface="+mn-ea"/>
                <a:cs typeface="+mn-cs"/>
              </a:rPr>
              <a:t>Millennial. </a:t>
            </a:r>
          </a:p>
          <a:p>
            <a:pPr>
              <a:defRPr/>
            </a:pPr>
            <a:r>
              <a:rPr lang="en-US" sz="1000" dirty="0">
                <a:solidFill>
                  <a:srgbClr val="3A3838"/>
                </a:solidFill>
                <a:latin typeface="Arial" panose="020B0604020202020204" pitchFamily="34" charset="0"/>
                <a:cs typeface="Arial" panose="020B0604020202020204" pitchFamily="34" charset="0"/>
              </a:rPr>
              <a:t>36% of Future Wild Alaska Pollock Advocates are Millennials, compared to 25% of the general population. </a:t>
            </a:r>
          </a:p>
        </p:txBody>
      </p:sp>
      <p:sp>
        <p:nvSpPr>
          <p:cNvPr id="11" name="Oval 10">
            <a:extLst>
              <a:ext uri="{FF2B5EF4-FFF2-40B4-BE49-F238E27FC236}">
                <a16:creationId xmlns:a16="http://schemas.microsoft.com/office/drawing/2014/main" id="{2C33D5C4-4457-48E6-A12B-A9D10B2CCE23}"/>
              </a:ext>
            </a:extLst>
          </p:cNvPr>
          <p:cNvSpPr/>
          <p:nvPr/>
        </p:nvSpPr>
        <p:spPr>
          <a:xfrm>
            <a:off x="4670970" y="2320355"/>
            <a:ext cx="651439" cy="615553"/>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Image result for money icon">
            <a:extLst>
              <a:ext uri="{FF2B5EF4-FFF2-40B4-BE49-F238E27FC236}">
                <a16:creationId xmlns:a16="http://schemas.microsoft.com/office/drawing/2014/main" id="{0DE07C47-C557-4E84-939F-7EABCEF01329}"/>
              </a:ext>
            </a:extLst>
          </p:cNvPr>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78934" y="2413819"/>
            <a:ext cx="428625" cy="428625"/>
          </a:xfrm>
          <a:prstGeom prst="rect">
            <a:avLst/>
          </a:prstGeom>
          <a:noFill/>
          <a:ln>
            <a:noFill/>
          </a:ln>
        </p:spPr>
      </p:pic>
      <p:sp>
        <p:nvSpPr>
          <p:cNvPr id="14" name="Rectangle 13">
            <a:extLst>
              <a:ext uri="{FF2B5EF4-FFF2-40B4-BE49-F238E27FC236}">
                <a16:creationId xmlns:a16="http://schemas.microsoft.com/office/drawing/2014/main" id="{BCB36CAF-901E-4076-8160-20CEF81B96CB}"/>
              </a:ext>
            </a:extLst>
          </p:cNvPr>
          <p:cNvSpPr/>
          <p:nvPr/>
        </p:nvSpPr>
        <p:spPr>
          <a:xfrm>
            <a:off x="5325885" y="2136829"/>
            <a:ext cx="1574247" cy="1231106"/>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57070"/>
                </a:solidFill>
                <a:effectLst/>
                <a:uLnTx/>
                <a:uFillTx/>
                <a:latin typeface="Arial Black" panose="020B0A04020102020204" pitchFamily="34" charset="0"/>
                <a:ea typeface="+mn-ea"/>
                <a:cs typeface="+mn-cs"/>
              </a:rPr>
              <a:t>Affluent. </a:t>
            </a:r>
          </a:p>
          <a:p>
            <a:pPr>
              <a:defRPr/>
            </a:pPr>
            <a:r>
              <a:rPr lang="en-US" sz="1000" dirty="0">
                <a:solidFill>
                  <a:srgbClr val="3A3838"/>
                </a:solidFill>
                <a:latin typeface="Arial" panose="020B0604020202020204" pitchFamily="34" charset="0"/>
                <a:cs typeface="Arial" panose="020B0604020202020204" pitchFamily="34" charset="0"/>
              </a:rPr>
              <a:t>62% of Future Wild Alaska Pollock Advocates earn above $50k in HHI, compared to 48% of the general population. </a:t>
            </a:r>
          </a:p>
        </p:txBody>
      </p:sp>
      <p:sp>
        <p:nvSpPr>
          <p:cNvPr id="12" name="Oval 11">
            <a:extLst>
              <a:ext uri="{FF2B5EF4-FFF2-40B4-BE49-F238E27FC236}">
                <a16:creationId xmlns:a16="http://schemas.microsoft.com/office/drawing/2014/main" id="{E11C8F9C-3375-412C-A138-8BD010C0EAF3}"/>
              </a:ext>
            </a:extLst>
          </p:cNvPr>
          <p:cNvSpPr/>
          <p:nvPr/>
        </p:nvSpPr>
        <p:spPr>
          <a:xfrm>
            <a:off x="6992128" y="2320355"/>
            <a:ext cx="651439" cy="615553"/>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Image result for graduation cap icon">
            <a:extLst>
              <a:ext uri="{FF2B5EF4-FFF2-40B4-BE49-F238E27FC236}">
                <a16:creationId xmlns:a16="http://schemas.microsoft.com/office/drawing/2014/main" id="{41AC0540-4C19-4899-9DA4-92D0DCB3DD92}"/>
              </a:ext>
            </a:extLst>
          </p:cNvPr>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78880" y="2389166"/>
            <a:ext cx="504825" cy="504825"/>
          </a:xfrm>
          <a:prstGeom prst="rect">
            <a:avLst/>
          </a:prstGeom>
          <a:noFill/>
          <a:ln>
            <a:noFill/>
          </a:ln>
        </p:spPr>
      </p:pic>
      <p:sp>
        <p:nvSpPr>
          <p:cNvPr id="15" name="Rectangle 14">
            <a:extLst>
              <a:ext uri="{FF2B5EF4-FFF2-40B4-BE49-F238E27FC236}">
                <a16:creationId xmlns:a16="http://schemas.microsoft.com/office/drawing/2014/main" id="{074CE527-F145-4346-BC68-7851E7C52F37}"/>
              </a:ext>
            </a:extLst>
          </p:cNvPr>
          <p:cNvSpPr/>
          <p:nvPr/>
        </p:nvSpPr>
        <p:spPr>
          <a:xfrm>
            <a:off x="7653936" y="2136829"/>
            <a:ext cx="1674047" cy="1231106"/>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57070"/>
                </a:solidFill>
                <a:effectLst/>
                <a:uLnTx/>
                <a:uFillTx/>
                <a:latin typeface="Arial Black" panose="020B0A04020102020204" pitchFamily="34" charset="0"/>
                <a:ea typeface="+mn-ea"/>
                <a:cs typeface="+mn-cs"/>
              </a:rPr>
              <a:t>Educated. </a:t>
            </a:r>
          </a:p>
          <a:p>
            <a:pPr>
              <a:defRPr/>
            </a:pPr>
            <a:r>
              <a:rPr lang="en-US" sz="1000" dirty="0">
                <a:solidFill>
                  <a:srgbClr val="3A3838"/>
                </a:solidFill>
                <a:latin typeface="Arial" panose="020B0604020202020204" pitchFamily="34" charset="0"/>
                <a:cs typeface="Arial" panose="020B0604020202020204" pitchFamily="34" charset="0"/>
              </a:rPr>
              <a:t>70% of Future Wild Alaska Pollock Advocates have at least some college education, compared to 59% of the general population. </a:t>
            </a:r>
          </a:p>
        </p:txBody>
      </p:sp>
      <p:sp>
        <p:nvSpPr>
          <p:cNvPr id="13" name="Oval 12">
            <a:extLst>
              <a:ext uri="{FF2B5EF4-FFF2-40B4-BE49-F238E27FC236}">
                <a16:creationId xmlns:a16="http://schemas.microsoft.com/office/drawing/2014/main" id="{80B95870-10E6-426D-857D-81FD2F7645B8}"/>
              </a:ext>
            </a:extLst>
          </p:cNvPr>
          <p:cNvSpPr/>
          <p:nvPr/>
        </p:nvSpPr>
        <p:spPr>
          <a:xfrm>
            <a:off x="9414867" y="2320354"/>
            <a:ext cx="651439" cy="615553"/>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Image result for buy icon">
            <a:extLst>
              <a:ext uri="{FF2B5EF4-FFF2-40B4-BE49-F238E27FC236}">
                <a16:creationId xmlns:a16="http://schemas.microsoft.com/office/drawing/2014/main" id="{DAFE7F21-9C67-42E6-A6A0-DDE47119FEE6}"/>
              </a:ext>
            </a:extLst>
          </p:cNvPr>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16751" y="2404293"/>
            <a:ext cx="447675" cy="447675"/>
          </a:xfrm>
          <a:prstGeom prst="rect">
            <a:avLst/>
          </a:prstGeom>
          <a:noFill/>
          <a:ln>
            <a:noFill/>
          </a:ln>
        </p:spPr>
      </p:pic>
      <p:sp>
        <p:nvSpPr>
          <p:cNvPr id="16" name="Rectangle 15">
            <a:extLst>
              <a:ext uri="{FF2B5EF4-FFF2-40B4-BE49-F238E27FC236}">
                <a16:creationId xmlns:a16="http://schemas.microsoft.com/office/drawing/2014/main" id="{9D920247-FB63-4DB0-B9ED-7E1C78A20302}"/>
              </a:ext>
            </a:extLst>
          </p:cNvPr>
          <p:cNvSpPr/>
          <p:nvPr/>
        </p:nvSpPr>
        <p:spPr>
          <a:xfrm>
            <a:off x="10077317" y="2106051"/>
            <a:ext cx="1976978" cy="144655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57070"/>
                </a:solidFill>
                <a:effectLst/>
                <a:uLnTx/>
                <a:uFillTx/>
                <a:latin typeface="Arial Black" panose="020B0A04020102020204" pitchFamily="34" charset="0"/>
                <a:ea typeface="+mn-ea"/>
                <a:cs typeface="+mn-cs"/>
              </a:rPr>
              <a:t>Strong Purchase Power. </a:t>
            </a:r>
          </a:p>
          <a:p>
            <a:pPr>
              <a:defRPr/>
            </a:pPr>
            <a:r>
              <a:rPr lang="en-US" sz="1000" dirty="0">
                <a:solidFill>
                  <a:srgbClr val="3A3838"/>
                </a:solidFill>
                <a:latin typeface="Arial" panose="020B0604020202020204" pitchFamily="34" charset="0"/>
                <a:cs typeface="Arial" panose="020B0604020202020204" pitchFamily="34" charset="0"/>
              </a:rPr>
              <a:t>72% are likely to buy Wild Alaska Pollock in fast food, 62% in sit down restaurants and 64% in grocery, which is significantly higher than the general population</a:t>
            </a:r>
          </a:p>
        </p:txBody>
      </p:sp>
      <p:sp>
        <p:nvSpPr>
          <p:cNvPr id="17" name="Rectangle 16">
            <a:extLst>
              <a:ext uri="{FF2B5EF4-FFF2-40B4-BE49-F238E27FC236}">
                <a16:creationId xmlns:a16="http://schemas.microsoft.com/office/drawing/2014/main" id="{F385F69B-5450-4A14-AE7E-65346DC4853C}"/>
              </a:ext>
            </a:extLst>
          </p:cNvPr>
          <p:cNvSpPr/>
          <p:nvPr/>
        </p:nvSpPr>
        <p:spPr>
          <a:xfrm>
            <a:off x="1010312" y="1803805"/>
            <a:ext cx="10252048" cy="246221"/>
          </a:xfrm>
          <a:prstGeom prst="rect">
            <a:avLst/>
          </a:prstGeom>
        </p:spPr>
        <p:txBody>
          <a:bodyPr wrap="square">
            <a:spAutoFit/>
          </a:bodyPr>
          <a:lstStyle/>
          <a:p>
            <a:pPr algn="ctr">
              <a:defRPr/>
            </a:pPr>
            <a:r>
              <a:rPr lang="en-US" sz="1000" i="1" dirty="0">
                <a:solidFill>
                  <a:srgbClr val="3A3838"/>
                </a:solidFill>
                <a:latin typeface="Arial" panose="020B0604020202020204" pitchFamily="34" charset="0"/>
                <a:cs typeface="Arial" panose="020B0604020202020204" pitchFamily="34" charset="0"/>
              </a:rPr>
              <a:t>Future Wild Alaska Pollock Advocates are more likely than the general population to be… </a:t>
            </a:r>
          </a:p>
        </p:txBody>
      </p:sp>
      <p:sp>
        <p:nvSpPr>
          <p:cNvPr id="26" name="Rectangle 25">
            <a:extLst>
              <a:ext uri="{FF2B5EF4-FFF2-40B4-BE49-F238E27FC236}">
                <a16:creationId xmlns:a16="http://schemas.microsoft.com/office/drawing/2014/main" id="{F8B07CE5-BBBC-44AD-8554-733F12A84F3E}"/>
              </a:ext>
            </a:extLst>
          </p:cNvPr>
          <p:cNvSpPr/>
          <p:nvPr/>
        </p:nvSpPr>
        <p:spPr>
          <a:xfrm>
            <a:off x="924403" y="3566516"/>
            <a:ext cx="10252048" cy="246221"/>
          </a:xfrm>
          <a:prstGeom prst="rect">
            <a:avLst/>
          </a:prstGeom>
        </p:spPr>
        <p:txBody>
          <a:bodyPr wrap="square">
            <a:spAutoFit/>
          </a:bodyPr>
          <a:lstStyle/>
          <a:p>
            <a:pPr algn="ctr">
              <a:defRPr/>
            </a:pPr>
            <a:r>
              <a:rPr lang="en-US" sz="1000" i="1" dirty="0">
                <a:solidFill>
                  <a:srgbClr val="3A3838"/>
                </a:solidFill>
                <a:latin typeface="Arial" panose="020B0604020202020204" pitchFamily="34" charset="0"/>
                <a:cs typeface="Arial" panose="020B0604020202020204" pitchFamily="34" charset="0"/>
              </a:rPr>
              <a:t>Nuances to consider for Future Wild Alaska Pollock Advocates</a:t>
            </a:r>
          </a:p>
        </p:txBody>
      </p:sp>
      <p:sp>
        <p:nvSpPr>
          <p:cNvPr id="27" name="Rectangle 26">
            <a:extLst>
              <a:ext uri="{FF2B5EF4-FFF2-40B4-BE49-F238E27FC236}">
                <a16:creationId xmlns:a16="http://schemas.microsoft.com/office/drawing/2014/main" id="{8D39E375-4FFD-4BF0-846A-29D732B0E475}"/>
              </a:ext>
            </a:extLst>
          </p:cNvPr>
          <p:cNvSpPr/>
          <p:nvPr/>
        </p:nvSpPr>
        <p:spPr>
          <a:xfrm>
            <a:off x="1010312" y="3898921"/>
            <a:ext cx="2377440" cy="1755648"/>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400" dirty="0">
                <a:solidFill>
                  <a:srgbClr val="9BC13C"/>
                </a:solidFill>
                <a:latin typeface="Arial Black" panose="020B0A04020102020204" pitchFamily="34" charset="0"/>
              </a:rPr>
              <a:t>Sustainability matters</a:t>
            </a:r>
            <a:r>
              <a:rPr kumimoji="0" lang="en-US" sz="1400" b="0" i="0" u="none" strike="noStrike" kern="1200" cap="none" spc="0" normalizeH="0" baseline="0" noProof="0" dirty="0">
                <a:ln>
                  <a:noFill/>
                </a:ln>
                <a:solidFill>
                  <a:srgbClr val="9BC13C"/>
                </a:solidFill>
                <a:effectLst/>
                <a:uLnTx/>
                <a:uFillTx/>
                <a:latin typeface="Arial Black" panose="020B0A04020102020204" pitchFamily="34" charset="0"/>
                <a:ea typeface="+mn-ea"/>
                <a:cs typeface="+mn-cs"/>
              </a:rPr>
              <a:t>. </a:t>
            </a:r>
          </a:p>
          <a:p>
            <a:pPr>
              <a:defRPr/>
            </a:pPr>
            <a:r>
              <a:rPr lang="en-US" sz="1000" dirty="0">
                <a:solidFill>
                  <a:srgbClr val="3A3838"/>
                </a:solidFill>
                <a:latin typeface="Arial" panose="020B0604020202020204" pitchFamily="34" charset="0"/>
                <a:cs typeface="Arial" panose="020B0604020202020204" pitchFamily="34" charset="0"/>
              </a:rPr>
              <a:t>More than any other group, this audience is highly impacted by sustainability messaging, particularly knowing it is “the </a:t>
            </a:r>
            <a:r>
              <a:rPr lang="en-US" sz="1000" u="sng" dirty="0">
                <a:solidFill>
                  <a:srgbClr val="3A3838"/>
                </a:solidFill>
                <a:latin typeface="Arial" panose="020B0604020202020204" pitchFamily="34" charset="0"/>
                <a:cs typeface="Arial" panose="020B0604020202020204" pitchFamily="34" charset="0"/>
              </a:rPr>
              <a:t>most abundant certified-sustainable </a:t>
            </a:r>
            <a:r>
              <a:rPr lang="en-US" sz="1000" dirty="0">
                <a:solidFill>
                  <a:srgbClr val="3A3838"/>
                </a:solidFill>
                <a:latin typeface="Arial" panose="020B0604020202020204" pitchFamily="34" charset="0"/>
                <a:cs typeface="Arial" panose="020B0604020202020204" pitchFamily="34" charset="0"/>
              </a:rPr>
              <a:t>fish in the world,” “it is </a:t>
            </a:r>
            <a:r>
              <a:rPr lang="en-US" sz="1000" u="sng" dirty="0">
                <a:solidFill>
                  <a:srgbClr val="3A3838"/>
                </a:solidFill>
                <a:latin typeface="Arial" panose="020B0604020202020204" pitchFamily="34" charset="0"/>
                <a:cs typeface="Arial" panose="020B0604020202020204" pitchFamily="34" charset="0"/>
              </a:rPr>
              <a:t>sustainably managed and harvested</a:t>
            </a:r>
            <a:r>
              <a:rPr lang="en-US" sz="1000" dirty="0">
                <a:solidFill>
                  <a:srgbClr val="3A3838"/>
                </a:solidFill>
                <a:latin typeface="Arial" panose="020B0604020202020204" pitchFamily="34" charset="0"/>
                <a:cs typeface="Arial" panose="020B0604020202020204" pitchFamily="34" charset="0"/>
              </a:rPr>
              <a:t>” and “has a </a:t>
            </a:r>
            <a:r>
              <a:rPr lang="en-US" sz="1000" u="sng" dirty="0">
                <a:solidFill>
                  <a:srgbClr val="3A3838"/>
                </a:solidFill>
                <a:latin typeface="Arial" panose="020B0604020202020204" pitchFamily="34" charset="0"/>
                <a:cs typeface="Arial" panose="020B0604020202020204" pitchFamily="34" charset="0"/>
              </a:rPr>
              <a:t>lower carbon footprint.</a:t>
            </a:r>
            <a:r>
              <a:rPr lang="en-US" sz="1000" dirty="0">
                <a:solidFill>
                  <a:srgbClr val="3A3838"/>
                </a:solidFill>
                <a:latin typeface="Arial" panose="020B0604020202020204" pitchFamily="34" charset="0"/>
                <a:cs typeface="Arial" panose="020B0604020202020204" pitchFamily="34" charset="0"/>
              </a:rPr>
              <a:t>”</a:t>
            </a:r>
          </a:p>
        </p:txBody>
      </p:sp>
      <p:sp>
        <p:nvSpPr>
          <p:cNvPr id="28" name="Rectangle 27">
            <a:extLst>
              <a:ext uri="{FF2B5EF4-FFF2-40B4-BE49-F238E27FC236}">
                <a16:creationId xmlns:a16="http://schemas.microsoft.com/office/drawing/2014/main" id="{1C47E716-F793-47E1-897A-F4696FFDD22F}"/>
              </a:ext>
            </a:extLst>
          </p:cNvPr>
          <p:cNvSpPr/>
          <p:nvPr/>
        </p:nvSpPr>
        <p:spPr>
          <a:xfrm>
            <a:off x="3679009" y="3880921"/>
            <a:ext cx="2377440" cy="144655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400" dirty="0">
                <a:solidFill>
                  <a:srgbClr val="9BC13C"/>
                </a:solidFill>
                <a:latin typeface="Arial Black" panose="020B0A04020102020204" pitchFamily="34" charset="0"/>
              </a:rPr>
              <a:t>Quality over </a:t>
            </a:r>
          </a:p>
          <a:p>
            <a:pPr marL="0" marR="0" lvl="0" indent="0" defTabSz="914400" rtl="0" eaLnBrk="1" fontAlgn="auto" latinLnBrk="0" hangingPunct="1">
              <a:lnSpc>
                <a:spcPct val="100000"/>
              </a:lnSpc>
              <a:spcBef>
                <a:spcPts val="0"/>
              </a:spcBef>
              <a:spcAft>
                <a:spcPts val="0"/>
              </a:spcAft>
              <a:buClrTx/>
              <a:buSzTx/>
              <a:buFontTx/>
              <a:buNone/>
              <a:tabLst/>
              <a:defRPr/>
            </a:pPr>
            <a:r>
              <a:rPr lang="en-US" sz="1400" dirty="0">
                <a:solidFill>
                  <a:srgbClr val="9BC13C"/>
                </a:solidFill>
                <a:latin typeface="Arial Black" panose="020B0A04020102020204" pitchFamily="34" charset="0"/>
              </a:rPr>
              <a:t>cost</a:t>
            </a:r>
            <a:r>
              <a:rPr kumimoji="0" lang="en-US" sz="1400" b="0" i="0" u="none" strike="noStrike" kern="1200" cap="none" spc="0" normalizeH="0" baseline="0" noProof="0" dirty="0">
                <a:ln>
                  <a:noFill/>
                </a:ln>
                <a:solidFill>
                  <a:srgbClr val="9BC13C"/>
                </a:solidFill>
                <a:effectLst/>
                <a:uLnTx/>
                <a:uFillTx/>
                <a:latin typeface="Arial Black" panose="020B0A04020102020204" pitchFamily="34" charset="0"/>
                <a:ea typeface="+mn-ea"/>
                <a:cs typeface="+mn-cs"/>
              </a:rPr>
              <a:t>. </a:t>
            </a:r>
          </a:p>
          <a:p>
            <a:pPr>
              <a:defRPr/>
            </a:pPr>
            <a:r>
              <a:rPr lang="en-US" sz="1000" dirty="0">
                <a:solidFill>
                  <a:srgbClr val="3A3838"/>
                </a:solidFill>
                <a:latin typeface="Arial" panose="020B0604020202020204" pitchFamily="34" charset="0"/>
                <a:cs typeface="Arial" panose="020B0604020202020204" pitchFamily="34" charset="0"/>
              </a:rPr>
              <a:t>This audience differs from the general population in that they value that their fish is “</a:t>
            </a:r>
            <a:r>
              <a:rPr lang="en-US" sz="1000" u="sng" dirty="0">
                <a:solidFill>
                  <a:srgbClr val="3A3838"/>
                </a:solidFill>
                <a:latin typeface="Arial" panose="020B0604020202020204" pitchFamily="34" charset="0"/>
                <a:cs typeface="Arial" panose="020B0604020202020204" pitchFamily="34" charset="0"/>
              </a:rPr>
              <a:t>enjoyed by the whole family</a:t>
            </a:r>
            <a:r>
              <a:rPr lang="en-US" sz="1000" dirty="0">
                <a:solidFill>
                  <a:srgbClr val="3A3838"/>
                </a:solidFill>
                <a:latin typeface="Arial" panose="020B0604020202020204" pitchFamily="34" charset="0"/>
                <a:cs typeface="Arial" panose="020B0604020202020204" pitchFamily="34" charset="0"/>
              </a:rPr>
              <a:t>” and is made from “</a:t>
            </a:r>
            <a:r>
              <a:rPr lang="en-US" sz="1000" u="sng" dirty="0">
                <a:solidFill>
                  <a:srgbClr val="3A3838"/>
                </a:solidFill>
                <a:latin typeface="Arial" panose="020B0604020202020204" pitchFamily="34" charset="0"/>
                <a:cs typeface="Arial" panose="020B0604020202020204" pitchFamily="34" charset="0"/>
              </a:rPr>
              <a:t>100% whole fillets</a:t>
            </a:r>
            <a:r>
              <a:rPr lang="en-US" sz="1000" dirty="0">
                <a:solidFill>
                  <a:srgbClr val="3A3838"/>
                </a:solidFill>
                <a:latin typeface="Arial" panose="020B0604020202020204" pitchFamily="34" charset="0"/>
                <a:cs typeface="Arial" panose="020B0604020202020204" pitchFamily="34" charset="0"/>
              </a:rPr>
              <a:t>.” Whereas, most people would put cost and easy preparation ahead of this.</a:t>
            </a:r>
          </a:p>
        </p:txBody>
      </p:sp>
      <p:sp>
        <p:nvSpPr>
          <p:cNvPr id="29" name="Rectangle 28">
            <a:extLst>
              <a:ext uri="{FF2B5EF4-FFF2-40B4-BE49-F238E27FC236}">
                <a16:creationId xmlns:a16="http://schemas.microsoft.com/office/drawing/2014/main" id="{6DFE8C06-406E-44CC-A0DC-20A7077D1BA9}"/>
              </a:ext>
            </a:extLst>
          </p:cNvPr>
          <p:cNvSpPr/>
          <p:nvPr/>
        </p:nvSpPr>
        <p:spPr>
          <a:xfrm>
            <a:off x="9016404" y="3897051"/>
            <a:ext cx="2377440" cy="1292662"/>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9BC13C"/>
                </a:solidFill>
                <a:effectLst/>
                <a:uLnTx/>
                <a:uFillTx/>
                <a:latin typeface="Arial Black" panose="020B0A04020102020204" pitchFamily="34" charset="0"/>
                <a:ea typeface="+mn-ea"/>
                <a:cs typeface="+mn-cs"/>
              </a:rPr>
              <a:t>Distinguish the difference. </a:t>
            </a:r>
          </a:p>
          <a:p>
            <a:pPr>
              <a:defRPr/>
            </a:pPr>
            <a:r>
              <a:rPr lang="en-US" sz="1000" dirty="0">
                <a:solidFill>
                  <a:srgbClr val="3A3838"/>
                </a:solidFill>
                <a:latin typeface="Arial" panose="020B0604020202020204" pitchFamily="34" charset="0"/>
                <a:cs typeface="Arial" panose="020B0604020202020204" pitchFamily="34" charset="0"/>
              </a:rPr>
              <a:t>Future Wild Alaska Pollock Advocates indicate they’d buy more Wild Alaska Pollock if they knew it was </a:t>
            </a:r>
            <a:r>
              <a:rPr lang="en-US" sz="1000" u="sng" dirty="0">
                <a:solidFill>
                  <a:srgbClr val="3A3838"/>
                </a:solidFill>
                <a:latin typeface="Arial" panose="020B0604020202020204" pitchFamily="34" charset="0"/>
                <a:cs typeface="Arial" panose="020B0604020202020204" pitchFamily="34" charset="0"/>
              </a:rPr>
              <a:t>different than “other variations of Pollock </a:t>
            </a:r>
            <a:r>
              <a:rPr lang="en-US" sz="1000" dirty="0">
                <a:solidFill>
                  <a:srgbClr val="3A3838"/>
                </a:solidFill>
                <a:latin typeface="Arial" panose="020B0604020202020204" pitchFamily="34" charset="0"/>
                <a:cs typeface="Arial" panose="020B0604020202020204" pitchFamily="34" charset="0"/>
              </a:rPr>
              <a:t>(e.g. Atlantic Pollock)”. </a:t>
            </a:r>
          </a:p>
        </p:txBody>
      </p:sp>
      <p:sp>
        <p:nvSpPr>
          <p:cNvPr id="30" name="Rectangle 29">
            <a:extLst>
              <a:ext uri="{FF2B5EF4-FFF2-40B4-BE49-F238E27FC236}">
                <a16:creationId xmlns:a16="http://schemas.microsoft.com/office/drawing/2014/main" id="{6C7FD72A-5567-4E8F-8B95-2CB51544A2DC}"/>
              </a:ext>
            </a:extLst>
          </p:cNvPr>
          <p:cNvSpPr/>
          <p:nvPr/>
        </p:nvSpPr>
        <p:spPr>
          <a:xfrm>
            <a:off x="6347706" y="3880921"/>
            <a:ext cx="2377440" cy="1138773"/>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400" dirty="0">
                <a:solidFill>
                  <a:srgbClr val="9BC13C"/>
                </a:solidFill>
                <a:latin typeface="Arial Black" panose="020B0A04020102020204" pitchFamily="34" charset="0"/>
              </a:rPr>
              <a:t>Showcase the diversity</a:t>
            </a:r>
            <a:r>
              <a:rPr kumimoji="0" lang="en-US" sz="1400" b="0" i="0" u="none" strike="noStrike" kern="1200" cap="none" spc="0" normalizeH="0" baseline="0" noProof="0" dirty="0">
                <a:ln>
                  <a:noFill/>
                </a:ln>
                <a:solidFill>
                  <a:srgbClr val="9BC13C"/>
                </a:solidFill>
                <a:effectLst/>
                <a:uLnTx/>
                <a:uFillTx/>
                <a:latin typeface="Arial Black" panose="020B0A04020102020204" pitchFamily="34" charset="0"/>
                <a:ea typeface="+mn-ea"/>
                <a:cs typeface="+mn-cs"/>
              </a:rPr>
              <a:t>. </a:t>
            </a:r>
          </a:p>
          <a:p>
            <a:pPr>
              <a:defRPr/>
            </a:pPr>
            <a:r>
              <a:rPr lang="en-US" sz="1000" dirty="0">
                <a:solidFill>
                  <a:srgbClr val="3A3838"/>
                </a:solidFill>
                <a:latin typeface="Arial" panose="020B0604020202020204" pitchFamily="34" charset="0"/>
                <a:cs typeface="Arial" panose="020B0604020202020204" pitchFamily="34" charset="0"/>
              </a:rPr>
              <a:t>More than most people, this audience is heavily influenced to buy Wild Alaska Pollock if they know its in their “</a:t>
            </a:r>
            <a:r>
              <a:rPr lang="en-US" sz="1000" u="sng" dirty="0">
                <a:solidFill>
                  <a:srgbClr val="3A3838"/>
                </a:solidFill>
                <a:latin typeface="Arial" panose="020B0604020202020204" pitchFamily="34" charset="0"/>
                <a:cs typeface="Arial" panose="020B0604020202020204" pitchFamily="34" charset="0"/>
              </a:rPr>
              <a:t>favorite ethnic and cultural dishes</a:t>
            </a:r>
            <a:r>
              <a:rPr lang="en-US" sz="1000" dirty="0">
                <a:solidFill>
                  <a:srgbClr val="3A3838"/>
                </a:solidFill>
                <a:latin typeface="Arial" panose="020B0604020202020204" pitchFamily="34" charset="0"/>
                <a:cs typeface="Arial" panose="020B0604020202020204" pitchFamily="34" charset="0"/>
              </a:rPr>
              <a:t>.”</a:t>
            </a:r>
          </a:p>
        </p:txBody>
      </p:sp>
      <p:sp>
        <p:nvSpPr>
          <p:cNvPr id="31" name="Oval 30">
            <a:extLst>
              <a:ext uri="{FF2B5EF4-FFF2-40B4-BE49-F238E27FC236}">
                <a16:creationId xmlns:a16="http://schemas.microsoft.com/office/drawing/2014/main" id="{BB1E5D51-4E69-4EF6-94FF-512A88B35016}"/>
              </a:ext>
            </a:extLst>
          </p:cNvPr>
          <p:cNvSpPr/>
          <p:nvPr/>
        </p:nvSpPr>
        <p:spPr>
          <a:xfrm>
            <a:off x="2337325" y="2318783"/>
            <a:ext cx="651439" cy="615553"/>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026AC1A-3E54-45E8-90F5-838B9D924FC0}"/>
              </a:ext>
            </a:extLst>
          </p:cNvPr>
          <p:cNvSpPr/>
          <p:nvPr/>
        </p:nvSpPr>
        <p:spPr>
          <a:xfrm>
            <a:off x="2990671" y="2135257"/>
            <a:ext cx="1574247" cy="1077218"/>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57070"/>
                </a:solidFill>
                <a:effectLst/>
                <a:uLnTx/>
                <a:uFillTx/>
                <a:latin typeface="Arial Black" panose="020B0A04020102020204" pitchFamily="34" charset="0"/>
                <a:ea typeface="+mn-ea"/>
                <a:cs typeface="+mn-cs"/>
              </a:rPr>
              <a:t>Parents. </a:t>
            </a:r>
          </a:p>
          <a:p>
            <a:pPr>
              <a:defRPr/>
            </a:pPr>
            <a:r>
              <a:rPr lang="en-US" sz="1000" dirty="0">
                <a:solidFill>
                  <a:srgbClr val="3A3838"/>
                </a:solidFill>
                <a:latin typeface="Arial" panose="020B0604020202020204" pitchFamily="34" charset="0"/>
                <a:cs typeface="Arial" panose="020B0604020202020204" pitchFamily="34" charset="0"/>
              </a:rPr>
              <a:t>27% of Future Wild Alaska Pollock Advocates are parents, compared to 29% of the general population. </a:t>
            </a:r>
          </a:p>
        </p:txBody>
      </p:sp>
      <p:pic>
        <p:nvPicPr>
          <p:cNvPr id="1028" name="Picture 4" descr="Image result for parents icon">
            <a:extLst>
              <a:ext uri="{FF2B5EF4-FFF2-40B4-BE49-F238E27FC236}">
                <a16:creationId xmlns:a16="http://schemas.microsoft.com/office/drawing/2014/main" id="{86CA9814-A4E1-4D8C-A8AE-707E75DB3021}"/>
              </a:ext>
            </a:extLst>
          </p:cNvPr>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43877" y="2413819"/>
            <a:ext cx="428626" cy="42862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654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45BB9D4-DA47-4DCB-9110-082D989CD4AC}"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9" name="Group 8">
            <a:extLst>
              <a:ext uri="{FF2B5EF4-FFF2-40B4-BE49-F238E27FC236}">
                <a16:creationId xmlns:a16="http://schemas.microsoft.com/office/drawing/2014/main" id="{A3F916B3-220E-4482-92EC-BAFE9672110E}"/>
              </a:ext>
            </a:extLst>
          </p:cNvPr>
          <p:cNvGrpSpPr/>
          <p:nvPr/>
        </p:nvGrpSpPr>
        <p:grpSpPr>
          <a:xfrm>
            <a:off x="493374" y="4493101"/>
            <a:ext cx="11256038" cy="1149152"/>
            <a:chOff x="493374" y="4493101"/>
            <a:chExt cx="11256038" cy="1149152"/>
          </a:xfrm>
        </p:grpSpPr>
        <p:sp>
          <p:nvSpPr>
            <p:cNvPr id="28" name="Oval 27">
              <a:extLst>
                <a:ext uri="{FF2B5EF4-FFF2-40B4-BE49-F238E27FC236}">
                  <a16:creationId xmlns:a16="http://schemas.microsoft.com/office/drawing/2014/main" id="{02C272F4-D2AE-46B5-B4BF-3D2CD51E7932}"/>
                </a:ext>
              </a:extLst>
            </p:cNvPr>
            <p:cNvSpPr/>
            <p:nvPr/>
          </p:nvSpPr>
          <p:spPr>
            <a:xfrm>
              <a:off x="5641378" y="4493101"/>
              <a:ext cx="891157" cy="869180"/>
            </a:xfrm>
            <a:prstGeom prst="ellipse">
              <a:avLst/>
            </a:prstGeom>
            <a:solidFill>
              <a:srgbClr val="757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FFFFFF"/>
                  </a:solidFill>
                  <a:latin typeface="Arial Black" panose="020B0A04020102020204" pitchFamily="34" charset="0"/>
                </a:rPr>
                <a:t>4</a:t>
              </a:r>
              <a:endParaRPr kumimoji="0" lang="en-US" sz="3200" b="0" i="0" u="none" strike="noStrike" kern="1200" cap="none" spc="0" normalizeH="0" baseline="0" noProof="0" dirty="0">
                <a:ln>
                  <a:noFill/>
                </a:ln>
                <a:solidFill>
                  <a:srgbClr val="FFFFFF"/>
                </a:solidFill>
                <a:effectLst/>
                <a:uLnTx/>
                <a:uFillTx/>
                <a:latin typeface="Arial Black" panose="020B0A04020102020204" pitchFamily="34" charset="0"/>
              </a:endParaRPr>
            </a:p>
          </p:txBody>
        </p:sp>
        <p:sp>
          <p:nvSpPr>
            <p:cNvPr id="29" name="Rectangle 28">
              <a:extLst>
                <a:ext uri="{FF2B5EF4-FFF2-40B4-BE49-F238E27FC236}">
                  <a16:creationId xmlns:a16="http://schemas.microsoft.com/office/drawing/2014/main" id="{45BE0143-2C77-4BB4-8920-FC7455B1C9AF}"/>
                </a:ext>
              </a:extLst>
            </p:cNvPr>
            <p:cNvSpPr/>
            <p:nvPr/>
          </p:nvSpPr>
          <p:spPr>
            <a:xfrm>
              <a:off x="493374" y="4565035"/>
              <a:ext cx="5126476" cy="1077218"/>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57070"/>
                  </a:solidFill>
                  <a:effectLst/>
                  <a:uLnTx/>
                  <a:uFillTx/>
                  <a:latin typeface="Arial Black" panose="020B0A04020102020204" pitchFamily="34" charset="0"/>
                  <a:ea typeface="+mn-ea"/>
                  <a:cs typeface="+mn-cs"/>
                </a:rPr>
                <a:t>Wild Alaska Pollock’s versatility &amp; sustainability are standout selling points.</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rgbClr val="3A3838"/>
                  </a:solidFill>
                  <a:latin typeface="Arial" panose="020B0604020202020204" pitchFamily="34" charset="0"/>
                  <a:cs typeface="Arial" panose="020B0604020202020204" pitchFamily="34" charset="0"/>
                </a:rPr>
                <a:t>The hidden story of Wild Alaska Pollock’s sustainability and versatility of formats are not as clearly told and attributed to Wild Alaska Pollock, despite it being a core differentiator and high selling point. </a:t>
              </a:r>
              <a:endParaRPr kumimoji="0" lang="en-US" sz="1200" b="0" i="0" u="none" strike="noStrike" kern="1200" cap="none" spc="0" normalizeH="0" baseline="0" noProof="0" dirty="0">
                <a:ln>
                  <a:noFill/>
                </a:ln>
                <a:solidFill>
                  <a:srgbClr val="3A3838"/>
                </a:solidFill>
                <a:effectLst/>
                <a:uLnTx/>
                <a:uFillTx/>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82E0AEC0-4B83-4F0E-9DD8-E2F50DAEC9BC}"/>
                </a:ext>
              </a:extLst>
            </p:cNvPr>
            <p:cNvSpPr/>
            <p:nvPr/>
          </p:nvSpPr>
          <p:spPr>
            <a:xfrm>
              <a:off x="6583523" y="4565035"/>
              <a:ext cx="5165889" cy="1077218"/>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57070"/>
                  </a:solidFill>
                  <a:effectLst/>
                  <a:uLnTx/>
                  <a:uFillTx/>
                  <a:latin typeface="Arial Black" panose="020B0A04020102020204" pitchFamily="34" charset="0"/>
                  <a:ea typeface="+mn-ea"/>
                  <a:cs typeface="+mn-cs"/>
                </a:rPr>
                <a:t>Tell audiences the untold stories of how Wild Alaska Pollock is versatile &amp; sustainable. </a:t>
              </a:r>
            </a:p>
            <a:p>
              <a:pPr>
                <a:defRPr/>
              </a:pPr>
              <a:r>
                <a:rPr lang="en-US" sz="1200" dirty="0">
                  <a:solidFill>
                    <a:srgbClr val="3A3838"/>
                  </a:solidFill>
                  <a:latin typeface="Arial" panose="020B0604020202020204" pitchFamily="34" charset="0"/>
                  <a:cs typeface="Arial" panose="020B0604020202020204" pitchFamily="34" charset="0"/>
                </a:rPr>
                <a:t>Convey a clearer depiction of Wild Alaska Pollock’s sustainable abundance and versatile formats. This is especially key to attract and obtain the dollars of the fish’s future advocates. </a:t>
              </a:r>
            </a:p>
          </p:txBody>
        </p:sp>
      </p:grpSp>
      <p:grpSp>
        <p:nvGrpSpPr>
          <p:cNvPr id="7" name="Group 6">
            <a:extLst>
              <a:ext uri="{FF2B5EF4-FFF2-40B4-BE49-F238E27FC236}">
                <a16:creationId xmlns:a16="http://schemas.microsoft.com/office/drawing/2014/main" id="{81E344A1-B0E6-40B8-A919-91E4A7642C48}"/>
              </a:ext>
            </a:extLst>
          </p:cNvPr>
          <p:cNvGrpSpPr/>
          <p:nvPr/>
        </p:nvGrpSpPr>
        <p:grpSpPr>
          <a:xfrm>
            <a:off x="484728" y="1190840"/>
            <a:ext cx="11264684" cy="869180"/>
            <a:chOff x="484728" y="1190840"/>
            <a:chExt cx="11264684" cy="869180"/>
          </a:xfrm>
        </p:grpSpPr>
        <p:sp>
          <p:nvSpPr>
            <p:cNvPr id="24" name="Oval 23">
              <a:extLst>
                <a:ext uri="{FF2B5EF4-FFF2-40B4-BE49-F238E27FC236}">
                  <a16:creationId xmlns:a16="http://schemas.microsoft.com/office/drawing/2014/main" id="{578BA4F6-1DB3-4B35-8892-9FF06EB9026F}"/>
                </a:ext>
              </a:extLst>
            </p:cNvPr>
            <p:cNvSpPr/>
            <p:nvPr/>
          </p:nvSpPr>
          <p:spPr>
            <a:xfrm>
              <a:off x="5641378" y="1190840"/>
              <a:ext cx="891157" cy="869180"/>
            </a:xfrm>
            <a:prstGeom prst="ellipse">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Black" panose="020B0A04020102020204" pitchFamily="34" charset="0"/>
                </a:rPr>
                <a:t>1</a:t>
              </a:r>
            </a:p>
          </p:txBody>
        </p:sp>
        <p:sp>
          <p:nvSpPr>
            <p:cNvPr id="33" name="Rectangle 32">
              <a:extLst>
                <a:ext uri="{FF2B5EF4-FFF2-40B4-BE49-F238E27FC236}">
                  <a16:creationId xmlns:a16="http://schemas.microsoft.com/office/drawing/2014/main" id="{70A3A537-C3E4-4795-9706-7070F6EF1C3A}"/>
                </a:ext>
              </a:extLst>
            </p:cNvPr>
            <p:cNvSpPr/>
            <p:nvPr/>
          </p:nvSpPr>
          <p:spPr>
            <a:xfrm>
              <a:off x="484728" y="1363820"/>
              <a:ext cx="5126476" cy="677108"/>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5BAA"/>
                  </a:solidFill>
                  <a:effectLst/>
                  <a:uLnTx/>
                  <a:uFillTx/>
                  <a:latin typeface="Arial Black" panose="020B0A04020102020204" pitchFamily="34" charset="0"/>
                  <a:ea typeface="+mn-ea"/>
                  <a:cs typeface="+mn-cs"/>
                </a:rPr>
                <a:t>Fish is confusing to consumers.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A3838"/>
                  </a:solidFill>
                  <a:effectLst/>
                  <a:uLnTx/>
                  <a:uFillTx/>
                  <a:latin typeface="Arial" panose="020B0604020202020204" pitchFamily="34" charset="0"/>
                  <a:cs typeface="Arial" panose="020B0604020202020204" pitchFamily="34" charset="0"/>
                </a:rPr>
                <a:t>A blend of </a:t>
              </a:r>
              <a:r>
                <a:rPr lang="en-US" sz="1200" dirty="0">
                  <a:solidFill>
                    <a:srgbClr val="3A3838"/>
                  </a:solidFill>
                  <a:latin typeface="Arial" panose="020B0604020202020204" pitchFamily="34" charset="0"/>
                  <a:cs typeface="Arial" panose="020B0604020202020204" pitchFamily="34" charset="0"/>
                </a:rPr>
                <a:t>fish unfamiliarity, high costs and a lack of comfort in cooking seafood fosters fish insecurity among consumers</a:t>
              </a:r>
              <a:r>
                <a:rPr kumimoji="0" lang="en-US" sz="1200" b="0" i="0" u="none" strike="noStrike" kern="1200" cap="none" spc="0" normalizeH="0" baseline="0" noProof="0" dirty="0">
                  <a:ln>
                    <a:noFill/>
                  </a:ln>
                  <a:solidFill>
                    <a:srgbClr val="3A3838"/>
                  </a:solidFill>
                  <a:effectLst/>
                  <a:uLnTx/>
                  <a:uFillTx/>
                  <a:latin typeface="Arial" panose="020B0604020202020204" pitchFamily="34" charset="0"/>
                  <a:cs typeface="Arial" panose="020B0604020202020204" pitchFamily="34" charset="0"/>
                </a:rPr>
                <a:t>.</a:t>
              </a:r>
            </a:p>
          </p:txBody>
        </p:sp>
        <p:sp>
          <p:nvSpPr>
            <p:cNvPr id="34" name="Rectangle 33">
              <a:extLst>
                <a:ext uri="{FF2B5EF4-FFF2-40B4-BE49-F238E27FC236}">
                  <a16:creationId xmlns:a16="http://schemas.microsoft.com/office/drawing/2014/main" id="{B7030021-BD4D-4A67-A9F1-FDB10721ECBD}"/>
                </a:ext>
              </a:extLst>
            </p:cNvPr>
            <p:cNvSpPr/>
            <p:nvPr/>
          </p:nvSpPr>
          <p:spPr>
            <a:xfrm>
              <a:off x="6583523" y="1363820"/>
              <a:ext cx="5165889" cy="677108"/>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400" dirty="0">
                  <a:latin typeface="Arial Black" panose="020B0A04020102020204" pitchFamily="34" charset="0"/>
                </a:rPr>
                <a:t>Fuel consumer confidence in fish</a:t>
              </a:r>
              <a:r>
                <a:rPr kumimoji="0" lang="en-US" sz="1400" b="0" i="0" u="none" strike="noStrike" kern="1200" cap="none" spc="0" normalizeH="0" baseline="0" noProof="0" dirty="0">
                  <a:ln>
                    <a:noFill/>
                  </a:ln>
                  <a:effectLst/>
                  <a:uLnTx/>
                  <a:uFillTx/>
                  <a:latin typeface="Arial Black" panose="020B0A04020102020204" pitchFamily="34" charset="0"/>
                  <a:ea typeface="+mn-ea"/>
                  <a:cs typeface="+mn-cs"/>
                </a:rPr>
                <a:t>. </a:t>
              </a:r>
            </a:p>
            <a:p>
              <a:pPr lvl="0">
                <a:defRPr/>
              </a:pPr>
              <a:r>
                <a:rPr lang="en-US" sz="1200" dirty="0">
                  <a:solidFill>
                    <a:srgbClr val="3A3838"/>
                  </a:solidFill>
                  <a:latin typeface="Arial" panose="020B0604020202020204" pitchFamily="34" charset="0"/>
                  <a:cs typeface="Arial" panose="020B0604020202020204" pitchFamily="34" charset="0"/>
                </a:rPr>
                <a:t>With no competitor fish being the clear leader in easy preparation, even small ways of building knowledge and confidence matter.</a:t>
              </a:r>
            </a:p>
          </p:txBody>
        </p:sp>
      </p:grpSp>
      <p:grpSp>
        <p:nvGrpSpPr>
          <p:cNvPr id="3" name="Group 2">
            <a:extLst>
              <a:ext uri="{FF2B5EF4-FFF2-40B4-BE49-F238E27FC236}">
                <a16:creationId xmlns:a16="http://schemas.microsoft.com/office/drawing/2014/main" id="{0CA70C91-5D27-44E5-90E5-0F99AAD29618}"/>
              </a:ext>
            </a:extLst>
          </p:cNvPr>
          <p:cNvGrpSpPr/>
          <p:nvPr/>
        </p:nvGrpSpPr>
        <p:grpSpPr>
          <a:xfrm>
            <a:off x="484728" y="2291594"/>
            <a:ext cx="11553197" cy="1034754"/>
            <a:chOff x="484728" y="2291594"/>
            <a:chExt cx="11553197" cy="1034754"/>
          </a:xfrm>
        </p:grpSpPr>
        <p:sp>
          <p:nvSpPr>
            <p:cNvPr id="35" name="Oval 34">
              <a:extLst>
                <a:ext uri="{FF2B5EF4-FFF2-40B4-BE49-F238E27FC236}">
                  <a16:creationId xmlns:a16="http://schemas.microsoft.com/office/drawing/2014/main" id="{45A7706E-F429-446C-AABC-8D28D5C698D0}"/>
                </a:ext>
              </a:extLst>
            </p:cNvPr>
            <p:cNvSpPr/>
            <p:nvPr/>
          </p:nvSpPr>
          <p:spPr>
            <a:xfrm>
              <a:off x="5641378" y="2291594"/>
              <a:ext cx="891157" cy="869180"/>
            </a:xfrm>
            <a:prstGeom prst="ellipse">
              <a:avLst/>
            </a:prstGeom>
            <a:solidFill>
              <a:srgbClr val="059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FFFFFF"/>
                  </a:solidFill>
                  <a:latin typeface="Arial Black" panose="020B0A04020102020204" pitchFamily="34" charset="0"/>
                </a:rPr>
                <a:t>2</a:t>
              </a:r>
              <a:endParaRPr kumimoji="0" lang="en-US" sz="3200" b="0" i="0" u="none" strike="noStrike" kern="1200" cap="none" spc="0" normalizeH="0" baseline="0" noProof="0" dirty="0">
                <a:ln>
                  <a:noFill/>
                </a:ln>
                <a:solidFill>
                  <a:srgbClr val="FFFFFF"/>
                </a:solidFill>
                <a:effectLst/>
                <a:uLnTx/>
                <a:uFillTx/>
                <a:latin typeface="Arial Black" panose="020B0A04020102020204" pitchFamily="34" charset="0"/>
              </a:endParaRPr>
            </a:p>
          </p:txBody>
        </p:sp>
        <p:sp>
          <p:nvSpPr>
            <p:cNvPr id="36" name="Rectangle 35">
              <a:extLst>
                <a:ext uri="{FF2B5EF4-FFF2-40B4-BE49-F238E27FC236}">
                  <a16:creationId xmlns:a16="http://schemas.microsoft.com/office/drawing/2014/main" id="{65B365F2-11D8-4E9A-B8FE-FBED98758D6A}"/>
                </a:ext>
              </a:extLst>
            </p:cNvPr>
            <p:cNvSpPr/>
            <p:nvPr/>
          </p:nvSpPr>
          <p:spPr>
            <a:xfrm>
              <a:off x="484728" y="2464574"/>
              <a:ext cx="5126476" cy="677108"/>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598D0"/>
                  </a:solidFill>
                  <a:effectLst/>
                  <a:uLnTx/>
                  <a:uFillTx/>
                  <a:latin typeface="Arial Black" panose="020B0A04020102020204" pitchFamily="34" charset="0"/>
                  <a:ea typeface="+mn-ea"/>
                  <a:cs typeface="+mn-cs"/>
                </a:rPr>
                <a:t>People just want fish to be tasty, healthy &amp; easy.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rgbClr val="3A3838"/>
                  </a:solidFill>
                  <a:latin typeface="Arial" panose="020B0604020202020204" pitchFamily="34" charset="0"/>
                  <a:cs typeface="Arial" panose="020B0604020202020204" pitchFamily="34" charset="0"/>
                </a:rPr>
                <a:t>When it comes to buying seafood, taste, healthfulness and easy preparation are the values that matter most. </a:t>
              </a:r>
              <a:endParaRPr kumimoji="0" lang="en-US" sz="1200" b="0" i="0" u="none" strike="noStrike" kern="1200" cap="none" spc="0" normalizeH="0" baseline="0" noProof="0" dirty="0">
                <a:ln>
                  <a:noFill/>
                </a:ln>
                <a:solidFill>
                  <a:srgbClr val="3A3838"/>
                </a:solidFill>
                <a:effectLst/>
                <a:uLnTx/>
                <a:uFillTx/>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4464701C-8904-4F51-A968-25506A4392BE}"/>
                </a:ext>
              </a:extLst>
            </p:cNvPr>
            <p:cNvSpPr/>
            <p:nvPr/>
          </p:nvSpPr>
          <p:spPr>
            <a:xfrm>
              <a:off x="6583523" y="2464574"/>
              <a:ext cx="5454402" cy="861774"/>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400" dirty="0">
                  <a:solidFill>
                    <a:srgbClr val="0598D0"/>
                  </a:solidFill>
                  <a:latin typeface="Arial Black" panose="020B0A04020102020204" pitchFamily="34" charset="0"/>
                </a:rPr>
                <a:t>Tell people how Wild Alaska Pollock delivers on this</a:t>
              </a:r>
              <a:r>
                <a:rPr kumimoji="0" lang="en-US" sz="1400" b="0" i="0" u="none" strike="noStrike" kern="1200" cap="none" spc="0" normalizeH="0" baseline="0" noProof="0" dirty="0">
                  <a:ln>
                    <a:noFill/>
                  </a:ln>
                  <a:solidFill>
                    <a:srgbClr val="0598D0"/>
                  </a:solidFill>
                  <a:effectLst/>
                  <a:uLnTx/>
                  <a:uFillTx/>
                  <a:latin typeface="Arial Black" panose="020B0A04020102020204" pitchFamily="34" charset="0"/>
                  <a:ea typeface="+mn-ea"/>
                  <a:cs typeface="+mn-cs"/>
                </a:rPr>
                <a:t>. </a:t>
              </a:r>
            </a:p>
            <a:p>
              <a:pPr lvl="0">
                <a:defRPr/>
              </a:pPr>
              <a:r>
                <a:rPr lang="en-US" sz="1200" dirty="0">
                  <a:solidFill>
                    <a:srgbClr val="3A3838"/>
                  </a:solidFill>
                  <a:latin typeface="Arial" panose="020B0604020202020204" pitchFamily="34" charset="0"/>
                  <a:cs typeface="Arial" panose="020B0604020202020204" pitchFamily="34" charset="0"/>
                </a:rPr>
                <a:t>Wild Alaska Pollock ticks all the boxes in being tasty, healthy and easy – consumers just need to know this and associate it more closely with Wild Alaska Pollock. </a:t>
              </a:r>
              <a:endParaRPr kumimoji="0" lang="en-US" sz="1200" b="0" i="0" u="none" strike="noStrike" kern="1200" cap="none" spc="0" normalizeH="0" baseline="0" noProof="0" dirty="0">
                <a:ln>
                  <a:noFill/>
                </a:ln>
                <a:solidFill>
                  <a:srgbClr val="3A3838"/>
                </a:solidFill>
                <a:effectLst/>
                <a:uLnTx/>
                <a:uFillTx/>
                <a:latin typeface="Arial" panose="020B0604020202020204" pitchFamily="34" charset="0"/>
                <a:cs typeface="Arial" panose="020B0604020202020204" pitchFamily="34" charset="0"/>
              </a:endParaRPr>
            </a:p>
          </p:txBody>
        </p:sp>
      </p:grpSp>
      <p:sp>
        <p:nvSpPr>
          <p:cNvPr id="22" name="Title 1">
            <a:extLst>
              <a:ext uri="{FF2B5EF4-FFF2-40B4-BE49-F238E27FC236}">
                <a16:creationId xmlns:a16="http://schemas.microsoft.com/office/drawing/2014/main" id="{5E4D1011-AA08-486A-9500-287C77C1E206}"/>
              </a:ext>
            </a:extLst>
          </p:cNvPr>
          <p:cNvSpPr>
            <a:spLocks noGrp="1"/>
          </p:cNvSpPr>
          <p:nvPr>
            <p:ph type="title"/>
          </p:nvPr>
        </p:nvSpPr>
        <p:spPr>
          <a:xfrm>
            <a:off x="838200" y="90805"/>
            <a:ext cx="10515600" cy="1126903"/>
          </a:xfrm>
        </p:spPr>
        <p:txBody>
          <a:bodyPr>
            <a:normAutofit/>
          </a:bodyPr>
          <a:lstStyle/>
          <a:p>
            <a:r>
              <a:rPr lang="en-US" sz="3200" dirty="0"/>
              <a:t>So what? </a:t>
            </a:r>
          </a:p>
        </p:txBody>
      </p:sp>
      <p:grpSp>
        <p:nvGrpSpPr>
          <p:cNvPr id="8" name="Group 7">
            <a:extLst>
              <a:ext uri="{FF2B5EF4-FFF2-40B4-BE49-F238E27FC236}">
                <a16:creationId xmlns:a16="http://schemas.microsoft.com/office/drawing/2014/main" id="{D83C2F6E-6A03-451F-BDDB-924E5DDD5B2E}"/>
              </a:ext>
            </a:extLst>
          </p:cNvPr>
          <p:cNvGrpSpPr/>
          <p:nvPr/>
        </p:nvGrpSpPr>
        <p:grpSpPr>
          <a:xfrm>
            <a:off x="463657" y="3392348"/>
            <a:ext cx="11264684" cy="1034754"/>
            <a:chOff x="463657" y="3392348"/>
            <a:chExt cx="11264684" cy="1034754"/>
          </a:xfrm>
        </p:grpSpPr>
        <p:sp>
          <p:nvSpPr>
            <p:cNvPr id="27" name="Oval 26">
              <a:extLst>
                <a:ext uri="{FF2B5EF4-FFF2-40B4-BE49-F238E27FC236}">
                  <a16:creationId xmlns:a16="http://schemas.microsoft.com/office/drawing/2014/main" id="{FF806727-5F4D-4DB2-A748-515542BC5DB2}"/>
                </a:ext>
              </a:extLst>
            </p:cNvPr>
            <p:cNvSpPr/>
            <p:nvPr/>
          </p:nvSpPr>
          <p:spPr>
            <a:xfrm>
              <a:off x="5641378" y="3392348"/>
              <a:ext cx="891157" cy="869180"/>
            </a:xfrm>
            <a:prstGeom prst="ellipse">
              <a:avLst/>
            </a:prstGeom>
            <a:solidFill>
              <a:srgbClr val="9BC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FFFFFF"/>
                  </a:solidFill>
                  <a:latin typeface="Arial Black" panose="020B0A04020102020204" pitchFamily="34" charset="0"/>
                </a:rPr>
                <a:t>3</a:t>
              </a:r>
              <a:endParaRPr kumimoji="0" lang="en-US" sz="3200" b="0" i="0" u="none" strike="noStrike" kern="1200" cap="none" spc="0" normalizeH="0" baseline="0" noProof="0" dirty="0">
                <a:ln>
                  <a:noFill/>
                </a:ln>
                <a:solidFill>
                  <a:srgbClr val="FFFFFF"/>
                </a:solidFill>
                <a:effectLst/>
                <a:uLnTx/>
                <a:uFillTx/>
                <a:latin typeface="Arial Black" panose="020B0A04020102020204" pitchFamily="34" charset="0"/>
              </a:endParaRPr>
            </a:p>
          </p:txBody>
        </p:sp>
        <p:sp>
          <p:nvSpPr>
            <p:cNvPr id="31" name="Rectangle 30">
              <a:extLst>
                <a:ext uri="{FF2B5EF4-FFF2-40B4-BE49-F238E27FC236}">
                  <a16:creationId xmlns:a16="http://schemas.microsoft.com/office/drawing/2014/main" id="{E162AE1D-EFF0-4E7C-AE82-AED533E3112D}"/>
                </a:ext>
              </a:extLst>
            </p:cNvPr>
            <p:cNvSpPr/>
            <p:nvPr/>
          </p:nvSpPr>
          <p:spPr>
            <a:xfrm>
              <a:off x="463657" y="3565328"/>
              <a:ext cx="5126476" cy="677108"/>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9BC13C"/>
                  </a:solidFill>
                  <a:effectLst/>
                  <a:uLnTx/>
                  <a:uFillTx/>
                  <a:latin typeface="Arial Black" panose="020B0A04020102020204" pitchFamily="34" charset="0"/>
                  <a:ea typeface="+mn-ea"/>
                  <a:cs typeface="+mn-cs"/>
                </a:rPr>
                <a:t>They trust fish more if it’s wild and sourced.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A3838"/>
                  </a:solidFill>
                  <a:effectLst/>
                  <a:uLnTx/>
                  <a:uFillTx/>
                  <a:latin typeface="Arial" panose="020B0604020202020204" pitchFamily="34" charset="0"/>
                  <a:cs typeface="Arial" panose="020B0604020202020204" pitchFamily="34" charset="0"/>
                </a:rPr>
                <a:t>As consumers see “wild-caught” and provenance claims on packaging and menus, their comfort and trust in the fish product increases.</a:t>
              </a:r>
            </a:p>
          </p:txBody>
        </p:sp>
        <p:sp>
          <p:nvSpPr>
            <p:cNvPr id="32" name="Rectangle 31">
              <a:extLst>
                <a:ext uri="{FF2B5EF4-FFF2-40B4-BE49-F238E27FC236}">
                  <a16:creationId xmlns:a16="http://schemas.microsoft.com/office/drawing/2014/main" id="{A732A0ED-8F5B-484E-8353-195B045F282B}"/>
                </a:ext>
              </a:extLst>
            </p:cNvPr>
            <p:cNvSpPr/>
            <p:nvPr/>
          </p:nvSpPr>
          <p:spPr>
            <a:xfrm>
              <a:off x="6562452" y="3565328"/>
              <a:ext cx="5165889" cy="861774"/>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9BC13C"/>
                  </a:solidFill>
                  <a:effectLst/>
                  <a:uLnTx/>
                  <a:uFillTx/>
                  <a:latin typeface="Arial Black" panose="020B0A04020102020204" pitchFamily="34" charset="0"/>
                  <a:ea typeface="+mn-ea"/>
                  <a:cs typeface="+mn-cs"/>
                </a:rPr>
                <a:t>Play up ‘wild’ and ‘Alaska</a:t>
              </a:r>
              <a:r>
                <a:rPr lang="en-US" sz="1400" dirty="0">
                  <a:solidFill>
                    <a:srgbClr val="9BC13C"/>
                  </a:solidFill>
                  <a:latin typeface="Arial Black" panose="020B0A04020102020204" pitchFamily="34" charset="0"/>
                </a:rPr>
                <a:t>’ messaging</a:t>
              </a:r>
              <a:r>
                <a:rPr kumimoji="0" lang="en-US" sz="1400" b="0" i="0" u="none" strike="noStrike" kern="1200" cap="none" spc="0" normalizeH="0" baseline="0" noProof="0" dirty="0">
                  <a:ln>
                    <a:noFill/>
                  </a:ln>
                  <a:solidFill>
                    <a:srgbClr val="9BC13C"/>
                  </a:solidFill>
                  <a:effectLst/>
                  <a:uLnTx/>
                  <a:uFillTx/>
                  <a:latin typeface="Arial Black" panose="020B0A04020102020204" pitchFamily="34" charset="0"/>
                  <a:ea typeface="+mn-ea"/>
                  <a:cs typeface="+mn-cs"/>
                </a:rPr>
                <a:t>. </a:t>
              </a:r>
            </a:p>
            <a:p>
              <a:pPr lvl="0">
                <a:defRPr/>
              </a:pPr>
              <a:r>
                <a:rPr lang="en-US" sz="1200" dirty="0">
                  <a:solidFill>
                    <a:srgbClr val="3A3838"/>
                  </a:solidFill>
                  <a:latin typeface="Arial" panose="020B0604020202020204" pitchFamily="34" charset="0"/>
                  <a:cs typeface="Arial" panose="020B0604020202020204" pitchFamily="34" charset="0"/>
                </a:rPr>
                <a:t>Wild Alaska Pollock needs to amplify its ‘wild caught’ messaging and own the Alaska provenance, as this sourced location eluded positive connotations with consumers.</a:t>
              </a:r>
            </a:p>
          </p:txBody>
        </p:sp>
      </p:grpSp>
    </p:spTree>
    <p:extLst>
      <p:ext uri="{BB962C8B-B14F-4D97-AF65-F5344CB8AC3E}">
        <p14:creationId xmlns:p14="http://schemas.microsoft.com/office/powerpoint/2010/main" val="1775698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37E411-FC81-43E4-8330-7B9E6C5B4194}"/>
              </a:ext>
            </a:extLst>
          </p:cNvPr>
          <p:cNvSpPr>
            <a:spLocks noGrp="1"/>
          </p:cNvSpPr>
          <p:nvPr>
            <p:ph type="title"/>
          </p:nvPr>
        </p:nvSpPr>
        <p:spPr/>
        <p:txBody>
          <a:bodyPr>
            <a:normAutofit fontScale="90000"/>
          </a:bodyPr>
          <a:lstStyle/>
          <a:p>
            <a:r>
              <a:rPr lang="en-US" dirty="0"/>
              <a:t>Motivating consumers to buy Wild Alaska Pollock across business channels</a:t>
            </a:r>
          </a:p>
        </p:txBody>
      </p:sp>
      <p:sp>
        <p:nvSpPr>
          <p:cNvPr id="4" name="Slide Number Placeholder 3">
            <a:extLst>
              <a:ext uri="{FF2B5EF4-FFF2-40B4-BE49-F238E27FC236}">
                <a16:creationId xmlns:a16="http://schemas.microsoft.com/office/drawing/2014/main" id="{4FFD5A0F-ED55-434C-81B1-31419BA630FA}"/>
              </a:ext>
            </a:extLst>
          </p:cNvPr>
          <p:cNvSpPr>
            <a:spLocks noGrp="1"/>
          </p:cNvSpPr>
          <p:nvPr>
            <p:ph type="sldNum" sz="quarter" idx="12"/>
          </p:nvPr>
        </p:nvSpPr>
        <p:spPr>
          <a:xfrm>
            <a:off x="10978515" y="9322649"/>
            <a:ext cx="3497580" cy="535517"/>
          </a:xfrm>
          <a:prstGeom prst="rect">
            <a:avLst/>
          </a:prstGeom>
        </p:spPr>
        <p:txBody>
          <a:bodyPr vert="horz" lIns="91440" tIns="45720" rIns="91440" bIns="45720" rtlCol="0" anchor="ctr"/>
          <a:lstStyle>
            <a:defPPr>
              <a:defRPr lang="en-US"/>
            </a:defPPr>
            <a:lvl1pPr marL="0" algn="r" defTabSz="457200" rtl="0" eaLnBrk="1" latinLnBrk="0" hangingPunct="1">
              <a:defRPr sz="17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45BB9D4-DA47-4DCB-9110-082D989CD4AC}" type="slidenum">
              <a:rPr lang="en-US" smtClean="0"/>
              <a:pPr/>
              <a:t>12</a:t>
            </a:fld>
            <a:endParaRPr lang="en-US"/>
          </a:p>
        </p:txBody>
      </p:sp>
      <p:sp>
        <p:nvSpPr>
          <p:cNvPr id="62" name="Title 1">
            <a:extLst>
              <a:ext uri="{FF2B5EF4-FFF2-40B4-BE49-F238E27FC236}">
                <a16:creationId xmlns:a16="http://schemas.microsoft.com/office/drawing/2014/main" id="{06897F97-8C2C-4394-9EB5-4E7E935677AB}"/>
              </a:ext>
            </a:extLst>
          </p:cNvPr>
          <p:cNvSpPr txBox="1">
            <a:spLocks/>
          </p:cNvSpPr>
          <p:nvPr/>
        </p:nvSpPr>
        <p:spPr>
          <a:xfrm>
            <a:off x="6318625" y="2110367"/>
            <a:ext cx="803868" cy="184660"/>
          </a:xfrm>
          <a:prstGeom prst="rect">
            <a:avLst/>
          </a:prstGeom>
          <a:noFill/>
          <a:ln>
            <a:noFill/>
          </a:ln>
        </p:spPr>
        <p:txBody>
          <a:bodyPr vert="horz" lIns="58882" tIns="29441" rIns="58882" bIns="29441" rtlCol="0" anchor="b">
            <a:noAutofit/>
          </a:bodyPr>
          <a:lstStyle>
            <a:lvl1pPr algn="l" defTabSz="1234440" rtl="0" eaLnBrk="1" latinLnBrk="0" hangingPunct="1">
              <a:lnSpc>
                <a:spcPct val="90000"/>
              </a:lnSpc>
              <a:spcBef>
                <a:spcPct val="0"/>
              </a:spcBef>
              <a:buNone/>
              <a:defRPr sz="5400" b="1" kern="1200">
                <a:solidFill>
                  <a:srgbClr val="005BAA"/>
                </a:solidFill>
                <a:latin typeface="Arial" panose="020B0604020202020204" pitchFamily="34" charset="0"/>
                <a:ea typeface="+mj-ea"/>
                <a:cs typeface="Arial" panose="020B0604020202020204" pitchFamily="34" charset="0"/>
              </a:defRPr>
            </a:lvl1pPr>
          </a:lstStyle>
          <a:p>
            <a:r>
              <a:rPr lang="en-US" sz="901" dirty="0"/>
              <a:t>Provenance</a:t>
            </a:r>
          </a:p>
        </p:txBody>
      </p:sp>
      <p:sp>
        <p:nvSpPr>
          <p:cNvPr id="63" name="Title 1">
            <a:extLst>
              <a:ext uri="{FF2B5EF4-FFF2-40B4-BE49-F238E27FC236}">
                <a16:creationId xmlns:a16="http://schemas.microsoft.com/office/drawing/2014/main" id="{1767231F-C747-4251-8D8A-CDE3511C4D91}"/>
              </a:ext>
            </a:extLst>
          </p:cNvPr>
          <p:cNvSpPr txBox="1">
            <a:spLocks/>
          </p:cNvSpPr>
          <p:nvPr/>
        </p:nvSpPr>
        <p:spPr>
          <a:xfrm>
            <a:off x="3652783" y="2110367"/>
            <a:ext cx="803868" cy="184660"/>
          </a:xfrm>
          <a:prstGeom prst="rect">
            <a:avLst/>
          </a:prstGeom>
          <a:noFill/>
          <a:ln>
            <a:noFill/>
          </a:ln>
        </p:spPr>
        <p:txBody>
          <a:bodyPr vert="horz" lIns="58882" tIns="29441" rIns="58882" bIns="29441" rtlCol="0" anchor="b">
            <a:noAutofit/>
          </a:bodyPr>
          <a:lstStyle>
            <a:lvl1pPr algn="l" defTabSz="1234440" rtl="0" eaLnBrk="1" latinLnBrk="0" hangingPunct="1">
              <a:lnSpc>
                <a:spcPct val="90000"/>
              </a:lnSpc>
              <a:spcBef>
                <a:spcPct val="0"/>
              </a:spcBef>
              <a:buNone/>
              <a:defRPr sz="5400" b="1" kern="1200">
                <a:solidFill>
                  <a:srgbClr val="005BAA"/>
                </a:solidFill>
                <a:latin typeface="Arial" panose="020B0604020202020204" pitchFamily="34" charset="0"/>
                <a:ea typeface="+mj-ea"/>
                <a:cs typeface="Arial" panose="020B0604020202020204" pitchFamily="34" charset="0"/>
              </a:defRPr>
            </a:lvl1pPr>
          </a:lstStyle>
          <a:p>
            <a:r>
              <a:rPr lang="en-US" sz="901" dirty="0"/>
              <a:t>Taste</a:t>
            </a:r>
          </a:p>
        </p:txBody>
      </p:sp>
      <p:sp>
        <p:nvSpPr>
          <p:cNvPr id="64" name="Title 1">
            <a:extLst>
              <a:ext uri="{FF2B5EF4-FFF2-40B4-BE49-F238E27FC236}">
                <a16:creationId xmlns:a16="http://schemas.microsoft.com/office/drawing/2014/main" id="{52FC56AD-E8B0-4F7C-A38F-9B5F6E59621D}"/>
              </a:ext>
            </a:extLst>
          </p:cNvPr>
          <p:cNvSpPr txBox="1">
            <a:spLocks/>
          </p:cNvSpPr>
          <p:nvPr/>
        </p:nvSpPr>
        <p:spPr>
          <a:xfrm>
            <a:off x="4693622" y="2110367"/>
            <a:ext cx="803868" cy="184660"/>
          </a:xfrm>
          <a:prstGeom prst="rect">
            <a:avLst/>
          </a:prstGeom>
          <a:noFill/>
          <a:ln>
            <a:noFill/>
          </a:ln>
        </p:spPr>
        <p:txBody>
          <a:bodyPr vert="horz" lIns="58882" tIns="29441" rIns="58882" bIns="29441" rtlCol="0" anchor="b">
            <a:noAutofit/>
          </a:bodyPr>
          <a:lstStyle>
            <a:lvl1pPr algn="l" defTabSz="1234440" rtl="0" eaLnBrk="1" latinLnBrk="0" hangingPunct="1">
              <a:lnSpc>
                <a:spcPct val="90000"/>
              </a:lnSpc>
              <a:spcBef>
                <a:spcPct val="0"/>
              </a:spcBef>
              <a:buNone/>
              <a:defRPr sz="5400" b="1" kern="1200">
                <a:solidFill>
                  <a:srgbClr val="005BAA"/>
                </a:solidFill>
                <a:latin typeface="Arial" panose="020B0604020202020204" pitchFamily="34" charset="0"/>
                <a:ea typeface="+mj-ea"/>
                <a:cs typeface="Arial" panose="020B0604020202020204" pitchFamily="34" charset="0"/>
              </a:defRPr>
            </a:lvl1pPr>
          </a:lstStyle>
          <a:p>
            <a:r>
              <a:rPr lang="en-US" sz="901" dirty="0"/>
              <a:t>Texture</a:t>
            </a:r>
          </a:p>
        </p:txBody>
      </p:sp>
      <p:sp>
        <p:nvSpPr>
          <p:cNvPr id="65" name="Title 1">
            <a:extLst>
              <a:ext uri="{FF2B5EF4-FFF2-40B4-BE49-F238E27FC236}">
                <a16:creationId xmlns:a16="http://schemas.microsoft.com/office/drawing/2014/main" id="{62690706-1216-4D5B-B9E0-0FEAA79EF9DA}"/>
              </a:ext>
            </a:extLst>
          </p:cNvPr>
          <p:cNvSpPr txBox="1">
            <a:spLocks/>
          </p:cNvSpPr>
          <p:nvPr/>
        </p:nvSpPr>
        <p:spPr>
          <a:xfrm>
            <a:off x="7417321" y="2110367"/>
            <a:ext cx="803868" cy="184660"/>
          </a:xfrm>
          <a:prstGeom prst="rect">
            <a:avLst/>
          </a:prstGeom>
          <a:noFill/>
          <a:ln>
            <a:noFill/>
          </a:ln>
        </p:spPr>
        <p:txBody>
          <a:bodyPr vert="horz" lIns="58882" tIns="29441" rIns="58882" bIns="29441" rtlCol="0" anchor="b">
            <a:noAutofit/>
          </a:bodyPr>
          <a:lstStyle>
            <a:lvl1pPr algn="l" defTabSz="1234440" rtl="0" eaLnBrk="1" latinLnBrk="0" hangingPunct="1">
              <a:lnSpc>
                <a:spcPct val="90000"/>
              </a:lnSpc>
              <a:spcBef>
                <a:spcPct val="0"/>
              </a:spcBef>
              <a:buNone/>
              <a:defRPr sz="5400" b="1" kern="1200">
                <a:solidFill>
                  <a:srgbClr val="005BAA"/>
                </a:solidFill>
                <a:latin typeface="Arial" panose="020B0604020202020204" pitchFamily="34" charset="0"/>
                <a:ea typeface="+mj-ea"/>
                <a:cs typeface="Arial" panose="020B0604020202020204" pitchFamily="34" charset="0"/>
              </a:defRPr>
            </a:lvl1pPr>
          </a:lstStyle>
          <a:p>
            <a:r>
              <a:rPr lang="en-US" sz="901" dirty="0"/>
              <a:t>Versatile</a:t>
            </a:r>
          </a:p>
        </p:txBody>
      </p:sp>
      <p:sp>
        <p:nvSpPr>
          <p:cNvPr id="66" name="Title 1">
            <a:extLst>
              <a:ext uri="{FF2B5EF4-FFF2-40B4-BE49-F238E27FC236}">
                <a16:creationId xmlns:a16="http://schemas.microsoft.com/office/drawing/2014/main" id="{A3BF95C6-D65F-49FC-AF69-9C29E07ED0D8}"/>
              </a:ext>
            </a:extLst>
          </p:cNvPr>
          <p:cNvSpPr txBox="1">
            <a:spLocks/>
          </p:cNvSpPr>
          <p:nvPr/>
        </p:nvSpPr>
        <p:spPr>
          <a:xfrm>
            <a:off x="8673539" y="2110367"/>
            <a:ext cx="803868" cy="184660"/>
          </a:xfrm>
          <a:prstGeom prst="rect">
            <a:avLst/>
          </a:prstGeom>
          <a:noFill/>
          <a:ln>
            <a:noFill/>
          </a:ln>
        </p:spPr>
        <p:txBody>
          <a:bodyPr vert="horz" lIns="58882" tIns="29441" rIns="58882" bIns="29441" rtlCol="0" anchor="b">
            <a:noAutofit/>
          </a:bodyPr>
          <a:lstStyle>
            <a:lvl1pPr algn="l" defTabSz="1234440" rtl="0" eaLnBrk="1" latinLnBrk="0" hangingPunct="1">
              <a:lnSpc>
                <a:spcPct val="90000"/>
              </a:lnSpc>
              <a:spcBef>
                <a:spcPct val="0"/>
              </a:spcBef>
              <a:buNone/>
              <a:defRPr sz="5400" b="1" kern="1200">
                <a:solidFill>
                  <a:srgbClr val="005BAA"/>
                </a:solidFill>
                <a:latin typeface="Arial" panose="020B0604020202020204" pitchFamily="34" charset="0"/>
                <a:ea typeface="+mj-ea"/>
                <a:cs typeface="Arial" panose="020B0604020202020204" pitchFamily="34" charset="0"/>
              </a:defRPr>
            </a:lvl1pPr>
          </a:lstStyle>
          <a:p>
            <a:r>
              <a:rPr lang="en-US" sz="901" dirty="0"/>
              <a:t>Sustainable</a:t>
            </a:r>
          </a:p>
        </p:txBody>
      </p:sp>
      <p:sp>
        <p:nvSpPr>
          <p:cNvPr id="67" name="Title 1">
            <a:extLst>
              <a:ext uri="{FF2B5EF4-FFF2-40B4-BE49-F238E27FC236}">
                <a16:creationId xmlns:a16="http://schemas.microsoft.com/office/drawing/2014/main" id="{4EF03484-DDD2-4A4E-AFA4-FF178959E97A}"/>
              </a:ext>
            </a:extLst>
          </p:cNvPr>
          <p:cNvSpPr txBox="1">
            <a:spLocks/>
          </p:cNvSpPr>
          <p:nvPr/>
        </p:nvSpPr>
        <p:spPr>
          <a:xfrm>
            <a:off x="9882666" y="2110367"/>
            <a:ext cx="803868" cy="184660"/>
          </a:xfrm>
          <a:prstGeom prst="rect">
            <a:avLst/>
          </a:prstGeom>
          <a:noFill/>
          <a:ln>
            <a:noFill/>
          </a:ln>
        </p:spPr>
        <p:txBody>
          <a:bodyPr vert="horz" lIns="58882" tIns="29441" rIns="58882" bIns="29441" rtlCol="0" anchor="b">
            <a:noAutofit/>
          </a:bodyPr>
          <a:lstStyle>
            <a:lvl1pPr algn="l" defTabSz="1234440" rtl="0" eaLnBrk="1" latinLnBrk="0" hangingPunct="1">
              <a:lnSpc>
                <a:spcPct val="90000"/>
              </a:lnSpc>
              <a:spcBef>
                <a:spcPct val="0"/>
              </a:spcBef>
              <a:buNone/>
              <a:defRPr sz="5400" b="1" kern="1200">
                <a:solidFill>
                  <a:srgbClr val="005BAA"/>
                </a:solidFill>
                <a:latin typeface="Arial" panose="020B0604020202020204" pitchFamily="34" charset="0"/>
                <a:ea typeface="+mj-ea"/>
                <a:cs typeface="Arial" panose="020B0604020202020204" pitchFamily="34" charset="0"/>
              </a:defRPr>
            </a:lvl1pPr>
          </a:lstStyle>
          <a:p>
            <a:r>
              <a:rPr lang="en-US" sz="901" dirty="0"/>
              <a:t>Preparation</a:t>
            </a:r>
          </a:p>
        </p:txBody>
      </p:sp>
      <p:sp>
        <p:nvSpPr>
          <p:cNvPr id="85" name="TextBox 84">
            <a:extLst>
              <a:ext uri="{FF2B5EF4-FFF2-40B4-BE49-F238E27FC236}">
                <a16:creationId xmlns:a16="http://schemas.microsoft.com/office/drawing/2014/main" id="{57770EC4-2351-4B8B-B9F8-ADCCB6ADACBC}"/>
              </a:ext>
            </a:extLst>
          </p:cNvPr>
          <p:cNvSpPr txBox="1"/>
          <p:nvPr/>
        </p:nvSpPr>
        <p:spPr>
          <a:xfrm>
            <a:off x="3652783" y="2427662"/>
            <a:ext cx="955561" cy="637034"/>
          </a:xfrm>
          <a:prstGeom prst="rect">
            <a:avLst/>
          </a:prstGeom>
          <a:noFill/>
        </p:spPr>
        <p:txBody>
          <a:bodyPr wrap="square" rtlCol="0">
            <a:spAutoFit/>
          </a:bodyPr>
          <a:lstStyle/>
          <a:p>
            <a:pPr marL="70653" indent="-70653">
              <a:buClr>
                <a:srgbClr val="005BAA"/>
              </a:buClr>
              <a:buFont typeface="Arial" panose="020B0604020202020204" pitchFamily="34" charset="0"/>
              <a:buChar char="•"/>
            </a:pPr>
            <a:r>
              <a:rPr lang="en-US" sz="708" dirty="0">
                <a:solidFill>
                  <a:schemeClr val="bg1">
                    <a:lumMod val="50000"/>
                  </a:schemeClr>
                </a:solidFill>
                <a:latin typeface="Arial" panose="020B0604020202020204" pitchFamily="34" charset="0"/>
                <a:cs typeface="Arial" panose="020B0604020202020204" pitchFamily="34" charset="0"/>
              </a:rPr>
              <a:t>Fresh tasting</a:t>
            </a:r>
          </a:p>
          <a:p>
            <a:pPr marL="70653" indent="-70653">
              <a:buClr>
                <a:srgbClr val="005BAA"/>
              </a:buClr>
              <a:buFont typeface="Arial" panose="020B0604020202020204" pitchFamily="34" charset="0"/>
              <a:buChar char="•"/>
            </a:pPr>
            <a:r>
              <a:rPr lang="en-US" sz="708" dirty="0">
                <a:solidFill>
                  <a:schemeClr val="bg1">
                    <a:lumMod val="50000"/>
                  </a:schemeClr>
                </a:solidFill>
                <a:latin typeface="Arial" panose="020B0604020202020204" pitchFamily="34" charset="0"/>
                <a:cs typeface="Arial" panose="020B0604020202020204" pitchFamily="34" charset="0"/>
              </a:rPr>
              <a:t>Mild</a:t>
            </a:r>
          </a:p>
          <a:p>
            <a:pPr marL="70653" indent="-70653">
              <a:buClr>
                <a:srgbClr val="005BAA"/>
              </a:buClr>
              <a:buFont typeface="Arial" panose="020B0604020202020204" pitchFamily="34" charset="0"/>
              <a:buChar char="•"/>
            </a:pPr>
            <a:r>
              <a:rPr lang="en-US" sz="708" dirty="0">
                <a:solidFill>
                  <a:schemeClr val="bg1">
                    <a:lumMod val="50000"/>
                  </a:schemeClr>
                </a:solidFill>
                <a:latin typeface="Arial" panose="020B0604020202020204" pitchFamily="34" charset="0"/>
                <a:cs typeface="Arial" panose="020B0604020202020204" pitchFamily="34" charset="0"/>
              </a:rPr>
              <a:t>Mild-tasting</a:t>
            </a:r>
          </a:p>
          <a:p>
            <a:pPr marL="70653" indent="-70653">
              <a:buClr>
                <a:srgbClr val="005BAA"/>
              </a:buClr>
              <a:buFont typeface="Arial" panose="020B0604020202020204" pitchFamily="34" charset="0"/>
              <a:buChar char="•"/>
            </a:pPr>
            <a:r>
              <a:rPr lang="en-US" sz="708" dirty="0">
                <a:solidFill>
                  <a:schemeClr val="bg1">
                    <a:lumMod val="50000"/>
                  </a:schemeClr>
                </a:solidFill>
                <a:latin typeface="Arial" panose="020B0604020202020204" pitchFamily="34" charset="0"/>
                <a:cs typeface="Arial" panose="020B0604020202020204" pitchFamily="34" charset="0"/>
              </a:rPr>
              <a:t>Delicious whitefish </a:t>
            </a:r>
          </a:p>
        </p:txBody>
      </p:sp>
      <p:sp>
        <p:nvSpPr>
          <p:cNvPr id="97" name="TextBox 96">
            <a:extLst>
              <a:ext uri="{FF2B5EF4-FFF2-40B4-BE49-F238E27FC236}">
                <a16:creationId xmlns:a16="http://schemas.microsoft.com/office/drawing/2014/main" id="{1D6EC38D-267D-4408-8B3E-8A4AAB4AC224}"/>
              </a:ext>
            </a:extLst>
          </p:cNvPr>
          <p:cNvSpPr txBox="1"/>
          <p:nvPr/>
        </p:nvSpPr>
        <p:spPr>
          <a:xfrm>
            <a:off x="4693622" y="2427661"/>
            <a:ext cx="1083502" cy="310213"/>
          </a:xfrm>
          <a:prstGeom prst="rect">
            <a:avLst/>
          </a:prstGeom>
          <a:noFill/>
        </p:spPr>
        <p:txBody>
          <a:bodyPr wrap="square" rtlCol="0">
            <a:spAutoFit/>
          </a:bodyPr>
          <a:lstStyle/>
          <a:p>
            <a:pPr marL="70653" indent="-70653">
              <a:buClr>
                <a:srgbClr val="005BAA"/>
              </a:buClr>
              <a:buFont typeface="Arial" panose="020B0604020202020204" pitchFamily="34" charset="0"/>
              <a:buChar char="•"/>
            </a:pPr>
            <a:r>
              <a:rPr lang="en-US" sz="708" dirty="0">
                <a:solidFill>
                  <a:schemeClr val="bg1">
                    <a:lumMod val="50000"/>
                  </a:schemeClr>
                </a:solidFill>
                <a:latin typeface="Arial" panose="020B0604020202020204" pitchFamily="34" charset="0"/>
                <a:cs typeface="Arial" panose="020B0604020202020204" pitchFamily="34" charset="0"/>
              </a:rPr>
              <a:t>Flaky</a:t>
            </a:r>
          </a:p>
          <a:p>
            <a:pPr marL="70653" indent="-70653">
              <a:buClr>
                <a:srgbClr val="005BAA"/>
              </a:buClr>
              <a:buFont typeface="Arial" panose="020B0604020202020204" pitchFamily="34" charset="0"/>
              <a:buChar char="•"/>
            </a:pPr>
            <a:endParaRPr lang="en-US" sz="708" dirty="0">
              <a:solidFill>
                <a:schemeClr val="bg1">
                  <a:lumMod val="50000"/>
                </a:schemeClr>
              </a:solidFill>
              <a:latin typeface="Arial" panose="020B0604020202020204" pitchFamily="34" charset="0"/>
              <a:cs typeface="Arial" panose="020B0604020202020204" pitchFamily="34" charset="0"/>
            </a:endParaRPr>
          </a:p>
        </p:txBody>
      </p:sp>
      <p:sp>
        <p:nvSpPr>
          <p:cNvPr id="98" name="TextBox 97">
            <a:extLst>
              <a:ext uri="{FF2B5EF4-FFF2-40B4-BE49-F238E27FC236}">
                <a16:creationId xmlns:a16="http://schemas.microsoft.com/office/drawing/2014/main" id="{990B02D5-24FC-4550-A73A-CF1CC6634730}"/>
              </a:ext>
            </a:extLst>
          </p:cNvPr>
          <p:cNvSpPr txBox="1"/>
          <p:nvPr/>
        </p:nvSpPr>
        <p:spPr>
          <a:xfrm>
            <a:off x="6318625" y="2427661"/>
            <a:ext cx="1156672" cy="419154"/>
          </a:xfrm>
          <a:prstGeom prst="rect">
            <a:avLst/>
          </a:prstGeom>
          <a:noFill/>
        </p:spPr>
        <p:txBody>
          <a:bodyPr wrap="square" rtlCol="0">
            <a:spAutoFit/>
          </a:bodyPr>
          <a:lstStyle/>
          <a:p>
            <a:pPr marL="70653" indent="-70653">
              <a:buClr>
                <a:srgbClr val="005BAA"/>
              </a:buClr>
              <a:buFont typeface="Arial" panose="020B0604020202020204" pitchFamily="34" charset="0"/>
              <a:buChar char="•"/>
            </a:pPr>
            <a:r>
              <a:rPr lang="en-US" sz="708" dirty="0">
                <a:solidFill>
                  <a:schemeClr val="bg1">
                    <a:lumMod val="50000"/>
                  </a:schemeClr>
                </a:solidFill>
                <a:latin typeface="Arial" panose="020B0604020202020204" pitchFamily="34" charset="0"/>
                <a:cs typeface="Arial" panose="020B0604020202020204" pitchFamily="34" charset="0"/>
              </a:rPr>
              <a:t>Product of Alaska</a:t>
            </a:r>
          </a:p>
          <a:p>
            <a:pPr marL="70653" indent="-70653">
              <a:buClr>
                <a:srgbClr val="005BAA"/>
              </a:buClr>
              <a:buFont typeface="Arial" panose="020B0604020202020204" pitchFamily="34" charset="0"/>
              <a:buChar char="•"/>
            </a:pPr>
            <a:r>
              <a:rPr lang="en-US" sz="708" dirty="0">
                <a:solidFill>
                  <a:schemeClr val="bg1">
                    <a:lumMod val="50000"/>
                  </a:schemeClr>
                </a:solidFill>
                <a:latin typeface="Arial" panose="020B0604020202020204" pitchFamily="34" charset="0"/>
                <a:cs typeface="Arial" panose="020B0604020202020204" pitchFamily="34" charset="0"/>
              </a:rPr>
              <a:t>From the Bering Sea</a:t>
            </a:r>
          </a:p>
          <a:p>
            <a:pPr marL="70653" indent="-70653">
              <a:buClr>
                <a:srgbClr val="005BAA"/>
              </a:buClr>
              <a:buFont typeface="Arial" panose="020B0604020202020204" pitchFamily="34" charset="0"/>
              <a:buChar char="•"/>
            </a:pPr>
            <a:r>
              <a:rPr lang="en-US" sz="708" dirty="0">
                <a:solidFill>
                  <a:schemeClr val="bg1">
                    <a:lumMod val="50000"/>
                  </a:schemeClr>
                </a:solidFill>
                <a:latin typeface="Arial" panose="020B0604020202020204" pitchFamily="34" charset="0"/>
                <a:cs typeface="Arial" panose="020B0604020202020204" pitchFamily="34" charset="0"/>
              </a:rPr>
              <a:t>Locally sourced</a:t>
            </a:r>
          </a:p>
        </p:txBody>
      </p:sp>
      <p:sp>
        <p:nvSpPr>
          <p:cNvPr id="99" name="TextBox 98">
            <a:extLst>
              <a:ext uri="{FF2B5EF4-FFF2-40B4-BE49-F238E27FC236}">
                <a16:creationId xmlns:a16="http://schemas.microsoft.com/office/drawing/2014/main" id="{B04DFBDB-F628-48F1-86A5-96D7CA44C8AB}"/>
              </a:ext>
            </a:extLst>
          </p:cNvPr>
          <p:cNvSpPr txBox="1"/>
          <p:nvPr/>
        </p:nvSpPr>
        <p:spPr>
          <a:xfrm>
            <a:off x="7417321" y="2398619"/>
            <a:ext cx="1312581" cy="854914"/>
          </a:xfrm>
          <a:prstGeom prst="rect">
            <a:avLst/>
          </a:prstGeom>
          <a:noFill/>
        </p:spPr>
        <p:txBody>
          <a:bodyPr wrap="square" rtlCol="0">
            <a:spAutoFit/>
          </a:bodyPr>
          <a:lstStyle/>
          <a:p>
            <a:pPr marL="70653" indent="-70653">
              <a:buClr>
                <a:srgbClr val="005BAA"/>
              </a:buClr>
              <a:buFont typeface="Arial" panose="020B0604020202020204" pitchFamily="34" charset="0"/>
              <a:buChar char="•"/>
            </a:pPr>
            <a:r>
              <a:rPr lang="en-US" sz="708" dirty="0">
                <a:solidFill>
                  <a:schemeClr val="bg1">
                    <a:lumMod val="50000"/>
                  </a:schemeClr>
                </a:solidFill>
                <a:latin typeface="Arial" panose="020B0604020202020204" pitchFamily="34" charset="0"/>
                <a:cs typeface="Arial" panose="020B0604020202020204" pitchFamily="34" charset="0"/>
              </a:rPr>
              <a:t>Versatile </a:t>
            </a:r>
          </a:p>
          <a:p>
            <a:pPr marL="70653" indent="-70653">
              <a:buClr>
                <a:srgbClr val="005BAA"/>
              </a:buClr>
              <a:buFont typeface="Arial" panose="020B0604020202020204" pitchFamily="34" charset="0"/>
              <a:buChar char="•"/>
            </a:pPr>
            <a:r>
              <a:rPr lang="en-US" sz="708" dirty="0">
                <a:solidFill>
                  <a:schemeClr val="bg1">
                    <a:lumMod val="50000"/>
                  </a:schemeClr>
                </a:solidFill>
                <a:latin typeface="Arial" panose="020B0604020202020204" pitchFamily="34" charset="0"/>
                <a:cs typeface="Arial" panose="020B0604020202020204" pitchFamily="34" charset="0"/>
              </a:rPr>
              <a:t>Good as an ingredient</a:t>
            </a:r>
          </a:p>
          <a:p>
            <a:pPr marL="70653" indent="-70653">
              <a:buClr>
                <a:srgbClr val="005BAA"/>
              </a:buClr>
              <a:buFont typeface="Arial" panose="020B0604020202020204" pitchFamily="34" charset="0"/>
              <a:buChar char="•"/>
            </a:pPr>
            <a:r>
              <a:rPr lang="en-US" sz="708" dirty="0">
                <a:solidFill>
                  <a:schemeClr val="bg1">
                    <a:lumMod val="50000"/>
                  </a:schemeClr>
                </a:solidFill>
                <a:latin typeface="Arial" panose="020B0604020202020204" pitchFamily="34" charset="0"/>
                <a:cs typeface="Arial" panose="020B0604020202020204" pitchFamily="34" charset="0"/>
              </a:rPr>
              <a:t>Whole family will enjoy</a:t>
            </a:r>
          </a:p>
          <a:p>
            <a:pPr marL="70653" indent="-70653">
              <a:buClr>
                <a:srgbClr val="005BAA"/>
              </a:buClr>
              <a:buFont typeface="Arial" panose="020B0604020202020204" pitchFamily="34" charset="0"/>
              <a:buChar char="•"/>
            </a:pPr>
            <a:r>
              <a:rPr lang="en-US" sz="708" dirty="0">
                <a:solidFill>
                  <a:schemeClr val="bg1">
                    <a:lumMod val="50000"/>
                  </a:schemeClr>
                </a:solidFill>
                <a:latin typeface="Arial" panose="020B0604020202020204" pitchFamily="34" charset="0"/>
                <a:cs typeface="Arial" panose="020B0604020202020204" pitchFamily="34" charset="0"/>
              </a:rPr>
              <a:t>Good as center of plate</a:t>
            </a:r>
          </a:p>
          <a:p>
            <a:pPr marL="70653" indent="-70653">
              <a:buClr>
                <a:srgbClr val="005BAA"/>
              </a:buClr>
              <a:buFont typeface="Arial" panose="020B0604020202020204" pitchFamily="34" charset="0"/>
              <a:buChar char="•"/>
            </a:pPr>
            <a:r>
              <a:rPr lang="en-US" sz="708" dirty="0">
                <a:solidFill>
                  <a:schemeClr val="bg1">
                    <a:lumMod val="50000"/>
                  </a:schemeClr>
                </a:solidFill>
                <a:latin typeface="Arial" panose="020B0604020202020204" pitchFamily="34" charset="0"/>
                <a:cs typeface="Arial" panose="020B0604020202020204" pitchFamily="34" charset="0"/>
              </a:rPr>
              <a:t>Trendy and in-demand</a:t>
            </a:r>
          </a:p>
          <a:p>
            <a:pPr marL="70653" indent="-70653">
              <a:buClr>
                <a:srgbClr val="005BAA"/>
              </a:buClr>
              <a:buFont typeface="Arial" panose="020B0604020202020204" pitchFamily="34" charset="0"/>
              <a:buChar char="•"/>
            </a:pPr>
            <a:r>
              <a:rPr lang="en-US" sz="708" dirty="0">
                <a:solidFill>
                  <a:schemeClr val="bg1">
                    <a:lumMod val="50000"/>
                  </a:schemeClr>
                </a:solidFill>
                <a:latin typeface="Arial" panose="020B0604020202020204" pitchFamily="34" charset="0"/>
                <a:cs typeface="Arial" panose="020B0604020202020204" pitchFamily="34" charset="0"/>
              </a:rPr>
              <a:t>Variety of tastes and cooking methods</a:t>
            </a:r>
          </a:p>
        </p:txBody>
      </p:sp>
      <p:sp>
        <p:nvSpPr>
          <p:cNvPr id="100" name="TextBox 99">
            <a:extLst>
              <a:ext uri="{FF2B5EF4-FFF2-40B4-BE49-F238E27FC236}">
                <a16:creationId xmlns:a16="http://schemas.microsoft.com/office/drawing/2014/main" id="{2AA7479B-FD58-44F4-BFD4-EF9463E3F292}"/>
              </a:ext>
            </a:extLst>
          </p:cNvPr>
          <p:cNvSpPr txBox="1"/>
          <p:nvPr/>
        </p:nvSpPr>
        <p:spPr>
          <a:xfrm>
            <a:off x="8673539" y="2427661"/>
            <a:ext cx="1206612" cy="745973"/>
          </a:xfrm>
          <a:prstGeom prst="rect">
            <a:avLst/>
          </a:prstGeom>
          <a:noFill/>
        </p:spPr>
        <p:txBody>
          <a:bodyPr wrap="square" rtlCol="0">
            <a:spAutoFit/>
          </a:bodyPr>
          <a:lstStyle/>
          <a:p>
            <a:pPr marL="70653" indent="-70653">
              <a:buClr>
                <a:srgbClr val="005BAA"/>
              </a:buClr>
              <a:buFont typeface="Arial" panose="020B0604020202020204" pitchFamily="34" charset="0"/>
              <a:buChar char="•"/>
            </a:pPr>
            <a:r>
              <a:rPr lang="en-US" sz="708" dirty="0">
                <a:solidFill>
                  <a:schemeClr val="bg1">
                    <a:lumMod val="50000"/>
                  </a:schemeClr>
                </a:solidFill>
                <a:latin typeface="Arial" panose="020B0604020202020204" pitchFamily="34" charset="0"/>
                <a:cs typeface="Arial" panose="020B0604020202020204" pitchFamily="34" charset="0"/>
              </a:rPr>
              <a:t>Wild-caught</a:t>
            </a:r>
          </a:p>
          <a:p>
            <a:pPr marL="70653" indent="-70653">
              <a:buClr>
                <a:srgbClr val="005BAA"/>
              </a:buClr>
              <a:buFont typeface="Arial" panose="020B0604020202020204" pitchFamily="34" charset="0"/>
              <a:buChar char="•"/>
            </a:pPr>
            <a:r>
              <a:rPr lang="en-US" sz="708" dirty="0">
                <a:solidFill>
                  <a:schemeClr val="bg1">
                    <a:lumMod val="50000"/>
                  </a:schemeClr>
                </a:solidFill>
                <a:latin typeface="Arial" panose="020B0604020202020204" pitchFamily="34" charset="0"/>
                <a:cs typeface="Arial" panose="020B0604020202020204" pitchFamily="34" charset="0"/>
              </a:rPr>
              <a:t>Sustainable</a:t>
            </a:r>
          </a:p>
          <a:p>
            <a:pPr marL="70653" indent="-70653">
              <a:buClr>
                <a:srgbClr val="005BAA"/>
              </a:buClr>
              <a:buFont typeface="Arial" panose="020B0604020202020204" pitchFamily="34" charset="0"/>
              <a:buChar char="•"/>
            </a:pPr>
            <a:r>
              <a:rPr lang="en-US" sz="708" dirty="0">
                <a:solidFill>
                  <a:schemeClr val="bg1">
                    <a:lumMod val="50000"/>
                  </a:schemeClr>
                </a:solidFill>
                <a:latin typeface="Arial" panose="020B0604020202020204" pitchFamily="34" charset="0"/>
                <a:cs typeface="Arial" panose="020B0604020202020204" pitchFamily="34" charset="0"/>
              </a:rPr>
              <a:t>Lower carbon footprint than beef, chicken, pork and most other land-based proteins</a:t>
            </a:r>
          </a:p>
        </p:txBody>
      </p:sp>
      <p:sp>
        <p:nvSpPr>
          <p:cNvPr id="118" name="TextBox 117">
            <a:extLst>
              <a:ext uri="{FF2B5EF4-FFF2-40B4-BE49-F238E27FC236}">
                <a16:creationId xmlns:a16="http://schemas.microsoft.com/office/drawing/2014/main" id="{8BECBA92-EBA2-4AF7-90C6-6D6807E70F8E}"/>
              </a:ext>
            </a:extLst>
          </p:cNvPr>
          <p:cNvSpPr txBox="1"/>
          <p:nvPr/>
        </p:nvSpPr>
        <p:spPr>
          <a:xfrm>
            <a:off x="3652783" y="3451750"/>
            <a:ext cx="955561" cy="637034"/>
          </a:xfrm>
          <a:prstGeom prst="rect">
            <a:avLst/>
          </a:prstGeom>
          <a:noFill/>
        </p:spPr>
        <p:txBody>
          <a:bodyPr wrap="square" rtlCol="0">
            <a:spAutoFit/>
          </a:bodyPr>
          <a:lstStyle/>
          <a:p>
            <a:pPr marL="70653" indent="-70653">
              <a:buClr>
                <a:srgbClr val="005BAA"/>
              </a:buClr>
              <a:buFont typeface="Arial" panose="020B0604020202020204" pitchFamily="34" charset="0"/>
              <a:buChar char="•"/>
            </a:pPr>
            <a:r>
              <a:rPr lang="en-US" sz="708" dirty="0">
                <a:solidFill>
                  <a:schemeClr val="bg1">
                    <a:lumMod val="50000"/>
                  </a:schemeClr>
                </a:solidFill>
                <a:latin typeface="Arial" panose="020B0604020202020204" pitchFamily="34" charset="0"/>
                <a:cs typeface="Arial" panose="020B0604020202020204" pitchFamily="34" charset="0"/>
              </a:rPr>
              <a:t>Fresh tasting</a:t>
            </a:r>
          </a:p>
          <a:p>
            <a:pPr marL="70653" indent="-70653">
              <a:buClr>
                <a:srgbClr val="005BAA"/>
              </a:buClr>
              <a:buFont typeface="Arial" panose="020B0604020202020204" pitchFamily="34" charset="0"/>
              <a:buChar char="•"/>
            </a:pPr>
            <a:r>
              <a:rPr lang="en-US" sz="708" dirty="0">
                <a:solidFill>
                  <a:schemeClr val="bg1">
                    <a:lumMod val="50000"/>
                  </a:schemeClr>
                </a:solidFill>
                <a:latin typeface="Arial" panose="020B0604020202020204" pitchFamily="34" charset="0"/>
                <a:cs typeface="Arial" panose="020B0604020202020204" pitchFamily="34" charset="0"/>
              </a:rPr>
              <a:t>Mild</a:t>
            </a:r>
          </a:p>
          <a:p>
            <a:pPr marL="70653" indent="-70653">
              <a:buClr>
                <a:srgbClr val="005BAA"/>
              </a:buClr>
              <a:buFont typeface="Arial" panose="020B0604020202020204" pitchFamily="34" charset="0"/>
              <a:buChar char="•"/>
            </a:pPr>
            <a:r>
              <a:rPr lang="en-US" sz="708" dirty="0">
                <a:solidFill>
                  <a:schemeClr val="bg1">
                    <a:lumMod val="50000"/>
                  </a:schemeClr>
                </a:solidFill>
                <a:latin typeface="Arial" panose="020B0604020202020204" pitchFamily="34" charset="0"/>
                <a:cs typeface="Arial" panose="020B0604020202020204" pitchFamily="34" charset="0"/>
              </a:rPr>
              <a:t>Mild-tasting</a:t>
            </a:r>
          </a:p>
          <a:p>
            <a:pPr marL="70653" indent="-70653">
              <a:buClr>
                <a:srgbClr val="005BAA"/>
              </a:buClr>
              <a:buFont typeface="Arial" panose="020B0604020202020204" pitchFamily="34" charset="0"/>
              <a:buChar char="•"/>
            </a:pPr>
            <a:r>
              <a:rPr lang="en-US" sz="708" dirty="0">
                <a:solidFill>
                  <a:schemeClr val="bg1">
                    <a:lumMod val="50000"/>
                  </a:schemeClr>
                </a:solidFill>
                <a:latin typeface="Arial" panose="020B0604020202020204" pitchFamily="34" charset="0"/>
                <a:cs typeface="Arial" panose="020B0604020202020204" pitchFamily="34" charset="0"/>
              </a:rPr>
              <a:t>Delicious whitefish </a:t>
            </a:r>
          </a:p>
        </p:txBody>
      </p:sp>
      <p:sp>
        <p:nvSpPr>
          <p:cNvPr id="119" name="TextBox 118">
            <a:extLst>
              <a:ext uri="{FF2B5EF4-FFF2-40B4-BE49-F238E27FC236}">
                <a16:creationId xmlns:a16="http://schemas.microsoft.com/office/drawing/2014/main" id="{BE93D15C-D5AE-48D2-9265-F93D24B4E5DF}"/>
              </a:ext>
            </a:extLst>
          </p:cNvPr>
          <p:cNvSpPr txBox="1"/>
          <p:nvPr/>
        </p:nvSpPr>
        <p:spPr>
          <a:xfrm>
            <a:off x="4693622" y="3451750"/>
            <a:ext cx="1083502" cy="310213"/>
          </a:xfrm>
          <a:prstGeom prst="rect">
            <a:avLst/>
          </a:prstGeom>
          <a:noFill/>
        </p:spPr>
        <p:txBody>
          <a:bodyPr wrap="square" rtlCol="0">
            <a:spAutoFit/>
          </a:bodyPr>
          <a:lstStyle/>
          <a:p>
            <a:pPr marL="70653" indent="-70653">
              <a:buClr>
                <a:srgbClr val="005BAA"/>
              </a:buClr>
              <a:buFont typeface="Arial" panose="020B0604020202020204" pitchFamily="34" charset="0"/>
              <a:buChar char="•"/>
            </a:pPr>
            <a:r>
              <a:rPr lang="en-US" sz="708" dirty="0">
                <a:solidFill>
                  <a:schemeClr val="bg1">
                    <a:lumMod val="50000"/>
                  </a:schemeClr>
                </a:solidFill>
                <a:latin typeface="Arial" panose="020B0604020202020204" pitchFamily="34" charset="0"/>
                <a:cs typeface="Arial" panose="020B0604020202020204" pitchFamily="34" charset="0"/>
              </a:rPr>
              <a:t>Flaky</a:t>
            </a:r>
          </a:p>
          <a:p>
            <a:pPr marL="70653" indent="-70653">
              <a:buClr>
                <a:srgbClr val="005BAA"/>
              </a:buClr>
              <a:buFont typeface="Arial" panose="020B0604020202020204" pitchFamily="34" charset="0"/>
              <a:buChar char="•"/>
            </a:pPr>
            <a:endParaRPr lang="en-US" sz="708" dirty="0">
              <a:solidFill>
                <a:schemeClr val="bg1">
                  <a:lumMod val="50000"/>
                </a:schemeClr>
              </a:solidFill>
              <a:latin typeface="Arial" panose="020B0604020202020204" pitchFamily="34" charset="0"/>
              <a:cs typeface="Arial" panose="020B0604020202020204" pitchFamily="34" charset="0"/>
            </a:endParaRPr>
          </a:p>
        </p:txBody>
      </p:sp>
      <p:sp>
        <p:nvSpPr>
          <p:cNvPr id="120" name="TextBox 119">
            <a:extLst>
              <a:ext uri="{FF2B5EF4-FFF2-40B4-BE49-F238E27FC236}">
                <a16:creationId xmlns:a16="http://schemas.microsoft.com/office/drawing/2014/main" id="{E67731E5-1F7C-4A99-A3D7-55230485EC58}"/>
              </a:ext>
            </a:extLst>
          </p:cNvPr>
          <p:cNvSpPr txBox="1"/>
          <p:nvPr/>
        </p:nvSpPr>
        <p:spPr>
          <a:xfrm>
            <a:off x="7417321" y="3451750"/>
            <a:ext cx="1156672" cy="745973"/>
          </a:xfrm>
          <a:prstGeom prst="rect">
            <a:avLst/>
          </a:prstGeom>
          <a:noFill/>
        </p:spPr>
        <p:txBody>
          <a:bodyPr wrap="square" rtlCol="0">
            <a:spAutoFit/>
          </a:bodyPr>
          <a:lstStyle/>
          <a:p>
            <a:pPr marL="70653" indent="-70653">
              <a:buClr>
                <a:srgbClr val="005BAA"/>
              </a:buClr>
              <a:buFont typeface="Arial" panose="020B0604020202020204" pitchFamily="34" charset="0"/>
              <a:buChar char="•"/>
            </a:pPr>
            <a:r>
              <a:rPr lang="en-US" sz="708" dirty="0">
                <a:solidFill>
                  <a:schemeClr val="bg1">
                    <a:lumMod val="50000"/>
                  </a:schemeClr>
                </a:solidFill>
                <a:latin typeface="Arial" panose="020B0604020202020204" pitchFamily="34" charset="0"/>
                <a:cs typeface="Arial" panose="020B0604020202020204" pitchFamily="34" charset="0"/>
              </a:rPr>
              <a:t>Versatile </a:t>
            </a:r>
          </a:p>
          <a:p>
            <a:pPr marL="70653" indent="-70653">
              <a:buClr>
                <a:srgbClr val="005BAA"/>
              </a:buClr>
              <a:buFont typeface="Arial" panose="020B0604020202020204" pitchFamily="34" charset="0"/>
              <a:buChar char="•"/>
            </a:pPr>
            <a:r>
              <a:rPr lang="en-US" sz="708" dirty="0">
                <a:solidFill>
                  <a:schemeClr val="bg1">
                    <a:lumMod val="50000"/>
                  </a:schemeClr>
                </a:solidFill>
                <a:latin typeface="Arial" panose="020B0604020202020204" pitchFamily="34" charset="0"/>
                <a:cs typeface="Arial" panose="020B0604020202020204" pitchFamily="34" charset="0"/>
              </a:rPr>
              <a:t>Easy to prepare</a:t>
            </a:r>
          </a:p>
          <a:p>
            <a:pPr marL="70653" indent="-70653">
              <a:buClr>
                <a:srgbClr val="005BAA"/>
              </a:buClr>
              <a:buFont typeface="Arial" panose="020B0604020202020204" pitchFamily="34" charset="0"/>
              <a:buChar char="•"/>
            </a:pPr>
            <a:r>
              <a:rPr lang="en-US" sz="708" dirty="0">
                <a:solidFill>
                  <a:schemeClr val="bg1">
                    <a:lumMod val="50000"/>
                  </a:schemeClr>
                </a:solidFill>
                <a:latin typeface="Arial" panose="020B0604020202020204" pitchFamily="34" charset="0"/>
                <a:cs typeface="Arial" panose="020B0604020202020204" pitchFamily="34" charset="0"/>
              </a:rPr>
              <a:t>Quick to cook</a:t>
            </a:r>
          </a:p>
          <a:p>
            <a:pPr marL="70653" indent="-70653">
              <a:buClr>
                <a:srgbClr val="005BAA"/>
              </a:buClr>
              <a:buFont typeface="Arial" panose="020B0604020202020204" pitchFamily="34" charset="0"/>
              <a:buChar char="•"/>
            </a:pPr>
            <a:r>
              <a:rPr lang="en-US" sz="708" dirty="0">
                <a:solidFill>
                  <a:schemeClr val="bg1">
                    <a:lumMod val="50000"/>
                  </a:schemeClr>
                </a:solidFill>
                <a:latin typeface="Arial" panose="020B0604020202020204" pitchFamily="34" charset="0"/>
                <a:cs typeface="Arial" panose="020B0604020202020204" pitchFamily="34" charset="0"/>
              </a:rPr>
              <a:t>Convenient</a:t>
            </a:r>
          </a:p>
          <a:p>
            <a:pPr marL="70653" indent="-70653">
              <a:buClr>
                <a:srgbClr val="005BAA"/>
              </a:buClr>
              <a:buFont typeface="Arial" panose="020B0604020202020204" pitchFamily="34" charset="0"/>
              <a:buChar char="•"/>
            </a:pPr>
            <a:r>
              <a:rPr lang="en-US" sz="708" dirty="0">
                <a:solidFill>
                  <a:schemeClr val="bg1">
                    <a:lumMod val="50000"/>
                  </a:schemeClr>
                </a:solidFill>
                <a:latin typeface="Arial" panose="020B0604020202020204" pitchFamily="34" charset="0"/>
                <a:cs typeface="Arial" panose="020B0604020202020204" pitchFamily="34" charset="0"/>
              </a:rPr>
              <a:t>Whole family will enjoy</a:t>
            </a:r>
          </a:p>
        </p:txBody>
      </p:sp>
      <p:sp>
        <p:nvSpPr>
          <p:cNvPr id="121" name="TextBox 120">
            <a:extLst>
              <a:ext uri="{FF2B5EF4-FFF2-40B4-BE49-F238E27FC236}">
                <a16:creationId xmlns:a16="http://schemas.microsoft.com/office/drawing/2014/main" id="{21D6B0D4-17BC-44BB-BA44-D3F080CD0727}"/>
              </a:ext>
            </a:extLst>
          </p:cNvPr>
          <p:cNvSpPr txBox="1"/>
          <p:nvPr/>
        </p:nvSpPr>
        <p:spPr>
          <a:xfrm>
            <a:off x="8673539" y="3451750"/>
            <a:ext cx="1206612" cy="854914"/>
          </a:xfrm>
          <a:prstGeom prst="rect">
            <a:avLst/>
          </a:prstGeom>
          <a:noFill/>
        </p:spPr>
        <p:txBody>
          <a:bodyPr wrap="square" rtlCol="0">
            <a:spAutoFit/>
          </a:bodyPr>
          <a:lstStyle/>
          <a:p>
            <a:pPr marL="70653" indent="-70653">
              <a:buClr>
                <a:srgbClr val="005BAA"/>
              </a:buClr>
              <a:buFont typeface="Arial" panose="020B0604020202020204" pitchFamily="34" charset="0"/>
              <a:buChar char="•"/>
            </a:pPr>
            <a:r>
              <a:rPr lang="en-US" sz="708" dirty="0">
                <a:solidFill>
                  <a:schemeClr val="bg1">
                    <a:lumMod val="50000"/>
                  </a:schemeClr>
                </a:solidFill>
                <a:latin typeface="Arial" panose="020B0604020202020204" pitchFamily="34" charset="0"/>
                <a:cs typeface="Arial" panose="020B0604020202020204" pitchFamily="34" charset="0"/>
              </a:rPr>
              <a:t>Wild-caught</a:t>
            </a:r>
          </a:p>
          <a:p>
            <a:pPr marL="70653" indent="-70653">
              <a:buClr>
                <a:srgbClr val="005BAA"/>
              </a:buClr>
              <a:buFont typeface="Arial" panose="020B0604020202020204" pitchFamily="34" charset="0"/>
              <a:buChar char="•"/>
            </a:pPr>
            <a:r>
              <a:rPr lang="en-US" sz="708" dirty="0">
                <a:solidFill>
                  <a:schemeClr val="bg1">
                    <a:lumMod val="50000"/>
                  </a:schemeClr>
                </a:solidFill>
                <a:latin typeface="Arial" panose="020B0604020202020204" pitchFamily="34" charset="0"/>
                <a:cs typeface="Arial" panose="020B0604020202020204" pitchFamily="34" charset="0"/>
              </a:rPr>
              <a:t>Sustainable</a:t>
            </a:r>
          </a:p>
          <a:p>
            <a:pPr marL="70653" indent="-70653">
              <a:buClr>
                <a:srgbClr val="005BAA"/>
              </a:buClr>
              <a:buFont typeface="Arial" panose="020B0604020202020204" pitchFamily="34" charset="0"/>
              <a:buChar char="•"/>
            </a:pPr>
            <a:r>
              <a:rPr lang="en-US" sz="708" dirty="0">
                <a:solidFill>
                  <a:schemeClr val="bg1">
                    <a:lumMod val="50000"/>
                  </a:schemeClr>
                </a:solidFill>
                <a:latin typeface="Arial" panose="020B0604020202020204" pitchFamily="34" charset="0"/>
                <a:cs typeface="Arial" panose="020B0604020202020204" pitchFamily="34" charset="0"/>
              </a:rPr>
              <a:t>Traceable</a:t>
            </a:r>
          </a:p>
          <a:p>
            <a:pPr marL="70653" indent="-70653">
              <a:buClr>
                <a:srgbClr val="005BAA"/>
              </a:buClr>
              <a:buFont typeface="Arial" panose="020B0604020202020204" pitchFamily="34" charset="0"/>
              <a:buChar char="•"/>
            </a:pPr>
            <a:r>
              <a:rPr lang="en-US" sz="708" dirty="0">
                <a:solidFill>
                  <a:schemeClr val="bg1">
                    <a:lumMod val="50000"/>
                  </a:schemeClr>
                </a:solidFill>
                <a:latin typeface="Arial" panose="020B0604020202020204" pitchFamily="34" charset="0"/>
                <a:cs typeface="Arial" panose="020B0604020202020204" pitchFamily="34" charset="0"/>
              </a:rPr>
              <a:t>Lower carbon footprint than beef, chicken, pork and most other land-based proteins </a:t>
            </a:r>
          </a:p>
        </p:txBody>
      </p:sp>
      <p:sp>
        <p:nvSpPr>
          <p:cNvPr id="122" name="TextBox 121">
            <a:extLst>
              <a:ext uri="{FF2B5EF4-FFF2-40B4-BE49-F238E27FC236}">
                <a16:creationId xmlns:a16="http://schemas.microsoft.com/office/drawing/2014/main" id="{0E18AB31-59B5-4D48-9D1A-78DE75295584}"/>
              </a:ext>
            </a:extLst>
          </p:cNvPr>
          <p:cNvSpPr txBox="1"/>
          <p:nvPr/>
        </p:nvSpPr>
        <p:spPr>
          <a:xfrm>
            <a:off x="9882666" y="3451749"/>
            <a:ext cx="1206092" cy="528093"/>
          </a:xfrm>
          <a:prstGeom prst="rect">
            <a:avLst/>
          </a:prstGeom>
          <a:noFill/>
        </p:spPr>
        <p:txBody>
          <a:bodyPr wrap="square" rtlCol="0">
            <a:spAutoFit/>
          </a:bodyPr>
          <a:lstStyle/>
          <a:p>
            <a:pPr marL="70653" indent="-70653">
              <a:buClr>
                <a:srgbClr val="005BAA"/>
              </a:buClr>
              <a:buFont typeface="Arial" panose="020B0604020202020204" pitchFamily="34" charset="0"/>
              <a:buChar char="•"/>
            </a:pPr>
            <a:r>
              <a:rPr lang="en-US" sz="708" dirty="0">
                <a:solidFill>
                  <a:schemeClr val="bg1">
                    <a:lumMod val="50000"/>
                  </a:schemeClr>
                </a:solidFill>
                <a:latin typeface="Arial" panose="020B0604020202020204" pitchFamily="34" charset="0"/>
                <a:cs typeface="Arial" panose="020B0604020202020204" pitchFamily="34" charset="0"/>
              </a:rPr>
              <a:t>(Provide ideas/recipes for preparation)</a:t>
            </a:r>
          </a:p>
          <a:p>
            <a:pPr marL="70653" indent="-70653">
              <a:buClr>
                <a:srgbClr val="005BAA"/>
              </a:buClr>
              <a:buFont typeface="Arial" panose="020B0604020202020204" pitchFamily="34" charset="0"/>
              <a:buChar char="•"/>
            </a:pPr>
            <a:r>
              <a:rPr lang="en-US" sz="708" dirty="0">
                <a:solidFill>
                  <a:schemeClr val="bg1">
                    <a:lumMod val="50000"/>
                  </a:schemeClr>
                </a:solidFill>
                <a:latin typeface="Arial" panose="020B0604020202020204" pitchFamily="34" charset="0"/>
                <a:cs typeface="Arial" panose="020B0604020202020204" pitchFamily="34" charset="0"/>
              </a:rPr>
              <a:t>(Provide suggested pairings)</a:t>
            </a:r>
          </a:p>
        </p:txBody>
      </p:sp>
      <p:sp>
        <p:nvSpPr>
          <p:cNvPr id="123" name="TextBox 122">
            <a:extLst>
              <a:ext uri="{FF2B5EF4-FFF2-40B4-BE49-F238E27FC236}">
                <a16:creationId xmlns:a16="http://schemas.microsoft.com/office/drawing/2014/main" id="{C298B14D-EBE3-4001-9A87-264FA95B7DE8}"/>
              </a:ext>
            </a:extLst>
          </p:cNvPr>
          <p:cNvSpPr txBox="1"/>
          <p:nvPr/>
        </p:nvSpPr>
        <p:spPr>
          <a:xfrm>
            <a:off x="6318625" y="3451749"/>
            <a:ext cx="1156672" cy="419154"/>
          </a:xfrm>
          <a:prstGeom prst="rect">
            <a:avLst/>
          </a:prstGeom>
          <a:noFill/>
        </p:spPr>
        <p:txBody>
          <a:bodyPr wrap="square" rtlCol="0">
            <a:spAutoFit/>
          </a:bodyPr>
          <a:lstStyle/>
          <a:p>
            <a:pPr marL="70653" indent="-70653">
              <a:buClr>
                <a:srgbClr val="005BAA"/>
              </a:buClr>
              <a:buFont typeface="Arial" panose="020B0604020202020204" pitchFamily="34" charset="0"/>
              <a:buChar char="•"/>
            </a:pPr>
            <a:r>
              <a:rPr lang="en-US" sz="708" dirty="0">
                <a:solidFill>
                  <a:schemeClr val="bg1">
                    <a:lumMod val="50000"/>
                  </a:schemeClr>
                </a:solidFill>
                <a:latin typeface="Arial" panose="020B0604020202020204" pitchFamily="34" charset="0"/>
                <a:cs typeface="Arial" panose="020B0604020202020204" pitchFamily="34" charset="0"/>
              </a:rPr>
              <a:t>Product of Alaska</a:t>
            </a:r>
          </a:p>
          <a:p>
            <a:pPr marL="70653" indent="-70653">
              <a:buClr>
                <a:srgbClr val="005BAA"/>
              </a:buClr>
              <a:buFont typeface="Arial" panose="020B0604020202020204" pitchFamily="34" charset="0"/>
              <a:buChar char="•"/>
            </a:pPr>
            <a:r>
              <a:rPr lang="en-US" sz="708" dirty="0">
                <a:solidFill>
                  <a:schemeClr val="bg1">
                    <a:lumMod val="50000"/>
                  </a:schemeClr>
                </a:solidFill>
                <a:latin typeface="Arial" panose="020B0604020202020204" pitchFamily="34" charset="0"/>
                <a:cs typeface="Arial" panose="020B0604020202020204" pitchFamily="34" charset="0"/>
              </a:rPr>
              <a:t>From the Bering Sea</a:t>
            </a:r>
          </a:p>
          <a:p>
            <a:pPr marL="70653" indent="-70653">
              <a:buClr>
                <a:srgbClr val="005BAA"/>
              </a:buClr>
              <a:buFont typeface="Arial" panose="020B0604020202020204" pitchFamily="34" charset="0"/>
              <a:buChar char="•"/>
            </a:pPr>
            <a:r>
              <a:rPr lang="en-US" sz="708" dirty="0">
                <a:solidFill>
                  <a:schemeClr val="bg1">
                    <a:lumMod val="50000"/>
                  </a:schemeClr>
                </a:solidFill>
                <a:latin typeface="Arial" panose="020B0604020202020204" pitchFamily="34" charset="0"/>
                <a:cs typeface="Arial" panose="020B0604020202020204" pitchFamily="34" charset="0"/>
              </a:rPr>
              <a:t>Locally sourced</a:t>
            </a:r>
          </a:p>
        </p:txBody>
      </p:sp>
      <p:sp>
        <p:nvSpPr>
          <p:cNvPr id="124" name="Title 1">
            <a:extLst>
              <a:ext uri="{FF2B5EF4-FFF2-40B4-BE49-F238E27FC236}">
                <a16:creationId xmlns:a16="http://schemas.microsoft.com/office/drawing/2014/main" id="{EF14095A-411A-4C56-8F80-BEDF3A397A0C}"/>
              </a:ext>
            </a:extLst>
          </p:cNvPr>
          <p:cNvSpPr txBox="1">
            <a:spLocks/>
          </p:cNvSpPr>
          <p:nvPr/>
        </p:nvSpPr>
        <p:spPr>
          <a:xfrm rot="16200000">
            <a:off x="634823" y="2754080"/>
            <a:ext cx="1017419" cy="187546"/>
          </a:xfrm>
          <a:prstGeom prst="rect">
            <a:avLst/>
          </a:prstGeom>
          <a:noFill/>
        </p:spPr>
        <p:txBody>
          <a:bodyPr vert="horz" lIns="58882" tIns="29441" rIns="58882" bIns="29441" rtlCol="0" anchor="b">
            <a:noAutofit/>
          </a:bodyPr>
          <a:lstStyle>
            <a:lvl1pPr algn="l" defTabSz="1234440" rtl="0" eaLnBrk="1" latinLnBrk="0" hangingPunct="1">
              <a:lnSpc>
                <a:spcPct val="90000"/>
              </a:lnSpc>
              <a:spcBef>
                <a:spcPct val="0"/>
              </a:spcBef>
              <a:buNone/>
              <a:defRPr sz="5400" b="1" kern="1200">
                <a:solidFill>
                  <a:srgbClr val="005BAA"/>
                </a:solidFill>
                <a:latin typeface="Arial" panose="020B0604020202020204" pitchFamily="34" charset="0"/>
                <a:ea typeface="+mj-ea"/>
                <a:cs typeface="Arial" panose="020B0604020202020204" pitchFamily="34" charset="0"/>
              </a:defRPr>
            </a:lvl1pPr>
          </a:lstStyle>
          <a:p>
            <a:pPr algn="ctr"/>
            <a:r>
              <a:rPr lang="en-US" sz="901" dirty="0">
                <a:solidFill>
                  <a:schemeClr val="accent6"/>
                </a:solidFill>
              </a:rPr>
              <a:t>QSR</a:t>
            </a:r>
          </a:p>
        </p:txBody>
      </p:sp>
      <p:sp>
        <p:nvSpPr>
          <p:cNvPr id="143" name="TextBox 142">
            <a:extLst>
              <a:ext uri="{FF2B5EF4-FFF2-40B4-BE49-F238E27FC236}">
                <a16:creationId xmlns:a16="http://schemas.microsoft.com/office/drawing/2014/main" id="{DA340EFE-937A-4C6A-ABC4-6F7687C4201A}"/>
              </a:ext>
            </a:extLst>
          </p:cNvPr>
          <p:cNvSpPr txBox="1"/>
          <p:nvPr/>
        </p:nvSpPr>
        <p:spPr>
          <a:xfrm>
            <a:off x="3652783" y="4492387"/>
            <a:ext cx="955561" cy="637034"/>
          </a:xfrm>
          <a:prstGeom prst="rect">
            <a:avLst/>
          </a:prstGeom>
          <a:noFill/>
        </p:spPr>
        <p:txBody>
          <a:bodyPr wrap="square" rtlCol="0">
            <a:spAutoFit/>
          </a:bodyPr>
          <a:lstStyle/>
          <a:p>
            <a:pPr marL="70653" indent="-70653">
              <a:buClr>
                <a:srgbClr val="005BAA"/>
              </a:buClr>
              <a:buFont typeface="Arial" panose="020B0604020202020204" pitchFamily="34" charset="0"/>
              <a:buChar char="•"/>
            </a:pPr>
            <a:r>
              <a:rPr lang="en-US" sz="708" dirty="0">
                <a:solidFill>
                  <a:schemeClr val="bg1">
                    <a:lumMod val="50000"/>
                  </a:schemeClr>
                </a:solidFill>
                <a:latin typeface="Arial" panose="020B0604020202020204" pitchFamily="34" charset="0"/>
                <a:cs typeface="Arial" panose="020B0604020202020204" pitchFamily="34" charset="0"/>
              </a:rPr>
              <a:t>Fresh tasting</a:t>
            </a:r>
          </a:p>
          <a:p>
            <a:pPr marL="70653" indent="-70653">
              <a:buClr>
                <a:srgbClr val="005BAA"/>
              </a:buClr>
              <a:buFont typeface="Arial" panose="020B0604020202020204" pitchFamily="34" charset="0"/>
              <a:buChar char="•"/>
            </a:pPr>
            <a:r>
              <a:rPr lang="en-US" sz="708" dirty="0">
                <a:solidFill>
                  <a:schemeClr val="bg1">
                    <a:lumMod val="50000"/>
                  </a:schemeClr>
                </a:solidFill>
                <a:latin typeface="Arial" panose="020B0604020202020204" pitchFamily="34" charset="0"/>
                <a:cs typeface="Arial" panose="020B0604020202020204" pitchFamily="34" charset="0"/>
              </a:rPr>
              <a:t>Mild</a:t>
            </a:r>
          </a:p>
          <a:p>
            <a:pPr marL="70653" indent="-70653">
              <a:buClr>
                <a:srgbClr val="005BAA"/>
              </a:buClr>
              <a:buFont typeface="Arial" panose="020B0604020202020204" pitchFamily="34" charset="0"/>
              <a:buChar char="•"/>
            </a:pPr>
            <a:r>
              <a:rPr lang="en-US" sz="708" dirty="0">
                <a:solidFill>
                  <a:schemeClr val="bg1">
                    <a:lumMod val="50000"/>
                  </a:schemeClr>
                </a:solidFill>
                <a:latin typeface="Arial" panose="020B0604020202020204" pitchFamily="34" charset="0"/>
                <a:cs typeface="Arial" panose="020B0604020202020204" pitchFamily="34" charset="0"/>
              </a:rPr>
              <a:t>Mild-tasting</a:t>
            </a:r>
          </a:p>
          <a:p>
            <a:pPr marL="70653" indent="-70653">
              <a:buClr>
                <a:srgbClr val="005BAA"/>
              </a:buClr>
              <a:buFont typeface="Arial" panose="020B0604020202020204" pitchFamily="34" charset="0"/>
              <a:buChar char="•"/>
            </a:pPr>
            <a:r>
              <a:rPr lang="en-US" sz="708" dirty="0">
                <a:solidFill>
                  <a:schemeClr val="bg1">
                    <a:lumMod val="50000"/>
                  </a:schemeClr>
                </a:solidFill>
                <a:latin typeface="Arial" panose="020B0604020202020204" pitchFamily="34" charset="0"/>
                <a:cs typeface="Arial" panose="020B0604020202020204" pitchFamily="34" charset="0"/>
              </a:rPr>
              <a:t>Delicious whitefish </a:t>
            </a:r>
          </a:p>
        </p:txBody>
      </p:sp>
      <p:sp>
        <p:nvSpPr>
          <p:cNvPr id="144" name="TextBox 143">
            <a:extLst>
              <a:ext uri="{FF2B5EF4-FFF2-40B4-BE49-F238E27FC236}">
                <a16:creationId xmlns:a16="http://schemas.microsoft.com/office/drawing/2014/main" id="{8027766C-650F-4230-8DAB-FFAD2BD4AF0E}"/>
              </a:ext>
            </a:extLst>
          </p:cNvPr>
          <p:cNvSpPr txBox="1"/>
          <p:nvPr/>
        </p:nvSpPr>
        <p:spPr>
          <a:xfrm>
            <a:off x="4693622" y="4492386"/>
            <a:ext cx="1083502" cy="310213"/>
          </a:xfrm>
          <a:prstGeom prst="rect">
            <a:avLst/>
          </a:prstGeom>
          <a:noFill/>
        </p:spPr>
        <p:txBody>
          <a:bodyPr wrap="square" rtlCol="0">
            <a:spAutoFit/>
          </a:bodyPr>
          <a:lstStyle/>
          <a:p>
            <a:pPr marL="70653" indent="-70653">
              <a:buClr>
                <a:srgbClr val="005BAA"/>
              </a:buClr>
              <a:buFont typeface="Arial" panose="020B0604020202020204" pitchFamily="34" charset="0"/>
              <a:buChar char="•"/>
            </a:pPr>
            <a:r>
              <a:rPr lang="en-US" sz="708" dirty="0">
                <a:solidFill>
                  <a:schemeClr val="bg1">
                    <a:lumMod val="50000"/>
                  </a:schemeClr>
                </a:solidFill>
                <a:latin typeface="Arial" panose="020B0604020202020204" pitchFamily="34" charset="0"/>
                <a:cs typeface="Arial" panose="020B0604020202020204" pitchFamily="34" charset="0"/>
              </a:rPr>
              <a:t>Flaky</a:t>
            </a:r>
          </a:p>
          <a:p>
            <a:pPr marL="70653" indent="-70653">
              <a:buClr>
                <a:srgbClr val="005BAA"/>
              </a:buClr>
              <a:buFont typeface="Arial" panose="020B0604020202020204" pitchFamily="34" charset="0"/>
              <a:buChar char="•"/>
            </a:pPr>
            <a:endParaRPr lang="en-US" sz="708" dirty="0">
              <a:solidFill>
                <a:schemeClr val="bg1">
                  <a:lumMod val="50000"/>
                </a:schemeClr>
              </a:solidFill>
              <a:latin typeface="Arial" panose="020B0604020202020204" pitchFamily="34" charset="0"/>
              <a:cs typeface="Arial" panose="020B0604020202020204" pitchFamily="34" charset="0"/>
            </a:endParaRPr>
          </a:p>
        </p:txBody>
      </p:sp>
      <p:sp>
        <p:nvSpPr>
          <p:cNvPr id="145" name="TextBox 144">
            <a:extLst>
              <a:ext uri="{FF2B5EF4-FFF2-40B4-BE49-F238E27FC236}">
                <a16:creationId xmlns:a16="http://schemas.microsoft.com/office/drawing/2014/main" id="{BDF63BF2-00C4-4413-B8B4-904A5CEE2931}"/>
              </a:ext>
            </a:extLst>
          </p:cNvPr>
          <p:cNvSpPr txBox="1"/>
          <p:nvPr/>
        </p:nvSpPr>
        <p:spPr>
          <a:xfrm>
            <a:off x="6318625" y="4492386"/>
            <a:ext cx="1156672" cy="419154"/>
          </a:xfrm>
          <a:prstGeom prst="rect">
            <a:avLst/>
          </a:prstGeom>
          <a:noFill/>
        </p:spPr>
        <p:txBody>
          <a:bodyPr wrap="square" rtlCol="0">
            <a:spAutoFit/>
          </a:bodyPr>
          <a:lstStyle/>
          <a:p>
            <a:pPr marL="70653" indent="-70653">
              <a:buClr>
                <a:srgbClr val="005BAA"/>
              </a:buClr>
              <a:buFont typeface="Arial" panose="020B0604020202020204" pitchFamily="34" charset="0"/>
              <a:buChar char="•"/>
            </a:pPr>
            <a:r>
              <a:rPr lang="en-US" sz="708" dirty="0">
                <a:solidFill>
                  <a:schemeClr val="bg1">
                    <a:lumMod val="50000"/>
                  </a:schemeClr>
                </a:solidFill>
                <a:latin typeface="Arial" panose="020B0604020202020204" pitchFamily="34" charset="0"/>
                <a:cs typeface="Arial" panose="020B0604020202020204" pitchFamily="34" charset="0"/>
              </a:rPr>
              <a:t>Product of Alaska</a:t>
            </a:r>
          </a:p>
          <a:p>
            <a:pPr marL="70653" indent="-70653">
              <a:buClr>
                <a:srgbClr val="005BAA"/>
              </a:buClr>
              <a:buFont typeface="Arial" panose="020B0604020202020204" pitchFamily="34" charset="0"/>
              <a:buChar char="•"/>
            </a:pPr>
            <a:r>
              <a:rPr lang="en-US" sz="708" dirty="0">
                <a:solidFill>
                  <a:schemeClr val="bg1">
                    <a:lumMod val="50000"/>
                  </a:schemeClr>
                </a:solidFill>
                <a:latin typeface="Arial" panose="020B0604020202020204" pitchFamily="34" charset="0"/>
                <a:cs typeface="Arial" panose="020B0604020202020204" pitchFamily="34" charset="0"/>
              </a:rPr>
              <a:t>From the Bering Sea</a:t>
            </a:r>
          </a:p>
          <a:p>
            <a:pPr marL="70653" indent="-70653">
              <a:buClr>
                <a:srgbClr val="005BAA"/>
              </a:buClr>
              <a:buFont typeface="Arial" panose="020B0604020202020204" pitchFamily="34" charset="0"/>
              <a:buChar char="•"/>
            </a:pPr>
            <a:r>
              <a:rPr lang="en-US" sz="708" dirty="0">
                <a:solidFill>
                  <a:schemeClr val="bg1">
                    <a:lumMod val="50000"/>
                  </a:schemeClr>
                </a:solidFill>
                <a:latin typeface="Arial" panose="020B0604020202020204" pitchFamily="34" charset="0"/>
                <a:cs typeface="Arial" panose="020B0604020202020204" pitchFamily="34" charset="0"/>
              </a:rPr>
              <a:t>Locally sourced</a:t>
            </a:r>
          </a:p>
        </p:txBody>
      </p:sp>
      <p:sp>
        <p:nvSpPr>
          <p:cNvPr id="146" name="TextBox 145">
            <a:extLst>
              <a:ext uri="{FF2B5EF4-FFF2-40B4-BE49-F238E27FC236}">
                <a16:creationId xmlns:a16="http://schemas.microsoft.com/office/drawing/2014/main" id="{84D9B741-D274-40F1-8F24-EAAC5805FBFD}"/>
              </a:ext>
            </a:extLst>
          </p:cNvPr>
          <p:cNvSpPr txBox="1"/>
          <p:nvPr/>
        </p:nvSpPr>
        <p:spPr>
          <a:xfrm>
            <a:off x="9882666" y="4492386"/>
            <a:ext cx="1156672" cy="310213"/>
          </a:xfrm>
          <a:prstGeom prst="rect">
            <a:avLst/>
          </a:prstGeom>
          <a:noFill/>
        </p:spPr>
        <p:txBody>
          <a:bodyPr wrap="square" rtlCol="0">
            <a:spAutoFit/>
          </a:bodyPr>
          <a:lstStyle/>
          <a:p>
            <a:pPr marL="70653" indent="-70653">
              <a:buClr>
                <a:srgbClr val="005BAA"/>
              </a:buClr>
              <a:buFont typeface="Arial" panose="020B0604020202020204" pitchFamily="34" charset="0"/>
              <a:buChar char="•"/>
            </a:pPr>
            <a:r>
              <a:rPr lang="en-US" sz="708" dirty="0">
                <a:solidFill>
                  <a:schemeClr val="bg1">
                    <a:lumMod val="50000"/>
                  </a:schemeClr>
                </a:solidFill>
                <a:latin typeface="Arial" panose="020B0604020202020204" pitchFamily="34" charset="0"/>
                <a:cs typeface="Arial" panose="020B0604020202020204" pitchFamily="34" charset="0"/>
              </a:rPr>
              <a:t>(Explain in menu how the fish was prepared)</a:t>
            </a:r>
          </a:p>
        </p:txBody>
      </p:sp>
      <p:sp>
        <p:nvSpPr>
          <p:cNvPr id="147" name="TextBox 146">
            <a:extLst>
              <a:ext uri="{FF2B5EF4-FFF2-40B4-BE49-F238E27FC236}">
                <a16:creationId xmlns:a16="http://schemas.microsoft.com/office/drawing/2014/main" id="{89836003-0C40-4CDF-A9CE-965B173F14AF}"/>
              </a:ext>
            </a:extLst>
          </p:cNvPr>
          <p:cNvSpPr txBox="1"/>
          <p:nvPr/>
        </p:nvSpPr>
        <p:spPr>
          <a:xfrm>
            <a:off x="7417321" y="4492387"/>
            <a:ext cx="1156672" cy="637034"/>
          </a:xfrm>
          <a:prstGeom prst="rect">
            <a:avLst/>
          </a:prstGeom>
          <a:noFill/>
        </p:spPr>
        <p:txBody>
          <a:bodyPr wrap="square" rtlCol="0">
            <a:spAutoFit/>
          </a:bodyPr>
          <a:lstStyle/>
          <a:p>
            <a:pPr marL="70653" indent="-70653">
              <a:buClr>
                <a:srgbClr val="005BAA"/>
              </a:buClr>
              <a:buFont typeface="Arial" panose="020B0604020202020204" pitchFamily="34" charset="0"/>
              <a:buChar char="•"/>
            </a:pPr>
            <a:r>
              <a:rPr lang="en-US" sz="708" dirty="0">
                <a:solidFill>
                  <a:schemeClr val="bg1">
                    <a:lumMod val="50000"/>
                  </a:schemeClr>
                </a:solidFill>
                <a:latin typeface="Arial" panose="020B0604020202020204" pitchFamily="34" charset="0"/>
                <a:cs typeface="Arial" panose="020B0604020202020204" pitchFamily="34" charset="0"/>
              </a:rPr>
              <a:t>Versatile</a:t>
            </a:r>
          </a:p>
          <a:p>
            <a:pPr marL="70653" indent="-70653">
              <a:buClr>
                <a:srgbClr val="005BAA"/>
              </a:buClr>
              <a:buFont typeface="Arial" panose="020B0604020202020204" pitchFamily="34" charset="0"/>
              <a:buChar char="•"/>
            </a:pPr>
            <a:r>
              <a:rPr lang="en-US" sz="708" dirty="0">
                <a:solidFill>
                  <a:schemeClr val="bg1">
                    <a:lumMod val="50000"/>
                  </a:schemeClr>
                </a:solidFill>
                <a:latin typeface="Arial" panose="020B0604020202020204" pitchFamily="34" charset="0"/>
                <a:cs typeface="Arial" panose="020B0604020202020204" pitchFamily="34" charset="0"/>
              </a:rPr>
              <a:t>Whole family will enjoy</a:t>
            </a:r>
          </a:p>
          <a:p>
            <a:pPr marL="70653" indent="-70653">
              <a:buClr>
                <a:srgbClr val="005BAA"/>
              </a:buClr>
              <a:buFont typeface="Arial" panose="020B0604020202020204" pitchFamily="34" charset="0"/>
              <a:buChar char="•"/>
            </a:pPr>
            <a:r>
              <a:rPr lang="en-US" sz="708" dirty="0">
                <a:solidFill>
                  <a:schemeClr val="bg1">
                    <a:lumMod val="50000"/>
                  </a:schemeClr>
                </a:solidFill>
                <a:latin typeface="Arial" panose="020B0604020202020204" pitchFamily="34" charset="0"/>
                <a:cs typeface="Arial" panose="020B0604020202020204" pitchFamily="34" charset="0"/>
              </a:rPr>
              <a:t>Variety of tastes and cooking methods</a:t>
            </a:r>
          </a:p>
        </p:txBody>
      </p:sp>
      <p:sp>
        <p:nvSpPr>
          <p:cNvPr id="148" name="Rectangle 147">
            <a:extLst>
              <a:ext uri="{FF2B5EF4-FFF2-40B4-BE49-F238E27FC236}">
                <a16:creationId xmlns:a16="http://schemas.microsoft.com/office/drawing/2014/main" id="{52EF6D23-E27E-43B2-9CA2-831723DF02E6}"/>
              </a:ext>
            </a:extLst>
          </p:cNvPr>
          <p:cNvSpPr/>
          <p:nvPr/>
        </p:nvSpPr>
        <p:spPr>
          <a:xfrm>
            <a:off x="2190914" y="2428198"/>
            <a:ext cx="1415591" cy="41915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sz="708" b="1" dirty="0">
                <a:solidFill>
                  <a:srgbClr val="005BAA"/>
                </a:solidFill>
                <a:latin typeface="Arial" panose="020B0604020202020204" pitchFamily="34" charset="0"/>
                <a:cs typeface="Arial" panose="020B0604020202020204" pitchFamily="34" charset="0"/>
              </a:rPr>
              <a:t>Debunk the mystery of what is in QSR fish &amp; highlight all its Alaska glory.</a:t>
            </a:r>
            <a:endParaRPr lang="en-US" sz="708" dirty="0">
              <a:solidFill>
                <a:srgbClr val="005BAA"/>
              </a:solidFill>
              <a:latin typeface="Arial" panose="020B0604020202020204" pitchFamily="34" charset="0"/>
              <a:cs typeface="Arial" panose="020B0604020202020204" pitchFamily="34" charset="0"/>
            </a:endParaRPr>
          </a:p>
        </p:txBody>
      </p:sp>
      <p:sp>
        <p:nvSpPr>
          <p:cNvPr id="149" name="Rectangle 148">
            <a:extLst>
              <a:ext uri="{FF2B5EF4-FFF2-40B4-BE49-F238E27FC236}">
                <a16:creationId xmlns:a16="http://schemas.microsoft.com/office/drawing/2014/main" id="{B10341FA-CEF0-44A1-B2BE-C2A2B9EE89D2}"/>
              </a:ext>
            </a:extLst>
          </p:cNvPr>
          <p:cNvSpPr/>
          <p:nvPr/>
        </p:nvSpPr>
        <p:spPr>
          <a:xfrm>
            <a:off x="2190914" y="4492386"/>
            <a:ext cx="1410985" cy="31021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sz="708" b="1" dirty="0">
                <a:solidFill>
                  <a:srgbClr val="005BAA"/>
                </a:solidFill>
                <a:latin typeface="Arial" panose="020B0604020202020204" pitchFamily="34" charset="0"/>
                <a:cs typeface="Arial" panose="020B0604020202020204" pitchFamily="34" charset="0"/>
              </a:rPr>
              <a:t>Give all the details on how this tasty fish is prepared.</a:t>
            </a:r>
            <a:endParaRPr lang="en-US" sz="708" dirty="0">
              <a:solidFill>
                <a:srgbClr val="005BAA"/>
              </a:solidFill>
              <a:latin typeface="Arial" panose="020B0604020202020204" pitchFamily="34" charset="0"/>
              <a:cs typeface="Arial" panose="020B0604020202020204" pitchFamily="34" charset="0"/>
            </a:endParaRPr>
          </a:p>
        </p:txBody>
      </p:sp>
      <p:sp>
        <p:nvSpPr>
          <p:cNvPr id="152" name="Title 1">
            <a:extLst>
              <a:ext uri="{FF2B5EF4-FFF2-40B4-BE49-F238E27FC236}">
                <a16:creationId xmlns:a16="http://schemas.microsoft.com/office/drawing/2014/main" id="{7099B2B8-544A-4ACD-A8D0-CF89FC880B51}"/>
              </a:ext>
            </a:extLst>
          </p:cNvPr>
          <p:cNvSpPr txBox="1">
            <a:spLocks/>
          </p:cNvSpPr>
          <p:nvPr/>
        </p:nvSpPr>
        <p:spPr>
          <a:xfrm>
            <a:off x="5357140" y="2110367"/>
            <a:ext cx="803868" cy="184660"/>
          </a:xfrm>
          <a:prstGeom prst="rect">
            <a:avLst/>
          </a:prstGeom>
          <a:noFill/>
          <a:ln>
            <a:noFill/>
          </a:ln>
        </p:spPr>
        <p:txBody>
          <a:bodyPr vert="horz" lIns="58882" tIns="29441" rIns="58882" bIns="29441" rtlCol="0" anchor="b">
            <a:noAutofit/>
          </a:bodyPr>
          <a:lstStyle>
            <a:lvl1pPr algn="l" defTabSz="1234440" rtl="0" eaLnBrk="1" latinLnBrk="0" hangingPunct="1">
              <a:lnSpc>
                <a:spcPct val="90000"/>
              </a:lnSpc>
              <a:spcBef>
                <a:spcPct val="0"/>
              </a:spcBef>
              <a:buNone/>
              <a:defRPr sz="5400" b="1" kern="1200">
                <a:solidFill>
                  <a:srgbClr val="005BAA"/>
                </a:solidFill>
                <a:latin typeface="Arial" panose="020B0604020202020204" pitchFamily="34" charset="0"/>
                <a:ea typeface="+mj-ea"/>
                <a:cs typeface="Arial" panose="020B0604020202020204" pitchFamily="34" charset="0"/>
              </a:defRPr>
            </a:lvl1pPr>
          </a:lstStyle>
          <a:p>
            <a:r>
              <a:rPr lang="en-US" sz="901" dirty="0"/>
              <a:t>Health</a:t>
            </a:r>
          </a:p>
        </p:txBody>
      </p:sp>
      <p:sp>
        <p:nvSpPr>
          <p:cNvPr id="153" name="TextBox 152">
            <a:extLst>
              <a:ext uri="{FF2B5EF4-FFF2-40B4-BE49-F238E27FC236}">
                <a16:creationId xmlns:a16="http://schemas.microsoft.com/office/drawing/2014/main" id="{44BAC34B-B36E-48BF-A006-81445BB70F02}"/>
              </a:ext>
            </a:extLst>
          </p:cNvPr>
          <p:cNvSpPr txBox="1"/>
          <p:nvPr/>
        </p:nvSpPr>
        <p:spPr>
          <a:xfrm>
            <a:off x="5357140" y="2404821"/>
            <a:ext cx="1083502" cy="528093"/>
          </a:xfrm>
          <a:prstGeom prst="rect">
            <a:avLst/>
          </a:prstGeom>
          <a:noFill/>
        </p:spPr>
        <p:txBody>
          <a:bodyPr wrap="square" rtlCol="0">
            <a:spAutoFit/>
          </a:bodyPr>
          <a:lstStyle/>
          <a:p>
            <a:pPr marL="70653" indent="-70653">
              <a:buClr>
                <a:srgbClr val="005BAA"/>
              </a:buClr>
              <a:buFont typeface="Arial" panose="020B0604020202020204" pitchFamily="34" charset="0"/>
              <a:buChar char="•"/>
            </a:pPr>
            <a:r>
              <a:rPr lang="en-US" sz="708" dirty="0">
                <a:solidFill>
                  <a:schemeClr val="bg1">
                    <a:lumMod val="50000"/>
                  </a:schemeClr>
                </a:solidFill>
                <a:latin typeface="Arial" panose="020B0604020202020204" pitchFamily="34" charset="0"/>
                <a:cs typeface="Arial" panose="020B0604020202020204" pitchFamily="34" charset="0"/>
              </a:rPr>
              <a:t>High in protein </a:t>
            </a:r>
          </a:p>
          <a:p>
            <a:pPr marL="70653" indent="-70653">
              <a:buClr>
                <a:srgbClr val="005BAA"/>
              </a:buClr>
              <a:buFont typeface="Arial" panose="020B0604020202020204" pitchFamily="34" charset="0"/>
              <a:buChar char="•"/>
            </a:pPr>
            <a:r>
              <a:rPr lang="en-US" sz="708" dirty="0">
                <a:solidFill>
                  <a:schemeClr val="bg1">
                    <a:lumMod val="50000"/>
                  </a:schemeClr>
                </a:solidFill>
                <a:latin typeface="Arial" panose="020B0604020202020204" pitchFamily="34" charset="0"/>
                <a:cs typeface="Arial" panose="020B0604020202020204" pitchFamily="34" charset="0"/>
              </a:rPr>
              <a:t>Low fat</a:t>
            </a:r>
          </a:p>
          <a:p>
            <a:pPr marL="70653" indent="-70653">
              <a:buClr>
                <a:srgbClr val="005BAA"/>
              </a:buClr>
              <a:buFont typeface="Arial" panose="020B0604020202020204" pitchFamily="34" charset="0"/>
              <a:buChar char="•"/>
            </a:pPr>
            <a:r>
              <a:rPr lang="en-US" sz="708" dirty="0">
                <a:solidFill>
                  <a:schemeClr val="bg1">
                    <a:lumMod val="50000"/>
                  </a:schemeClr>
                </a:solidFill>
                <a:latin typeface="Arial" panose="020B0604020202020204" pitchFamily="34" charset="0"/>
                <a:cs typeface="Arial" panose="020B0604020202020204" pitchFamily="34" charset="0"/>
              </a:rPr>
              <a:t>Heart healthy</a:t>
            </a:r>
          </a:p>
          <a:p>
            <a:pPr marL="70653" indent="-70653">
              <a:buClr>
                <a:srgbClr val="005BAA"/>
              </a:buClr>
              <a:buFont typeface="Arial" panose="020B0604020202020204" pitchFamily="34" charset="0"/>
              <a:buChar char="•"/>
            </a:pPr>
            <a:endParaRPr lang="en-US" sz="708" dirty="0">
              <a:solidFill>
                <a:schemeClr val="bg1">
                  <a:lumMod val="50000"/>
                </a:schemeClr>
              </a:solidFill>
              <a:latin typeface="Arial" panose="020B0604020202020204" pitchFamily="34" charset="0"/>
              <a:cs typeface="Arial" panose="020B0604020202020204" pitchFamily="34" charset="0"/>
            </a:endParaRPr>
          </a:p>
        </p:txBody>
      </p:sp>
      <p:sp>
        <p:nvSpPr>
          <p:cNvPr id="154" name="TextBox 153">
            <a:extLst>
              <a:ext uri="{FF2B5EF4-FFF2-40B4-BE49-F238E27FC236}">
                <a16:creationId xmlns:a16="http://schemas.microsoft.com/office/drawing/2014/main" id="{8EF5FD65-FBE5-4C68-83E4-3A2A018DE7F5}"/>
              </a:ext>
            </a:extLst>
          </p:cNvPr>
          <p:cNvSpPr txBox="1"/>
          <p:nvPr/>
        </p:nvSpPr>
        <p:spPr>
          <a:xfrm>
            <a:off x="5357140" y="3451750"/>
            <a:ext cx="1083502" cy="528093"/>
          </a:xfrm>
          <a:prstGeom prst="rect">
            <a:avLst/>
          </a:prstGeom>
          <a:noFill/>
        </p:spPr>
        <p:txBody>
          <a:bodyPr wrap="square" rtlCol="0">
            <a:spAutoFit/>
          </a:bodyPr>
          <a:lstStyle/>
          <a:p>
            <a:pPr marL="70653" indent="-70653">
              <a:buClr>
                <a:srgbClr val="005BAA"/>
              </a:buClr>
              <a:buFont typeface="Arial" panose="020B0604020202020204" pitchFamily="34" charset="0"/>
              <a:buChar char="•"/>
            </a:pPr>
            <a:r>
              <a:rPr lang="en-US" sz="708" dirty="0">
                <a:solidFill>
                  <a:schemeClr val="bg1">
                    <a:lumMod val="50000"/>
                  </a:schemeClr>
                </a:solidFill>
                <a:latin typeface="Arial" panose="020B0604020202020204" pitchFamily="34" charset="0"/>
                <a:cs typeface="Arial" panose="020B0604020202020204" pitchFamily="34" charset="0"/>
              </a:rPr>
              <a:t>High in protein </a:t>
            </a:r>
          </a:p>
          <a:p>
            <a:pPr marL="70653" indent="-70653">
              <a:buClr>
                <a:srgbClr val="005BAA"/>
              </a:buClr>
              <a:buFont typeface="Arial" panose="020B0604020202020204" pitchFamily="34" charset="0"/>
              <a:buChar char="•"/>
            </a:pPr>
            <a:r>
              <a:rPr lang="en-US" sz="708" dirty="0">
                <a:solidFill>
                  <a:schemeClr val="bg1">
                    <a:lumMod val="50000"/>
                  </a:schemeClr>
                </a:solidFill>
                <a:latin typeface="Arial" panose="020B0604020202020204" pitchFamily="34" charset="0"/>
                <a:cs typeface="Arial" panose="020B0604020202020204" pitchFamily="34" charset="0"/>
              </a:rPr>
              <a:t>Low fat</a:t>
            </a:r>
          </a:p>
          <a:p>
            <a:pPr marL="70653" indent="-70653">
              <a:buClr>
                <a:srgbClr val="005BAA"/>
              </a:buClr>
              <a:buFont typeface="Arial" panose="020B0604020202020204" pitchFamily="34" charset="0"/>
              <a:buChar char="•"/>
            </a:pPr>
            <a:r>
              <a:rPr lang="en-US" sz="708" dirty="0">
                <a:solidFill>
                  <a:schemeClr val="bg1">
                    <a:lumMod val="50000"/>
                  </a:schemeClr>
                </a:solidFill>
                <a:latin typeface="Arial" panose="020B0604020202020204" pitchFamily="34" charset="0"/>
                <a:cs typeface="Arial" panose="020B0604020202020204" pitchFamily="34" charset="0"/>
              </a:rPr>
              <a:t>Heart healthy</a:t>
            </a:r>
          </a:p>
          <a:p>
            <a:pPr marL="70653" indent="-70653">
              <a:buClr>
                <a:srgbClr val="005BAA"/>
              </a:buClr>
              <a:buFont typeface="Arial" panose="020B0604020202020204" pitchFamily="34" charset="0"/>
              <a:buChar char="•"/>
            </a:pPr>
            <a:endParaRPr lang="en-US" sz="708" dirty="0">
              <a:solidFill>
                <a:schemeClr val="bg1">
                  <a:lumMod val="50000"/>
                </a:schemeClr>
              </a:solidFill>
              <a:latin typeface="Arial" panose="020B060402020202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id="{7B03F999-6997-EB43-90C0-D51F327BD7C5}"/>
              </a:ext>
            </a:extLst>
          </p:cNvPr>
          <p:cNvSpPr/>
          <p:nvPr/>
        </p:nvSpPr>
        <p:spPr>
          <a:xfrm>
            <a:off x="1089876" y="1837662"/>
            <a:ext cx="10047901" cy="187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1" b="1" spc="387" dirty="0">
                <a:solidFill>
                  <a:srgbClr val="0A9AD2"/>
                </a:solidFill>
                <a:latin typeface="Arial" panose="020B0604020202020204" pitchFamily="34" charset="0"/>
                <a:cs typeface="Arial" panose="020B0604020202020204" pitchFamily="34" charset="0"/>
              </a:rPr>
              <a:t>THE MOST IMPORTANT MESSAGES TO COMMUNICATE BY BUSINESS CHANNEL</a:t>
            </a:r>
          </a:p>
        </p:txBody>
      </p:sp>
      <p:sp>
        <p:nvSpPr>
          <p:cNvPr id="81" name="Title 1">
            <a:extLst>
              <a:ext uri="{FF2B5EF4-FFF2-40B4-BE49-F238E27FC236}">
                <a16:creationId xmlns:a16="http://schemas.microsoft.com/office/drawing/2014/main" id="{1454D3C6-4998-824C-955E-D127FB0B3DD5}"/>
              </a:ext>
            </a:extLst>
          </p:cNvPr>
          <p:cNvSpPr txBox="1">
            <a:spLocks/>
          </p:cNvSpPr>
          <p:nvPr/>
        </p:nvSpPr>
        <p:spPr>
          <a:xfrm rot="16200000">
            <a:off x="634823" y="3804241"/>
            <a:ext cx="1017419" cy="187546"/>
          </a:xfrm>
          <a:prstGeom prst="rect">
            <a:avLst/>
          </a:prstGeom>
          <a:noFill/>
        </p:spPr>
        <p:txBody>
          <a:bodyPr vert="horz" lIns="58882" tIns="29441" rIns="58882" bIns="29441" rtlCol="0" anchor="b">
            <a:noAutofit/>
          </a:bodyPr>
          <a:lstStyle>
            <a:lvl1pPr algn="l" defTabSz="1234440" rtl="0" eaLnBrk="1" latinLnBrk="0" hangingPunct="1">
              <a:lnSpc>
                <a:spcPct val="90000"/>
              </a:lnSpc>
              <a:spcBef>
                <a:spcPct val="0"/>
              </a:spcBef>
              <a:buNone/>
              <a:defRPr sz="5400" b="1" kern="1200">
                <a:solidFill>
                  <a:srgbClr val="005BAA"/>
                </a:solidFill>
                <a:latin typeface="Arial" panose="020B0604020202020204" pitchFamily="34" charset="0"/>
                <a:ea typeface="+mj-ea"/>
                <a:cs typeface="Arial" panose="020B0604020202020204" pitchFamily="34" charset="0"/>
              </a:defRPr>
            </a:lvl1pPr>
          </a:lstStyle>
          <a:p>
            <a:pPr algn="ctr"/>
            <a:r>
              <a:rPr lang="en-US" sz="901" dirty="0">
                <a:solidFill>
                  <a:schemeClr val="accent6"/>
                </a:solidFill>
              </a:rPr>
              <a:t>GROCERY</a:t>
            </a:r>
          </a:p>
        </p:txBody>
      </p:sp>
      <p:sp>
        <p:nvSpPr>
          <p:cNvPr id="82" name="Title 1">
            <a:extLst>
              <a:ext uri="{FF2B5EF4-FFF2-40B4-BE49-F238E27FC236}">
                <a16:creationId xmlns:a16="http://schemas.microsoft.com/office/drawing/2014/main" id="{CA1DA53F-4DD2-EB4E-85ED-782F0A4305AE}"/>
              </a:ext>
            </a:extLst>
          </p:cNvPr>
          <p:cNvSpPr txBox="1">
            <a:spLocks/>
          </p:cNvSpPr>
          <p:nvPr/>
        </p:nvSpPr>
        <p:spPr>
          <a:xfrm rot="16200000">
            <a:off x="634823" y="4836192"/>
            <a:ext cx="1017419" cy="187546"/>
          </a:xfrm>
          <a:prstGeom prst="rect">
            <a:avLst/>
          </a:prstGeom>
          <a:noFill/>
        </p:spPr>
        <p:txBody>
          <a:bodyPr vert="horz" lIns="58882" tIns="29441" rIns="58882" bIns="29441" rtlCol="0" anchor="b">
            <a:noAutofit/>
          </a:bodyPr>
          <a:lstStyle>
            <a:lvl1pPr algn="l" defTabSz="1234440" rtl="0" eaLnBrk="1" latinLnBrk="0" hangingPunct="1">
              <a:lnSpc>
                <a:spcPct val="90000"/>
              </a:lnSpc>
              <a:spcBef>
                <a:spcPct val="0"/>
              </a:spcBef>
              <a:buNone/>
              <a:defRPr sz="5400" b="1" kern="1200">
                <a:solidFill>
                  <a:srgbClr val="005BAA"/>
                </a:solidFill>
                <a:latin typeface="Arial" panose="020B0604020202020204" pitchFamily="34" charset="0"/>
                <a:ea typeface="+mj-ea"/>
                <a:cs typeface="Arial" panose="020B0604020202020204" pitchFamily="34" charset="0"/>
              </a:defRPr>
            </a:lvl1pPr>
          </a:lstStyle>
          <a:p>
            <a:pPr algn="ctr"/>
            <a:r>
              <a:rPr lang="en-US" sz="901" dirty="0">
                <a:solidFill>
                  <a:schemeClr val="accent6"/>
                </a:solidFill>
              </a:rPr>
              <a:t>FULL SERVICE</a:t>
            </a:r>
          </a:p>
        </p:txBody>
      </p:sp>
      <p:pic>
        <p:nvPicPr>
          <p:cNvPr id="7" name="Picture 6">
            <a:extLst>
              <a:ext uri="{FF2B5EF4-FFF2-40B4-BE49-F238E27FC236}">
                <a16:creationId xmlns:a16="http://schemas.microsoft.com/office/drawing/2014/main" id="{827A3358-E92A-B946-AD85-7EB8AA50F3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0319" y="2601166"/>
            <a:ext cx="493373" cy="493373"/>
          </a:xfrm>
          <a:prstGeom prst="rect">
            <a:avLst/>
          </a:prstGeom>
        </p:spPr>
      </p:pic>
      <p:pic>
        <p:nvPicPr>
          <p:cNvPr id="9" name="Picture 8">
            <a:extLst>
              <a:ext uri="{FF2B5EF4-FFF2-40B4-BE49-F238E27FC236}">
                <a16:creationId xmlns:a16="http://schemas.microsoft.com/office/drawing/2014/main" id="{0CB541AF-FB83-7C43-A6D7-99B1F42D44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4094" y="3635101"/>
            <a:ext cx="525824" cy="525824"/>
          </a:xfrm>
          <a:prstGeom prst="rect">
            <a:avLst/>
          </a:prstGeom>
        </p:spPr>
      </p:pic>
      <p:pic>
        <p:nvPicPr>
          <p:cNvPr id="11" name="Picture 10">
            <a:extLst>
              <a:ext uri="{FF2B5EF4-FFF2-40B4-BE49-F238E27FC236}">
                <a16:creationId xmlns:a16="http://schemas.microsoft.com/office/drawing/2014/main" id="{A501494D-852B-1E40-99E6-A0C0645D62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5074" y="4638032"/>
            <a:ext cx="583864" cy="583864"/>
          </a:xfrm>
          <a:prstGeom prst="rect">
            <a:avLst/>
          </a:prstGeom>
        </p:spPr>
      </p:pic>
      <p:grpSp>
        <p:nvGrpSpPr>
          <p:cNvPr id="56" name="Group 55">
            <a:extLst>
              <a:ext uri="{FF2B5EF4-FFF2-40B4-BE49-F238E27FC236}">
                <a16:creationId xmlns:a16="http://schemas.microsoft.com/office/drawing/2014/main" id="{47393756-C35F-9546-A09A-1982487B82D3}"/>
              </a:ext>
            </a:extLst>
          </p:cNvPr>
          <p:cNvGrpSpPr/>
          <p:nvPr/>
        </p:nvGrpSpPr>
        <p:grpSpPr>
          <a:xfrm>
            <a:off x="1037447" y="1804956"/>
            <a:ext cx="10064680" cy="3642233"/>
            <a:chOff x="353189" y="2004648"/>
            <a:chExt cx="14761530" cy="5341941"/>
          </a:xfrm>
        </p:grpSpPr>
        <p:cxnSp>
          <p:nvCxnSpPr>
            <p:cNvPr id="58" name="Straight Connector 57">
              <a:extLst>
                <a:ext uri="{FF2B5EF4-FFF2-40B4-BE49-F238E27FC236}">
                  <a16:creationId xmlns:a16="http://schemas.microsoft.com/office/drawing/2014/main" id="{D31A07FC-6E8E-8848-9A04-9394CD92614D}"/>
                </a:ext>
              </a:extLst>
            </p:cNvPr>
            <p:cNvCxnSpPr>
              <a:cxnSpLocks/>
            </p:cNvCxnSpPr>
            <p:nvPr/>
          </p:nvCxnSpPr>
          <p:spPr>
            <a:xfrm>
              <a:off x="411189" y="2004648"/>
              <a:ext cx="1470353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F84AC6BC-5A17-8247-AEF0-F843B1FDC132}"/>
                </a:ext>
              </a:extLst>
            </p:cNvPr>
            <p:cNvGrpSpPr/>
            <p:nvPr/>
          </p:nvGrpSpPr>
          <p:grpSpPr>
            <a:xfrm>
              <a:off x="353189" y="2358807"/>
              <a:ext cx="14761530" cy="4987782"/>
              <a:chOff x="353189" y="2358807"/>
              <a:chExt cx="14761530" cy="4987782"/>
            </a:xfrm>
          </p:grpSpPr>
          <p:cxnSp>
            <p:nvCxnSpPr>
              <p:cNvPr id="60" name="Straight Connector 59">
                <a:extLst>
                  <a:ext uri="{FF2B5EF4-FFF2-40B4-BE49-F238E27FC236}">
                    <a16:creationId xmlns:a16="http://schemas.microsoft.com/office/drawing/2014/main" id="{BCE2A14F-F2A2-5741-823D-D35B7C9AE1C4}"/>
                  </a:ext>
                </a:extLst>
              </p:cNvPr>
              <p:cNvCxnSpPr>
                <a:cxnSpLocks/>
              </p:cNvCxnSpPr>
              <p:nvPr/>
            </p:nvCxnSpPr>
            <p:spPr>
              <a:xfrm flipV="1">
                <a:off x="353189" y="4289397"/>
                <a:ext cx="14668160" cy="1675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D810E60-F673-5542-902F-E5A3629B0DE1}"/>
                  </a:ext>
                </a:extLst>
              </p:cNvPr>
              <p:cNvCxnSpPr>
                <a:cxnSpLocks/>
              </p:cNvCxnSpPr>
              <p:nvPr/>
            </p:nvCxnSpPr>
            <p:spPr>
              <a:xfrm flipV="1">
                <a:off x="418907" y="5807409"/>
                <a:ext cx="14668160" cy="1675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0FB69B8-0573-C74D-B9D6-43B1C0C66AD7}"/>
                  </a:ext>
                </a:extLst>
              </p:cNvPr>
              <p:cNvCxnSpPr>
                <a:cxnSpLocks/>
              </p:cNvCxnSpPr>
              <p:nvPr/>
            </p:nvCxnSpPr>
            <p:spPr>
              <a:xfrm>
                <a:off x="411189" y="2369675"/>
                <a:ext cx="1470353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7BFADFE-934D-314D-8AA7-CD58870475FC}"/>
                  </a:ext>
                </a:extLst>
              </p:cNvPr>
              <p:cNvCxnSpPr>
                <a:cxnSpLocks/>
              </p:cNvCxnSpPr>
              <p:nvPr/>
            </p:nvCxnSpPr>
            <p:spPr>
              <a:xfrm>
                <a:off x="411189" y="2788121"/>
                <a:ext cx="1470353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61C9F88-6F4C-7641-AB88-F84BFBAD64A3}"/>
                  </a:ext>
                </a:extLst>
              </p:cNvPr>
              <p:cNvCxnSpPr/>
              <p:nvPr/>
            </p:nvCxnSpPr>
            <p:spPr>
              <a:xfrm>
                <a:off x="5675977" y="2365966"/>
                <a:ext cx="0" cy="498062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23DB9D3-C900-AE41-8E69-F9A1C93845B9}"/>
                  </a:ext>
                </a:extLst>
              </p:cNvPr>
              <p:cNvCxnSpPr/>
              <p:nvPr/>
            </p:nvCxnSpPr>
            <p:spPr>
              <a:xfrm>
                <a:off x="7996979" y="2365966"/>
                <a:ext cx="0" cy="498062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8BBA6C7E-0CFE-C44C-BE74-3BD40C0D6807}"/>
                  </a:ext>
                </a:extLst>
              </p:cNvPr>
              <p:cNvCxnSpPr/>
              <p:nvPr/>
            </p:nvCxnSpPr>
            <p:spPr>
              <a:xfrm>
                <a:off x="9671352" y="2365966"/>
                <a:ext cx="0" cy="498062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F553E749-B633-624B-9D8F-24C561542DB6}"/>
                  </a:ext>
                </a:extLst>
              </p:cNvPr>
              <p:cNvCxnSpPr/>
              <p:nvPr/>
            </p:nvCxnSpPr>
            <p:spPr>
              <a:xfrm>
                <a:off x="11479272" y="2365966"/>
                <a:ext cx="0" cy="498062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905901D-3C41-4740-B7ED-BDB4CA80CED7}"/>
                  </a:ext>
                </a:extLst>
              </p:cNvPr>
              <p:cNvCxnSpPr/>
              <p:nvPr/>
            </p:nvCxnSpPr>
            <p:spPr>
              <a:xfrm>
                <a:off x="13287192" y="2365966"/>
                <a:ext cx="0" cy="498062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B857908-2BF7-D445-A2F9-D78A28692772}"/>
                  </a:ext>
                </a:extLst>
              </p:cNvPr>
              <p:cNvCxnSpPr/>
              <p:nvPr/>
            </p:nvCxnSpPr>
            <p:spPr>
              <a:xfrm>
                <a:off x="6652019" y="2358807"/>
                <a:ext cx="0" cy="498062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468ECB64-516C-A047-9DB9-9342664470B9}"/>
                  </a:ext>
                </a:extLst>
              </p:cNvPr>
              <p:cNvCxnSpPr/>
              <p:nvPr/>
            </p:nvCxnSpPr>
            <p:spPr>
              <a:xfrm>
                <a:off x="4162119" y="2365966"/>
                <a:ext cx="0" cy="498062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95159B6-1C35-344F-8003-CBA932BD0983}"/>
                  </a:ext>
                </a:extLst>
              </p:cNvPr>
              <p:cNvCxnSpPr/>
              <p:nvPr/>
            </p:nvCxnSpPr>
            <p:spPr>
              <a:xfrm>
                <a:off x="1930068" y="2365966"/>
                <a:ext cx="0" cy="498062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795467D7-D89D-DD44-A8EA-8DD2C202FE7A}"/>
                  </a:ext>
                </a:extLst>
              </p:cNvPr>
              <p:cNvCxnSpPr>
                <a:cxnSpLocks/>
              </p:cNvCxnSpPr>
              <p:nvPr/>
            </p:nvCxnSpPr>
            <p:spPr>
              <a:xfrm flipV="1">
                <a:off x="418907" y="7329839"/>
                <a:ext cx="14668160" cy="1675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24B6340-E82A-1747-8D9B-1797FC644CA6}"/>
                  </a:ext>
                </a:extLst>
              </p:cNvPr>
              <p:cNvCxnSpPr/>
              <p:nvPr/>
            </p:nvCxnSpPr>
            <p:spPr>
              <a:xfrm>
                <a:off x="692538" y="2365966"/>
                <a:ext cx="0" cy="498062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57" name="Rectangle 56">
            <a:extLst>
              <a:ext uri="{FF2B5EF4-FFF2-40B4-BE49-F238E27FC236}">
                <a16:creationId xmlns:a16="http://schemas.microsoft.com/office/drawing/2014/main" id="{C7E5DC2A-0110-46E3-A695-73658E39802F}"/>
              </a:ext>
            </a:extLst>
          </p:cNvPr>
          <p:cNvSpPr/>
          <p:nvPr/>
        </p:nvSpPr>
        <p:spPr>
          <a:xfrm>
            <a:off x="2190914" y="3481131"/>
            <a:ext cx="1443530" cy="41915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sz="708" b="1" dirty="0">
                <a:solidFill>
                  <a:srgbClr val="005BAA"/>
                </a:solidFill>
                <a:latin typeface="Arial" panose="020B0604020202020204" pitchFamily="34" charset="0"/>
                <a:cs typeface="Arial" panose="020B0604020202020204" pitchFamily="34" charset="0"/>
              </a:rPr>
              <a:t>Hone in on taste, texture &amp; sourcing, and fuel them with preparation &amp; pairing tips.</a:t>
            </a:r>
            <a:endParaRPr lang="en-US" sz="708" dirty="0">
              <a:solidFill>
                <a:srgbClr val="005BAA"/>
              </a:solidFill>
              <a:latin typeface="Arial" panose="020B0604020202020204" pitchFamily="34" charset="0"/>
              <a:cs typeface="Arial" panose="020B0604020202020204" pitchFamily="34" charset="0"/>
            </a:endParaRPr>
          </a:p>
        </p:txBody>
      </p:sp>
      <p:sp>
        <p:nvSpPr>
          <p:cNvPr id="68" name="Rectangle 67">
            <a:extLst>
              <a:ext uri="{FF2B5EF4-FFF2-40B4-BE49-F238E27FC236}">
                <a16:creationId xmlns:a16="http://schemas.microsoft.com/office/drawing/2014/main" id="{7177ACB8-3654-46B1-9B1B-827B0B850B01}"/>
              </a:ext>
            </a:extLst>
          </p:cNvPr>
          <p:cNvSpPr/>
          <p:nvPr/>
        </p:nvSpPr>
        <p:spPr>
          <a:xfrm>
            <a:off x="2190914" y="4005904"/>
            <a:ext cx="1443530" cy="41915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sz="708" b="1" dirty="0">
                <a:solidFill>
                  <a:srgbClr val="005BAA"/>
                </a:solidFill>
                <a:latin typeface="Arial" panose="020B0604020202020204" pitchFamily="34" charset="0"/>
                <a:cs typeface="Arial" panose="020B0604020202020204" pitchFamily="34" charset="0"/>
              </a:rPr>
              <a:t>Promise convenience without sacrificing fresh, wild, Alaskan seafood.</a:t>
            </a:r>
            <a:endParaRPr lang="en-US" sz="708" dirty="0">
              <a:solidFill>
                <a:srgbClr val="005BAA"/>
              </a:solidFill>
              <a:latin typeface="Arial" panose="020B0604020202020204" pitchFamily="34" charset="0"/>
              <a:cs typeface="Arial" panose="020B0604020202020204" pitchFamily="34" charset="0"/>
            </a:endParaRPr>
          </a:p>
        </p:txBody>
      </p:sp>
      <p:sp>
        <p:nvSpPr>
          <p:cNvPr id="70" name="Title 1">
            <a:extLst>
              <a:ext uri="{FF2B5EF4-FFF2-40B4-BE49-F238E27FC236}">
                <a16:creationId xmlns:a16="http://schemas.microsoft.com/office/drawing/2014/main" id="{C8884F8D-55AA-4059-B20F-220B7FBF0DC0}"/>
              </a:ext>
            </a:extLst>
          </p:cNvPr>
          <p:cNvSpPr txBox="1">
            <a:spLocks/>
          </p:cNvSpPr>
          <p:nvPr/>
        </p:nvSpPr>
        <p:spPr>
          <a:xfrm>
            <a:off x="2190914" y="3414509"/>
            <a:ext cx="1021923" cy="126083"/>
          </a:xfrm>
          <a:prstGeom prst="rect">
            <a:avLst/>
          </a:prstGeom>
          <a:noFill/>
        </p:spPr>
        <p:txBody>
          <a:bodyPr vert="horz" lIns="58882" tIns="29441" rIns="58882" bIns="29441" rtlCol="0" anchor="b">
            <a:noAutofit/>
          </a:bodyPr>
          <a:lstStyle>
            <a:lvl1pPr algn="l" defTabSz="1234440" rtl="0" eaLnBrk="1" latinLnBrk="0" hangingPunct="1">
              <a:lnSpc>
                <a:spcPct val="90000"/>
              </a:lnSpc>
              <a:spcBef>
                <a:spcPct val="0"/>
              </a:spcBef>
              <a:buNone/>
              <a:defRPr sz="5400" b="1" kern="1200">
                <a:solidFill>
                  <a:srgbClr val="005BAA"/>
                </a:solidFill>
                <a:latin typeface="Arial" panose="020B0604020202020204" pitchFamily="34" charset="0"/>
                <a:ea typeface="+mj-ea"/>
                <a:cs typeface="Arial" panose="020B0604020202020204" pitchFamily="34" charset="0"/>
              </a:defRPr>
            </a:lvl1pPr>
          </a:lstStyle>
          <a:p>
            <a:r>
              <a:rPr lang="en-US" sz="818" dirty="0">
                <a:solidFill>
                  <a:schemeClr val="accent6"/>
                </a:solidFill>
              </a:rPr>
              <a:t>FISH COUNTER</a:t>
            </a:r>
          </a:p>
        </p:txBody>
      </p:sp>
      <p:sp>
        <p:nvSpPr>
          <p:cNvPr id="72" name="Title 1">
            <a:extLst>
              <a:ext uri="{FF2B5EF4-FFF2-40B4-BE49-F238E27FC236}">
                <a16:creationId xmlns:a16="http://schemas.microsoft.com/office/drawing/2014/main" id="{2A7A6ED7-F9D1-408D-8343-B5FB8FEF223A}"/>
              </a:ext>
            </a:extLst>
          </p:cNvPr>
          <p:cNvSpPr txBox="1">
            <a:spLocks/>
          </p:cNvSpPr>
          <p:nvPr/>
        </p:nvSpPr>
        <p:spPr>
          <a:xfrm>
            <a:off x="2190914" y="3930652"/>
            <a:ext cx="1021923" cy="126083"/>
          </a:xfrm>
          <a:prstGeom prst="rect">
            <a:avLst/>
          </a:prstGeom>
          <a:noFill/>
        </p:spPr>
        <p:txBody>
          <a:bodyPr vert="horz" lIns="58882" tIns="29441" rIns="58882" bIns="29441" rtlCol="0" anchor="b">
            <a:noAutofit/>
          </a:bodyPr>
          <a:lstStyle>
            <a:lvl1pPr algn="l" defTabSz="1234440" rtl="0" eaLnBrk="1" latinLnBrk="0" hangingPunct="1">
              <a:lnSpc>
                <a:spcPct val="90000"/>
              </a:lnSpc>
              <a:spcBef>
                <a:spcPct val="0"/>
              </a:spcBef>
              <a:buNone/>
              <a:defRPr sz="5400" b="1" kern="1200">
                <a:solidFill>
                  <a:srgbClr val="005BAA"/>
                </a:solidFill>
                <a:latin typeface="Arial" panose="020B0604020202020204" pitchFamily="34" charset="0"/>
                <a:ea typeface="+mj-ea"/>
                <a:cs typeface="Arial" panose="020B0604020202020204" pitchFamily="34" charset="0"/>
              </a:defRPr>
            </a:lvl1pPr>
          </a:lstStyle>
          <a:p>
            <a:r>
              <a:rPr lang="en-US" sz="818" dirty="0">
                <a:solidFill>
                  <a:schemeClr val="accent6"/>
                </a:solidFill>
              </a:rPr>
              <a:t>FROZEN AISLE</a:t>
            </a:r>
          </a:p>
        </p:txBody>
      </p:sp>
    </p:spTree>
    <p:extLst>
      <p:ext uri="{BB962C8B-B14F-4D97-AF65-F5344CB8AC3E}">
        <p14:creationId xmlns:p14="http://schemas.microsoft.com/office/powerpoint/2010/main" val="2399236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5BAA"/>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E3403B-44C5-4767-8D7C-629B6FFD6A8A}"/>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45BB9D4-DA47-4DCB-9110-082D989CD4AC}"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Title 5">
            <a:extLst>
              <a:ext uri="{FF2B5EF4-FFF2-40B4-BE49-F238E27FC236}">
                <a16:creationId xmlns:a16="http://schemas.microsoft.com/office/drawing/2014/main" id="{17FF6774-A051-4892-AC2C-9E64E9296503}"/>
              </a:ext>
            </a:extLst>
          </p:cNvPr>
          <p:cNvSpPr>
            <a:spLocks noGrp="1"/>
          </p:cNvSpPr>
          <p:nvPr>
            <p:ph type="title"/>
          </p:nvPr>
        </p:nvSpPr>
        <p:spPr>
          <a:xfrm>
            <a:off x="838200" y="365125"/>
            <a:ext cx="6438900" cy="3465896"/>
          </a:xfrm>
        </p:spPr>
        <p:txBody>
          <a:bodyPr>
            <a:normAutofit/>
          </a:bodyPr>
          <a:lstStyle/>
          <a:p>
            <a:r>
              <a:rPr lang="en-US" dirty="0">
                <a:solidFill>
                  <a:schemeClr val="tx2"/>
                </a:solidFill>
              </a:rPr>
              <a:t>Our Consumer Insight</a:t>
            </a:r>
            <a:br>
              <a:rPr lang="en-US" dirty="0">
                <a:solidFill>
                  <a:schemeClr val="tx2"/>
                </a:solidFill>
              </a:rPr>
            </a:br>
            <a:r>
              <a:rPr lang="en-US" sz="1800" dirty="0">
                <a:solidFill>
                  <a:schemeClr val="tx2"/>
                </a:solidFill>
              </a:rPr>
              <a:t>Understanding the consumer landscape</a:t>
            </a:r>
            <a:endParaRPr lang="en-US" dirty="0">
              <a:solidFill>
                <a:schemeClr val="tx2"/>
              </a:solidFill>
            </a:endParaRPr>
          </a:p>
        </p:txBody>
      </p:sp>
    </p:spTree>
    <p:extLst>
      <p:ext uri="{BB962C8B-B14F-4D97-AF65-F5344CB8AC3E}">
        <p14:creationId xmlns:p14="http://schemas.microsoft.com/office/powerpoint/2010/main" val="1175489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BAB19E60-476E-4183-B624-1811FE9C03A7}"/>
              </a:ext>
            </a:extLst>
          </p:cNvPr>
          <p:cNvGraphicFramePr/>
          <p:nvPr>
            <p:extLst>
              <p:ext uri="{D42A27DB-BD31-4B8C-83A1-F6EECF244321}">
                <p14:modId xmlns:p14="http://schemas.microsoft.com/office/powerpoint/2010/main" val="502467568"/>
              </p:ext>
            </p:extLst>
          </p:nvPr>
        </p:nvGraphicFramePr>
        <p:xfrm>
          <a:off x="838199" y="2037177"/>
          <a:ext cx="10515599" cy="359825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C15CEF29-1460-4787-A834-E59183A7C1D1}"/>
              </a:ext>
            </a:extLst>
          </p:cNvPr>
          <p:cNvSpPr>
            <a:spLocks noGrp="1"/>
          </p:cNvSpPr>
          <p:nvPr>
            <p:ph type="title"/>
          </p:nvPr>
        </p:nvSpPr>
        <p:spPr>
          <a:xfrm>
            <a:off x="838200" y="365125"/>
            <a:ext cx="10515600" cy="1215947"/>
          </a:xfrm>
        </p:spPr>
        <p:txBody>
          <a:bodyPr>
            <a:normAutofit/>
          </a:bodyPr>
          <a:lstStyle/>
          <a:p>
            <a:r>
              <a:rPr lang="en-US" sz="3200" dirty="0"/>
              <a:t>Lack of familiarity is the #2 deterrent to people buying seafood, just behind cost.</a:t>
            </a:r>
          </a:p>
        </p:txBody>
      </p:sp>
      <p:sp>
        <p:nvSpPr>
          <p:cNvPr id="3" name="Slide Number Placeholder 2">
            <a:extLst>
              <a:ext uri="{FF2B5EF4-FFF2-40B4-BE49-F238E27FC236}">
                <a16:creationId xmlns:a16="http://schemas.microsoft.com/office/drawing/2014/main" id="{783F351B-AE93-41AC-878F-E21F9D954A01}"/>
              </a:ext>
            </a:extLst>
          </p:cNvPr>
          <p:cNvSpPr>
            <a:spLocks noGrp="1"/>
          </p:cNvSpPr>
          <p:nvPr>
            <p:ph type="sldNum" sz="quarter" idx="4"/>
          </p:nvPr>
        </p:nvSpPr>
        <p:spPr/>
        <p:txBody>
          <a:bodyPr/>
          <a:lstStyle/>
          <a:p>
            <a:fld id="{445BB9D4-DA47-4DCB-9110-082D989CD4AC}" type="slidenum">
              <a:rPr lang="en-US" smtClean="0"/>
              <a:pPr/>
              <a:t>14</a:t>
            </a:fld>
            <a:endParaRPr lang="en-US" dirty="0"/>
          </a:p>
        </p:txBody>
      </p:sp>
      <p:sp>
        <p:nvSpPr>
          <p:cNvPr id="4" name="Rectangle 3">
            <a:extLst>
              <a:ext uri="{FF2B5EF4-FFF2-40B4-BE49-F238E27FC236}">
                <a16:creationId xmlns:a16="http://schemas.microsoft.com/office/drawing/2014/main" id="{567ECCAE-E771-43C5-834F-C1C15C08CFC9}"/>
              </a:ext>
            </a:extLst>
          </p:cNvPr>
          <p:cNvSpPr/>
          <p:nvPr/>
        </p:nvSpPr>
        <p:spPr>
          <a:xfrm>
            <a:off x="1146493" y="2053739"/>
            <a:ext cx="1294703" cy="3497801"/>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AE92730-2E9F-4C4F-B8AE-860659FC36C1}"/>
              </a:ext>
            </a:extLst>
          </p:cNvPr>
          <p:cNvSpPr/>
          <p:nvPr/>
        </p:nvSpPr>
        <p:spPr>
          <a:xfrm>
            <a:off x="2748878" y="2539892"/>
            <a:ext cx="3307973" cy="30116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11" name="Rectangle 10">
            <a:extLst>
              <a:ext uri="{FF2B5EF4-FFF2-40B4-BE49-F238E27FC236}">
                <a16:creationId xmlns:a16="http://schemas.microsoft.com/office/drawing/2014/main" id="{EF7B45D0-0045-43AC-9549-4E04B25B765B}"/>
              </a:ext>
            </a:extLst>
          </p:cNvPr>
          <p:cNvSpPr/>
          <p:nvPr/>
        </p:nvSpPr>
        <p:spPr>
          <a:xfrm>
            <a:off x="838199" y="1725826"/>
            <a:ext cx="10515599" cy="338554"/>
          </a:xfrm>
          <a:prstGeom prst="rect">
            <a:avLst/>
          </a:prstGeom>
        </p:spPr>
        <p:txBody>
          <a:bodyPr wrap="square">
            <a:spAutoFit/>
          </a:bodyPr>
          <a:lstStyle/>
          <a:p>
            <a:pPr algn="ctr"/>
            <a:r>
              <a:rPr lang="en-US" sz="1200" dirty="0">
                <a:solidFill>
                  <a:schemeClr val="accent1"/>
                </a:solidFill>
                <a:latin typeface="Arial Black" panose="020B0A04020102020204" pitchFamily="34" charset="0"/>
              </a:rPr>
              <a:t>What prevents you from purchasing and/or ordering fish?</a:t>
            </a:r>
          </a:p>
        </p:txBody>
      </p:sp>
      <p:sp>
        <p:nvSpPr>
          <p:cNvPr id="12" name="Rectangle 11">
            <a:extLst>
              <a:ext uri="{FF2B5EF4-FFF2-40B4-BE49-F238E27FC236}">
                <a16:creationId xmlns:a16="http://schemas.microsoft.com/office/drawing/2014/main" id="{9655118F-56A9-4D8E-82D6-9D4BD66D8BF0}"/>
              </a:ext>
            </a:extLst>
          </p:cNvPr>
          <p:cNvSpPr/>
          <p:nvPr/>
        </p:nvSpPr>
        <p:spPr>
          <a:xfrm>
            <a:off x="0" y="6138333"/>
            <a:ext cx="8984609" cy="215444"/>
          </a:xfrm>
          <a:prstGeom prst="rect">
            <a:avLst/>
          </a:prstGeom>
        </p:spPr>
        <p:txBody>
          <a:bodyPr wrap="square">
            <a:spAutoFit/>
          </a:bodyPr>
          <a:lstStyle/>
          <a:p>
            <a:r>
              <a:rPr lang="en-US" sz="800" dirty="0">
                <a:solidFill>
                  <a:schemeClr val="accent4">
                    <a:lumMod val="75000"/>
                  </a:schemeClr>
                </a:solidFill>
                <a:latin typeface="Arial" panose="020B0604020202020204" pitchFamily="34" charset="0"/>
                <a:cs typeface="Arial" panose="020B0604020202020204" pitchFamily="34" charset="0"/>
              </a:rPr>
              <a:t>Q25. What prevents you from purchasing and/or ordering fish? Base: aware of fish: 902</a:t>
            </a:r>
          </a:p>
        </p:txBody>
      </p:sp>
    </p:spTree>
    <p:extLst>
      <p:ext uri="{BB962C8B-B14F-4D97-AF65-F5344CB8AC3E}">
        <p14:creationId xmlns:p14="http://schemas.microsoft.com/office/powerpoint/2010/main" val="158060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CEF29-1460-4787-A834-E59183A7C1D1}"/>
              </a:ext>
            </a:extLst>
          </p:cNvPr>
          <p:cNvSpPr>
            <a:spLocks noGrp="1"/>
          </p:cNvSpPr>
          <p:nvPr>
            <p:ph type="title"/>
          </p:nvPr>
        </p:nvSpPr>
        <p:spPr>
          <a:xfrm>
            <a:off x="838200" y="365126"/>
            <a:ext cx="10515600" cy="1155870"/>
          </a:xfrm>
        </p:spPr>
        <p:txBody>
          <a:bodyPr>
            <a:normAutofit/>
          </a:bodyPr>
          <a:lstStyle/>
          <a:p>
            <a:r>
              <a:rPr lang="en-US" sz="3200" dirty="0"/>
              <a:t>People want tasty, healthy, easy to prepare seafood, that isn’t expensive.</a:t>
            </a:r>
          </a:p>
        </p:txBody>
      </p:sp>
      <p:sp>
        <p:nvSpPr>
          <p:cNvPr id="3" name="Slide Number Placeholder 2">
            <a:extLst>
              <a:ext uri="{FF2B5EF4-FFF2-40B4-BE49-F238E27FC236}">
                <a16:creationId xmlns:a16="http://schemas.microsoft.com/office/drawing/2014/main" id="{783F351B-AE93-41AC-878F-E21F9D954A01}"/>
              </a:ext>
            </a:extLst>
          </p:cNvPr>
          <p:cNvSpPr>
            <a:spLocks noGrp="1"/>
          </p:cNvSpPr>
          <p:nvPr>
            <p:ph type="sldNum" sz="quarter" idx="4"/>
          </p:nvPr>
        </p:nvSpPr>
        <p:spPr/>
        <p:txBody>
          <a:bodyPr/>
          <a:lstStyle/>
          <a:p>
            <a:fld id="{445BB9D4-DA47-4DCB-9110-082D989CD4AC}" type="slidenum">
              <a:rPr lang="en-US" smtClean="0"/>
              <a:pPr/>
              <a:t>15</a:t>
            </a:fld>
            <a:endParaRPr lang="en-US" dirty="0"/>
          </a:p>
        </p:txBody>
      </p:sp>
      <p:sp>
        <p:nvSpPr>
          <p:cNvPr id="13" name="TextBox 12">
            <a:extLst>
              <a:ext uri="{FF2B5EF4-FFF2-40B4-BE49-F238E27FC236}">
                <a16:creationId xmlns:a16="http://schemas.microsoft.com/office/drawing/2014/main" id="{1AE88952-2C3C-4604-A751-E69AE1AD1144}"/>
              </a:ext>
            </a:extLst>
          </p:cNvPr>
          <p:cNvSpPr txBox="1"/>
          <p:nvPr/>
        </p:nvSpPr>
        <p:spPr>
          <a:xfrm>
            <a:off x="0" y="6154498"/>
            <a:ext cx="10268712" cy="215444"/>
          </a:xfrm>
          <a:prstGeom prst="rect">
            <a:avLst/>
          </a:prstGeom>
          <a:noFill/>
        </p:spPr>
        <p:txBody>
          <a:bodyPr wrap="square" rtlCol="0">
            <a:spAutoFit/>
          </a:bodyPr>
          <a:lstStyle/>
          <a:p>
            <a:r>
              <a:rPr lang="en-US" sz="800" dirty="0">
                <a:solidFill>
                  <a:schemeClr val="accent4">
                    <a:lumMod val="75000"/>
                  </a:schemeClr>
                </a:solidFill>
                <a:latin typeface="Arial" panose="020B0604020202020204" pitchFamily="34" charset="0"/>
                <a:cs typeface="Arial" panose="020B0604020202020204" pitchFamily="34" charset="0"/>
              </a:rPr>
              <a:t>Q8. Below is a list of attributes that people may use to describe seafood. For each, please rate how important that attribute is to you when purchasing and/or ordering seafood. Base: 1,026</a:t>
            </a:r>
          </a:p>
        </p:txBody>
      </p:sp>
      <p:graphicFrame>
        <p:nvGraphicFramePr>
          <p:cNvPr id="14" name="Table 13">
            <a:extLst>
              <a:ext uri="{FF2B5EF4-FFF2-40B4-BE49-F238E27FC236}">
                <a16:creationId xmlns:a16="http://schemas.microsoft.com/office/drawing/2014/main" id="{2BB8D5DA-BF3A-470C-BA3A-4E903725E939}"/>
              </a:ext>
            </a:extLst>
          </p:cNvPr>
          <p:cNvGraphicFramePr>
            <a:graphicFrameLocks noGrp="1"/>
          </p:cNvGraphicFramePr>
          <p:nvPr>
            <p:extLst>
              <p:ext uri="{D42A27DB-BD31-4B8C-83A1-F6EECF244321}">
                <p14:modId xmlns:p14="http://schemas.microsoft.com/office/powerpoint/2010/main" val="310900467"/>
              </p:ext>
            </p:extLst>
          </p:nvPr>
        </p:nvGraphicFramePr>
        <p:xfrm>
          <a:off x="3599500" y="2032752"/>
          <a:ext cx="4597168" cy="4174604"/>
        </p:xfrm>
        <a:graphic>
          <a:graphicData uri="http://schemas.openxmlformats.org/drawingml/2006/table">
            <a:tbl>
              <a:tblPr firstRow="1" bandRow="1">
                <a:tableStyleId>{5C22544A-7EE6-4342-B048-85BDC9FD1C3A}</a:tableStyleId>
              </a:tblPr>
              <a:tblGrid>
                <a:gridCol w="2298584">
                  <a:extLst>
                    <a:ext uri="{9D8B030D-6E8A-4147-A177-3AD203B41FA5}">
                      <a16:colId xmlns:a16="http://schemas.microsoft.com/office/drawing/2014/main" val="2118023276"/>
                    </a:ext>
                  </a:extLst>
                </a:gridCol>
                <a:gridCol w="2298584">
                  <a:extLst>
                    <a:ext uri="{9D8B030D-6E8A-4147-A177-3AD203B41FA5}">
                      <a16:colId xmlns:a16="http://schemas.microsoft.com/office/drawing/2014/main" val="451445959"/>
                    </a:ext>
                  </a:extLst>
                </a:gridCol>
              </a:tblGrid>
              <a:tr h="336110">
                <a:tc>
                  <a:txBody>
                    <a:bodyPr/>
                    <a:lstStyle/>
                    <a:p>
                      <a:pPr algn="ctr"/>
                      <a:r>
                        <a:rPr lang="en-US" sz="1200" dirty="0">
                          <a:solidFill>
                            <a:srgbClr val="757070"/>
                          </a:solidFill>
                          <a:latin typeface="Arial" panose="020B0604020202020204" pitchFamily="34" charset="0"/>
                          <a:cs typeface="Arial" panose="020B0604020202020204" pitchFamily="34" charset="0"/>
                        </a:rPr>
                        <a:t>General Population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dirty="0">
                          <a:solidFill>
                            <a:srgbClr val="757070"/>
                          </a:solidFill>
                          <a:latin typeface="Arial" panose="020B0604020202020204" pitchFamily="34" charset="0"/>
                          <a:cs typeface="Arial" panose="020B0604020202020204" pitchFamily="34" charset="0"/>
                        </a:rPr>
                        <a:t>Attributes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328161"/>
                  </a:ext>
                </a:extLst>
              </a:tr>
              <a:tr h="242133">
                <a:tc>
                  <a:txBody>
                    <a:bodyPr/>
                    <a:lstStyle/>
                    <a:p>
                      <a:pPr algn="ctr"/>
                      <a:r>
                        <a:rPr lang="en-US" sz="1050" b="1" dirty="0">
                          <a:solidFill>
                            <a:schemeClr val="tx1"/>
                          </a:solidFill>
                          <a:latin typeface="Arial" panose="020B0604020202020204" pitchFamily="34" charset="0"/>
                          <a:cs typeface="Arial" panose="020B0604020202020204" pitchFamily="34" charset="0"/>
                        </a:rPr>
                        <a:t>68%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b="1" dirty="0">
                          <a:solidFill>
                            <a:schemeClr val="tx1"/>
                          </a:solidFill>
                          <a:latin typeface="Arial" panose="020B0604020202020204" pitchFamily="34" charset="0"/>
                          <a:cs typeface="Arial" panose="020B0604020202020204" pitchFamily="34" charset="0"/>
                        </a:rPr>
                        <a:t>Great tasting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0070759"/>
                  </a:ext>
                </a:extLst>
              </a:tr>
              <a:tr h="242133">
                <a:tc>
                  <a:txBody>
                    <a:bodyPr/>
                    <a:lstStyle/>
                    <a:p>
                      <a:pPr algn="ctr"/>
                      <a:r>
                        <a:rPr lang="en-US" sz="1050" b="1" dirty="0">
                          <a:solidFill>
                            <a:schemeClr val="tx1"/>
                          </a:solidFill>
                          <a:latin typeface="Arial" panose="020B0604020202020204" pitchFamily="34" charset="0"/>
                          <a:cs typeface="Arial" panose="020B0604020202020204" pitchFamily="34" charset="0"/>
                        </a:rPr>
                        <a:t>64%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b="1" dirty="0">
                          <a:solidFill>
                            <a:schemeClr val="tx1"/>
                          </a:solidFill>
                          <a:latin typeface="Arial" panose="020B0604020202020204" pitchFamily="34" charset="0"/>
                          <a:cs typeface="Arial" panose="020B0604020202020204" pitchFamily="34" charset="0"/>
                        </a:rPr>
                        <a:t>Fresh tasting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6187231"/>
                  </a:ext>
                </a:extLst>
              </a:tr>
              <a:tr h="242133">
                <a:tc>
                  <a:txBody>
                    <a:bodyPr/>
                    <a:lstStyle/>
                    <a:p>
                      <a:pPr algn="ctr"/>
                      <a:r>
                        <a:rPr lang="en-US" sz="1050" b="1" dirty="0">
                          <a:solidFill>
                            <a:schemeClr val="tx1"/>
                          </a:solidFill>
                          <a:latin typeface="Arial" panose="020B0604020202020204" pitchFamily="34" charset="0"/>
                          <a:cs typeface="Arial" panose="020B0604020202020204" pitchFamily="34" charset="0"/>
                        </a:rPr>
                        <a:t>54%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b="1" dirty="0">
                          <a:solidFill>
                            <a:schemeClr val="tx1"/>
                          </a:solidFill>
                          <a:latin typeface="Arial" panose="020B0604020202020204" pitchFamily="34" charset="0"/>
                          <a:cs typeface="Arial" panose="020B0604020202020204" pitchFamily="34" charset="0"/>
                        </a:rPr>
                        <a:t>Heart healthy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8843926"/>
                  </a:ext>
                </a:extLst>
              </a:tr>
              <a:tr h="242133">
                <a:tc>
                  <a:txBody>
                    <a:bodyPr/>
                    <a:lstStyle/>
                    <a:p>
                      <a:pPr algn="ctr"/>
                      <a:r>
                        <a:rPr lang="en-US" sz="1050" b="1" dirty="0">
                          <a:solidFill>
                            <a:schemeClr val="tx1"/>
                          </a:solidFill>
                          <a:latin typeface="Arial" panose="020B0604020202020204" pitchFamily="34" charset="0"/>
                          <a:cs typeface="Arial" panose="020B0604020202020204" pitchFamily="34" charset="0"/>
                        </a:rPr>
                        <a:t>54%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b="1" dirty="0">
                          <a:solidFill>
                            <a:schemeClr val="tx1"/>
                          </a:solidFill>
                          <a:latin typeface="Arial" panose="020B0604020202020204" pitchFamily="34" charset="0"/>
                          <a:cs typeface="Arial" panose="020B0604020202020204" pitchFamily="34" charset="0"/>
                        </a:rPr>
                        <a:t>Affordable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5676350"/>
                  </a:ext>
                </a:extLst>
              </a:tr>
              <a:tr h="242133">
                <a:tc>
                  <a:txBody>
                    <a:bodyPr/>
                    <a:lstStyle/>
                    <a:p>
                      <a:pPr algn="ctr"/>
                      <a:r>
                        <a:rPr lang="en-US" sz="1050" b="1" dirty="0">
                          <a:solidFill>
                            <a:srgbClr val="005BAA"/>
                          </a:solidFill>
                          <a:latin typeface="Arial" panose="020B0604020202020204" pitchFamily="34" charset="0"/>
                          <a:cs typeface="Arial" panose="020B0604020202020204" pitchFamily="34" charset="0"/>
                        </a:rPr>
                        <a:t>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b="1" dirty="0">
                          <a:solidFill>
                            <a:srgbClr val="005BAA"/>
                          </a:solidFill>
                          <a:latin typeface="Arial" panose="020B0604020202020204" pitchFamily="34" charset="0"/>
                          <a:cs typeface="Arial" panose="020B0604020202020204" pitchFamily="34" charset="0"/>
                        </a:rPr>
                        <a:t>Easy to prepare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2190121"/>
                  </a:ext>
                </a:extLst>
              </a:tr>
              <a:tr h="302498">
                <a:tc>
                  <a:txBody>
                    <a:bodyPr/>
                    <a:lstStyle/>
                    <a:p>
                      <a:pPr algn="ctr"/>
                      <a:r>
                        <a:rPr lang="en-US" sz="1050" dirty="0">
                          <a:solidFill>
                            <a:srgbClr val="757070"/>
                          </a:solidFill>
                          <a:latin typeface="Arial" panose="020B0604020202020204" pitchFamily="34" charset="0"/>
                          <a:cs typeface="Arial" panose="020B0604020202020204" pitchFamily="34" charset="0"/>
                        </a:rPr>
                        <a:t>49%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a:solidFill>
                            <a:srgbClr val="757070"/>
                          </a:solidFill>
                          <a:latin typeface="Arial" panose="020B0604020202020204" pitchFamily="34" charset="0"/>
                          <a:cs typeface="Arial" panose="020B0604020202020204" pitchFamily="34" charset="0"/>
                        </a:rPr>
                        <a:t>Whole family will enjoy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0552896"/>
                  </a:ext>
                </a:extLst>
              </a:tr>
              <a:tr h="242133">
                <a:tc>
                  <a:txBody>
                    <a:bodyPr/>
                    <a:lstStyle/>
                    <a:p>
                      <a:pPr algn="ctr"/>
                      <a:r>
                        <a:rPr lang="en-US" sz="1050" dirty="0">
                          <a:solidFill>
                            <a:srgbClr val="757070"/>
                          </a:solidFill>
                          <a:latin typeface="Arial" panose="020B0604020202020204" pitchFamily="34" charset="0"/>
                          <a:cs typeface="Arial" panose="020B0604020202020204" pitchFamily="34" charset="0"/>
                        </a:rPr>
                        <a:t>49%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a:solidFill>
                            <a:srgbClr val="757070"/>
                          </a:solidFill>
                          <a:latin typeface="Arial" panose="020B0604020202020204" pitchFamily="34" charset="0"/>
                          <a:cs typeface="Arial" panose="020B0604020202020204" pitchFamily="34" charset="0"/>
                        </a:rPr>
                        <a:t>High in protein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5640570"/>
                  </a:ext>
                </a:extLst>
              </a:tr>
              <a:tr h="359449">
                <a:tc>
                  <a:txBody>
                    <a:bodyPr/>
                    <a:lstStyle/>
                    <a:p>
                      <a:pPr algn="ctr"/>
                      <a:r>
                        <a:rPr lang="en-US" sz="1050" dirty="0">
                          <a:solidFill>
                            <a:srgbClr val="757070"/>
                          </a:solidFill>
                          <a:latin typeface="Arial" panose="020B0604020202020204" pitchFamily="34" charset="0"/>
                          <a:cs typeface="Arial" panose="020B0604020202020204" pitchFamily="34" charset="0"/>
                        </a:rPr>
                        <a:t>48%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a:solidFill>
                            <a:srgbClr val="757070"/>
                          </a:solidFill>
                          <a:latin typeface="Arial" panose="020B0604020202020204" pitchFamily="34" charset="0"/>
                          <a:cs typeface="Arial" panose="020B0604020202020204" pitchFamily="34" charset="0"/>
                        </a:rPr>
                        <a:t>Made from 100% whole fillets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4610342"/>
                  </a:ext>
                </a:extLst>
              </a:tr>
              <a:tr h="359449">
                <a:tc>
                  <a:txBody>
                    <a:bodyPr/>
                    <a:lstStyle/>
                    <a:p>
                      <a:pPr algn="ctr"/>
                      <a:r>
                        <a:rPr lang="en-US" sz="1050" dirty="0">
                          <a:solidFill>
                            <a:srgbClr val="757070"/>
                          </a:solidFill>
                          <a:latin typeface="Arial" panose="020B0604020202020204" pitchFamily="34" charset="0"/>
                          <a:cs typeface="Arial" panose="020B0604020202020204" pitchFamily="34" charset="0"/>
                        </a:rPr>
                        <a:t>42%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a:solidFill>
                            <a:srgbClr val="757070"/>
                          </a:solidFill>
                          <a:latin typeface="Arial" panose="020B0604020202020204" pitchFamily="34" charset="0"/>
                          <a:cs typeface="Arial" panose="020B0604020202020204" pitchFamily="34" charset="0"/>
                        </a:rPr>
                        <a:t>Good as center of the plate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6514254"/>
                  </a:ext>
                </a:extLst>
              </a:tr>
              <a:tr h="242133">
                <a:tc>
                  <a:txBody>
                    <a:bodyPr/>
                    <a:lstStyle/>
                    <a:p>
                      <a:pPr algn="ctr"/>
                      <a:r>
                        <a:rPr lang="en-US" sz="1050" dirty="0">
                          <a:solidFill>
                            <a:srgbClr val="757070"/>
                          </a:solidFill>
                          <a:latin typeface="Arial" panose="020B0604020202020204" pitchFamily="34" charset="0"/>
                          <a:cs typeface="Arial" panose="020B0604020202020204" pitchFamily="34" charset="0"/>
                        </a:rPr>
                        <a:t>42%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a:solidFill>
                            <a:srgbClr val="757070"/>
                          </a:solidFill>
                          <a:latin typeface="Arial" panose="020B0604020202020204" pitchFamily="34" charset="0"/>
                          <a:cs typeface="Arial" panose="020B0604020202020204" pitchFamily="34" charset="0"/>
                        </a:rPr>
                        <a:t>Sustainable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1140146"/>
                  </a:ext>
                </a:extLst>
              </a:tr>
              <a:tr h="242133">
                <a:tc>
                  <a:txBody>
                    <a:bodyPr/>
                    <a:lstStyle/>
                    <a:p>
                      <a:pPr algn="ctr"/>
                      <a:r>
                        <a:rPr lang="en-US" sz="1050" dirty="0">
                          <a:solidFill>
                            <a:srgbClr val="757070"/>
                          </a:solidFill>
                          <a:latin typeface="Arial" panose="020B0604020202020204" pitchFamily="34" charset="0"/>
                          <a:cs typeface="Arial" panose="020B0604020202020204" pitchFamily="34" charset="0"/>
                        </a:rPr>
                        <a:t>41%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a:solidFill>
                            <a:srgbClr val="757070"/>
                          </a:solidFill>
                          <a:latin typeface="Arial" panose="020B0604020202020204" pitchFamily="34" charset="0"/>
                          <a:cs typeface="Arial" panose="020B0604020202020204" pitchFamily="34" charset="0"/>
                        </a:rPr>
                        <a:t>Versatile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1287441"/>
                  </a:ext>
                </a:extLst>
              </a:tr>
              <a:tr h="242133">
                <a:tc>
                  <a:txBody>
                    <a:bodyPr/>
                    <a:lstStyle/>
                    <a:p>
                      <a:pPr algn="ctr"/>
                      <a:r>
                        <a:rPr lang="en-US" sz="1050" dirty="0">
                          <a:solidFill>
                            <a:srgbClr val="757070"/>
                          </a:solidFill>
                          <a:latin typeface="Arial" panose="020B0604020202020204" pitchFamily="34" charset="0"/>
                          <a:cs typeface="Arial" panose="020B0604020202020204" pitchFamily="34" charset="0"/>
                        </a:rPr>
                        <a:t>41%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a:solidFill>
                            <a:srgbClr val="757070"/>
                          </a:solidFill>
                          <a:latin typeface="Arial" panose="020B0604020202020204" pitchFamily="34" charset="0"/>
                          <a:cs typeface="Arial" panose="020B0604020202020204" pitchFamily="34" charset="0"/>
                        </a:rPr>
                        <a:t>Product of the U.S.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6538793"/>
                  </a:ext>
                </a:extLst>
              </a:tr>
              <a:tr h="242133">
                <a:tc>
                  <a:txBody>
                    <a:bodyPr/>
                    <a:lstStyle/>
                    <a:p>
                      <a:pPr algn="ctr"/>
                      <a:r>
                        <a:rPr lang="en-US" sz="1050" dirty="0">
                          <a:solidFill>
                            <a:srgbClr val="757070"/>
                          </a:solidFill>
                          <a:latin typeface="Arial" panose="020B0604020202020204" pitchFamily="34" charset="0"/>
                          <a:cs typeface="Arial" panose="020B0604020202020204" pitchFamily="34" charset="0"/>
                        </a:rPr>
                        <a:t>40%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a:solidFill>
                            <a:srgbClr val="757070"/>
                          </a:solidFill>
                          <a:latin typeface="Arial" panose="020B0604020202020204" pitchFamily="34" charset="0"/>
                          <a:cs typeface="Arial" panose="020B0604020202020204" pitchFamily="34" charset="0"/>
                        </a:rPr>
                        <a:t>Quick to cook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5397652"/>
                  </a:ext>
                </a:extLst>
              </a:tr>
              <a:tr h="302498">
                <a:tc>
                  <a:txBody>
                    <a:bodyPr/>
                    <a:lstStyle/>
                    <a:p>
                      <a:pPr algn="ctr"/>
                      <a:r>
                        <a:rPr lang="en-US" sz="1050" dirty="0">
                          <a:solidFill>
                            <a:srgbClr val="757070"/>
                          </a:solidFill>
                          <a:latin typeface="Arial" panose="020B0604020202020204" pitchFamily="34" charset="0"/>
                          <a:cs typeface="Arial" panose="020B0604020202020204" pitchFamily="34" charset="0"/>
                        </a:rPr>
                        <a:t>37%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a:solidFill>
                            <a:srgbClr val="757070"/>
                          </a:solidFill>
                          <a:latin typeface="Arial" panose="020B0604020202020204" pitchFamily="34" charset="0"/>
                          <a:cs typeface="Arial" panose="020B0604020202020204" pitchFamily="34" charset="0"/>
                        </a:rPr>
                        <a:t>Good as an ingredient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1280380"/>
                  </a:ext>
                </a:extLst>
              </a:tr>
            </a:tbl>
          </a:graphicData>
        </a:graphic>
      </p:graphicFrame>
      <p:sp>
        <p:nvSpPr>
          <p:cNvPr id="15" name="Rectangle 14">
            <a:extLst>
              <a:ext uri="{FF2B5EF4-FFF2-40B4-BE49-F238E27FC236}">
                <a16:creationId xmlns:a16="http://schemas.microsoft.com/office/drawing/2014/main" id="{3DA6C826-C48E-4E14-BC39-FE6CB1CBE02E}"/>
              </a:ext>
            </a:extLst>
          </p:cNvPr>
          <p:cNvSpPr/>
          <p:nvPr/>
        </p:nvSpPr>
        <p:spPr>
          <a:xfrm>
            <a:off x="3733726" y="2315178"/>
            <a:ext cx="4127383" cy="13223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D825106-68F3-4ED0-A78E-3B9B8D22EE9F}"/>
              </a:ext>
            </a:extLst>
          </p:cNvPr>
          <p:cNvSpPr/>
          <p:nvPr/>
        </p:nvSpPr>
        <p:spPr>
          <a:xfrm>
            <a:off x="3599500" y="1671749"/>
            <a:ext cx="4597168" cy="276999"/>
          </a:xfrm>
          <a:prstGeom prst="rect">
            <a:avLst/>
          </a:prstGeom>
        </p:spPr>
        <p:txBody>
          <a:bodyPr wrap="square">
            <a:spAutoFit/>
          </a:bodyPr>
          <a:lstStyle/>
          <a:p>
            <a:pPr algn="ctr"/>
            <a:r>
              <a:rPr lang="en-US" sz="1200" dirty="0">
                <a:solidFill>
                  <a:schemeClr val="accent1"/>
                </a:solidFill>
                <a:latin typeface="Arial Black" panose="020B0A04020102020204" pitchFamily="34" charset="0"/>
              </a:rPr>
              <a:t>Importance of Seafood Attributes</a:t>
            </a:r>
          </a:p>
        </p:txBody>
      </p:sp>
    </p:spTree>
    <p:extLst>
      <p:ext uri="{BB962C8B-B14F-4D97-AF65-F5344CB8AC3E}">
        <p14:creationId xmlns:p14="http://schemas.microsoft.com/office/powerpoint/2010/main" val="133745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ED473594-D759-4A9C-917A-7520313E42FC}"/>
              </a:ext>
            </a:extLst>
          </p:cNvPr>
          <p:cNvSpPr/>
          <p:nvPr/>
        </p:nvSpPr>
        <p:spPr>
          <a:xfrm>
            <a:off x="8189281" y="1791644"/>
            <a:ext cx="3294819" cy="34562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4"/>
          </p:nvPr>
        </p:nvSpPr>
        <p:spPr/>
        <p:txBody>
          <a:bodyPr/>
          <a:lstStyle/>
          <a:p>
            <a:fld id="{445BB9D4-DA47-4DCB-9110-082D989CD4AC}" type="slidenum">
              <a:rPr lang="en-US" smtClean="0"/>
              <a:pPr/>
              <a:t>16</a:t>
            </a:fld>
            <a:endParaRPr lang="en-US" dirty="0"/>
          </a:p>
        </p:txBody>
      </p:sp>
      <p:sp>
        <p:nvSpPr>
          <p:cNvPr id="17" name="Rectangle 16">
            <a:extLst>
              <a:ext uri="{FF2B5EF4-FFF2-40B4-BE49-F238E27FC236}">
                <a16:creationId xmlns:a16="http://schemas.microsoft.com/office/drawing/2014/main" id="{97D2758A-415C-4DB5-B77B-80A5F5E0A8ED}"/>
              </a:ext>
            </a:extLst>
          </p:cNvPr>
          <p:cNvSpPr/>
          <p:nvPr/>
        </p:nvSpPr>
        <p:spPr>
          <a:xfrm>
            <a:off x="19" y="5773962"/>
            <a:ext cx="10286981" cy="584775"/>
          </a:xfrm>
          <a:prstGeom prst="rect">
            <a:avLst/>
          </a:prstGeom>
        </p:spPr>
        <p:txBody>
          <a:bodyPr wrap="square">
            <a:spAutoFit/>
          </a:bodyPr>
          <a:lstStyle/>
          <a:p>
            <a:pPr lvl="0"/>
            <a:r>
              <a:rPr lang="en-US" sz="800" dirty="0">
                <a:solidFill>
                  <a:schemeClr val="accent4">
                    <a:lumMod val="75000"/>
                  </a:schemeClr>
                </a:solidFill>
                <a:latin typeface="Arial" panose="020B0604020202020204" pitchFamily="34" charset="0"/>
                <a:cs typeface="Arial" panose="020B0604020202020204" pitchFamily="34" charset="0"/>
              </a:rPr>
              <a:t>S6. How often do you eat seafood? *Often= once a week, once every two weeks; *Sometimes= once a month; *Not Often=  once every few month, once every six months Base: 1,026 </a:t>
            </a:r>
          </a:p>
          <a:p>
            <a:r>
              <a:rPr lang="en-US" sz="800" dirty="0">
                <a:solidFill>
                  <a:schemeClr val="accent4">
                    <a:lumMod val="75000"/>
                  </a:schemeClr>
                </a:solidFill>
                <a:latin typeface="Arial" panose="020B0604020202020204" pitchFamily="34" charset="0"/>
                <a:cs typeface="Arial" panose="020B0604020202020204" pitchFamily="34" charset="0"/>
              </a:rPr>
              <a:t>S8. In what setting do you typically eat seafood? Please select all that apply. Base: 1,026 </a:t>
            </a:r>
          </a:p>
          <a:p>
            <a:r>
              <a:rPr lang="en-US" sz="800" dirty="0">
                <a:solidFill>
                  <a:schemeClr val="accent4">
                    <a:lumMod val="75000"/>
                  </a:schemeClr>
                </a:solidFill>
                <a:latin typeface="Arial" panose="020B0604020202020204" pitchFamily="34" charset="0"/>
                <a:cs typeface="Arial" panose="020B0604020202020204" pitchFamily="34" charset="0"/>
              </a:rPr>
              <a:t>S9. How often do you eat and/or purchase seafood within the following settings? Please select all that apply. Base: 1,026</a:t>
            </a:r>
          </a:p>
          <a:p>
            <a:pPr lvl="0"/>
            <a:r>
              <a:rPr lang="en-US" sz="800" dirty="0">
                <a:solidFill>
                  <a:schemeClr val="accent4">
                    <a:lumMod val="75000"/>
                  </a:schemeClr>
                </a:solidFill>
                <a:latin typeface="Arial" panose="020B0604020202020204" pitchFamily="34" charset="0"/>
                <a:cs typeface="Arial" panose="020B0604020202020204" pitchFamily="34" charset="0"/>
              </a:rPr>
              <a:t>Q10. I am comfortable cooking and preparing fish dishes - How much do you agree with each statement? Base: 1,026</a:t>
            </a:r>
          </a:p>
        </p:txBody>
      </p:sp>
      <p:sp>
        <p:nvSpPr>
          <p:cNvPr id="10" name="Title 9">
            <a:extLst>
              <a:ext uri="{FF2B5EF4-FFF2-40B4-BE49-F238E27FC236}">
                <a16:creationId xmlns:a16="http://schemas.microsoft.com/office/drawing/2014/main" id="{33357F9F-8193-479A-890F-4C94D3D2A62C}"/>
              </a:ext>
            </a:extLst>
          </p:cNvPr>
          <p:cNvSpPr>
            <a:spLocks noGrp="1"/>
          </p:cNvSpPr>
          <p:nvPr>
            <p:ph type="title"/>
          </p:nvPr>
        </p:nvSpPr>
        <p:spPr/>
        <p:txBody>
          <a:bodyPr>
            <a:normAutofit/>
          </a:bodyPr>
          <a:lstStyle/>
          <a:p>
            <a:r>
              <a:rPr lang="en-US" sz="3200" dirty="0"/>
              <a:t>Although they are eating fish, they aren’t comfortable cooking it on their own.</a:t>
            </a:r>
          </a:p>
        </p:txBody>
      </p:sp>
      <p:grpSp>
        <p:nvGrpSpPr>
          <p:cNvPr id="37" name="Group 36">
            <a:extLst>
              <a:ext uri="{FF2B5EF4-FFF2-40B4-BE49-F238E27FC236}">
                <a16:creationId xmlns:a16="http://schemas.microsoft.com/office/drawing/2014/main" id="{8E62B9B1-6C38-4794-AFF9-E234191182AC}"/>
              </a:ext>
            </a:extLst>
          </p:cNvPr>
          <p:cNvGrpSpPr/>
          <p:nvPr/>
        </p:nvGrpSpPr>
        <p:grpSpPr>
          <a:xfrm>
            <a:off x="901858" y="2116109"/>
            <a:ext cx="2300217" cy="1639518"/>
            <a:chOff x="394250" y="1854058"/>
            <a:chExt cx="1375853" cy="914400"/>
          </a:xfrm>
        </p:grpSpPr>
        <p:pic>
          <p:nvPicPr>
            <p:cNvPr id="38" name="Graphic 37" descr="Man">
              <a:extLst>
                <a:ext uri="{FF2B5EF4-FFF2-40B4-BE49-F238E27FC236}">
                  <a16:creationId xmlns:a16="http://schemas.microsoft.com/office/drawing/2014/main" id="{C8E8AB98-FA8A-4355-BEB0-B230694263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4250" y="1854058"/>
              <a:ext cx="914400" cy="914400"/>
            </a:xfrm>
            <a:prstGeom prst="rect">
              <a:avLst/>
            </a:prstGeom>
          </p:spPr>
        </p:pic>
        <p:pic>
          <p:nvPicPr>
            <p:cNvPr id="39" name="Graphic 38" descr="Man">
              <a:extLst>
                <a:ext uri="{FF2B5EF4-FFF2-40B4-BE49-F238E27FC236}">
                  <a16:creationId xmlns:a16="http://schemas.microsoft.com/office/drawing/2014/main" id="{45D690D6-E3B0-4D42-BA8A-FDAA2915BF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5703" y="1854058"/>
              <a:ext cx="914400" cy="914400"/>
            </a:xfrm>
            <a:prstGeom prst="rect">
              <a:avLst/>
            </a:prstGeom>
          </p:spPr>
        </p:pic>
      </p:grpSp>
      <p:sp>
        <p:nvSpPr>
          <p:cNvPr id="40" name="TextBox 39">
            <a:extLst>
              <a:ext uri="{FF2B5EF4-FFF2-40B4-BE49-F238E27FC236}">
                <a16:creationId xmlns:a16="http://schemas.microsoft.com/office/drawing/2014/main" id="{5F144165-28FB-4E23-8A4F-BF8878E21B32}"/>
              </a:ext>
            </a:extLst>
          </p:cNvPr>
          <p:cNvSpPr txBox="1"/>
          <p:nvPr/>
        </p:nvSpPr>
        <p:spPr>
          <a:xfrm>
            <a:off x="626133" y="3785025"/>
            <a:ext cx="2851669" cy="1384995"/>
          </a:xfrm>
          <a:prstGeom prst="rect">
            <a:avLst/>
          </a:prstGeom>
          <a:noFill/>
        </p:spPr>
        <p:txBody>
          <a:bodyPr wrap="square" rtlCol="0">
            <a:spAutoFit/>
          </a:bodyPr>
          <a:lstStyle/>
          <a:p>
            <a:pPr lvl="0" algn="ctr" defTabSz="456926">
              <a:defRPr/>
            </a:pPr>
            <a:r>
              <a:rPr lang="en-US" sz="2400" b="1" dirty="0">
                <a:solidFill>
                  <a:srgbClr val="757070"/>
                </a:solidFill>
                <a:latin typeface="Arial Black" panose="020B0A04020102020204" pitchFamily="34" charset="0"/>
                <a:cs typeface="Arial" panose="020B0604020202020204" pitchFamily="34" charset="0"/>
              </a:rPr>
              <a:t>Nearly half </a:t>
            </a:r>
          </a:p>
          <a:p>
            <a:pPr lvl="0" algn="ctr" defTabSz="456926">
              <a:defRPr/>
            </a:pPr>
            <a:r>
              <a:rPr lang="en-US" b="1" dirty="0">
                <a:solidFill>
                  <a:srgbClr val="757070"/>
                </a:solidFill>
                <a:latin typeface="Arial Black" panose="020B0A04020102020204" pitchFamily="34" charset="0"/>
                <a:cs typeface="Arial" panose="020B0604020202020204" pitchFamily="34" charset="0"/>
              </a:rPr>
              <a:t>of consumers (49%)</a:t>
            </a:r>
          </a:p>
          <a:p>
            <a:pPr lvl="0" algn="ctr" defTabSz="456926">
              <a:defRPr/>
            </a:pPr>
            <a:r>
              <a:rPr lang="en-US" b="1" dirty="0">
                <a:solidFill>
                  <a:srgbClr val="757070"/>
                </a:solidFill>
                <a:latin typeface="Arial Black" panose="020B0A04020102020204" pitchFamily="34" charset="0"/>
                <a:cs typeface="Arial" panose="020B0604020202020204" pitchFamily="34" charset="0"/>
              </a:rPr>
              <a:t>eat fish often*</a:t>
            </a:r>
          </a:p>
          <a:p>
            <a:pPr lvl="0" algn="ctr" defTabSz="456926">
              <a:defRPr/>
            </a:pPr>
            <a:r>
              <a:rPr lang="en-US" sz="1200" dirty="0">
                <a:solidFill>
                  <a:srgbClr val="757070"/>
                </a:solidFill>
                <a:latin typeface="Arial" panose="020B0604020202020204" pitchFamily="34" charset="0"/>
                <a:cs typeface="Arial" panose="020B0604020202020204" pitchFamily="34" charset="0"/>
              </a:rPr>
              <a:t>(vs 23% sometimes* and 28% not often*)</a:t>
            </a:r>
          </a:p>
        </p:txBody>
      </p:sp>
      <p:grpSp>
        <p:nvGrpSpPr>
          <p:cNvPr id="41" name="Group 40">
            <a:extLst>
              <a:ext uri="{FF2B5EF4-FFF2-40B4-BE49-F238E27FC236}">
                <a16:creationId xmlns:a16="http://schemas.microsoft.com/office/drawing/2014/main" id="{1A2D6FF0-BC1F-47B8-AEF5-BCD254A1BB6D}"/>
              </a:ext>
            </a:extLst>
          </p:cNvPr>
          <p:cNvGrpSpPr/>
          <p:nvPr/>
        </p:nvGrpSpPr>
        <p:grpSpPr>
          <a:xfrm>
            <a:off x="8255970" y="1980135"/>
            <a:ext cx="3161442" cy="2851923"/>
            <a:chOff x="7827368" y="1504748"/>
            <a:chExt cx="2769306" cy="2341765"/>
          </a:xfrm>
        </p:grpSpPr>
        <p:graphicFrame>
          <p:nvGraphicFramePr>
            <p:cNvPr id="42" name="Chart 41">
              <a:extLst>
                <a:ext uri="{FF2B5EF4-FFF2-40B4-BE49-F238E27FC236}">
                  <a16:creationId xmlns:a16="http://schemas.microsoft.com/office/drawing/2014/main" id="{2DFEA9BC-C808-47D7-B27F-11C2A8CEE8B3}"/>
                </a:ext>
              </a:extLst>
            </p:cNvPr>
            <p:cNvGraphicFramePr/>
            <p:nvPr>
              <p:extLst>
                <p:ext uri="{D42A27DB-BD31-4B8C-83A1-F6EECF244321}">
                  <p14:modId xmlns:p14="http://schemas.microsoft.com/office/powerpoint/2010/main" val="27150217"/>
                </p:ext>
              </p:extLst>
            </p:nvPr>
          </p:nvGraphicFramePr>
          <p:xfrm>
            <a:off x="7827368" y="1504748"/>
            <a:ext cx="2769306" cy="2341765"/>
          </p:xfrm>
          <a:graphic>
            <a:graphicData uri="http://schemas.openxmlformats.org/drawingml/2006/chart">
              <c:chart xmlns:c="http://schemas.openxmlformats.org/drawingml/2006/chart" xmlns:r="http://schemas.openxmlformats.org/officeDocument/2006/relationships" r:id="rId6"/>
            </a:graphicData>
          </a:graphic>
        </p:graphicFrame>
        <p:sp>
          <p:nvSpPr>
            <p:cNvPr id="43" name="Rectangle 42">
              <a:extLst>
                <a:ext uri="{FF2B5EF4-FFF2-40B4-BE49-F238E27FC236}">
                  <a16:creationId xmlns:a16="http://schemas.microsoft.com/office/drawing/2014/main" id="{1125F9A8-3D0A-4CA3-9116-5F950E9BF9F8}"/>
                </a:ext>
              </a:extLst>
            </p:cNvPr>
            <p:cNvSpPr/>
            <p:nvPr/>
          </p:nvSpPr>
          <p:spPr>
            <a:xfrm>
              <a:off x="8408142" y="2114024"/>
              <a:ext cx="1676785" cy="1187788"/>
            </a:xfrm>
            <a:prstGeom prst="rect">
              <a:avLst/>
            </a:prstGeom>
          </p:spPr>
          <p:txBody>
            <a:bodyPr wrap="square">
              <a:spAutoFit/>
            </a:bodyPr>
            <a:lstStyle/>
            <a:p>
              <a:pPr algn="ctr"/>
              <a:r>
                <a:rPr lang="en-US" sz="3200" b="1" dirty="0">
                  <a:latin typeface="Arial" panose="020B0604020202020204" pitchFamily="34" charset="0"/>
                  <a:cs typeface="Arial" panose="020B0604020202020204" pitchFamily="34" charset="0"/>
                </a:rPr>
                <a:t>60% </a:t>
              </a:r>
            </a:p>
            <a:p>
              <a:pPr algn="ctr"/>
              <a:r>
                <a:rPr lang="en-US" sz="1400" b="1" dirty="0">
                  <a:latin typeface="Arial" panose="020B0604020202020204" pitchFamily="34" charset="0"/>
                  <a:cs typeface="Arial" panose="020B0604020202020204" pitchFamily="34" charset="0"/>
                </a:rPr>
                <a:t>are </a:t>
              </a:r>
              <a:r>
                <a:rPr lang="en-US" sz="1400" b="1" u="sng" dirty="0">
                  <a:latin typeface="Arial" panose="020B0604020202020204" pitchFamily="34" charset="0"/>
                  <a:cs typeface="Arial" panose="020B0604020202020204" pitchFamily="34" charset="0"/>
                </a:rPr>
                <a:t>not</a:t>
              </a:r>
              <a:r>
                <a:rPr lang="en-US" sz="1400" b="1" dirty="0">
                  <a:latin typeface="Arial" panose="020B0604020202020204" pitchFamily="34" charset="0"/>
                  <a:cs typeface="Arial" panose="020B0604020202020204" pitchFamily="34" charset="0"/>
                </a:rPr>
                <a:t> comfortable cooking and preparing fish dishes</a:t>
              </a:r>
            </a:p>
          </p:txBody>
        </p:sp>
        <p:sp>
          <p:nvSpPr>
            <p:cNvPr id="44" name="Oval 43">
              <a:extLst>
                <a:ext uri="{FF2B5EF4-FFF2-40B4-BE49-F238E27FC236}">
                  <a16:creationId xmlns:a16="http://schemas.microsoft.com/office/drawing/2014/main" id="{11D7F6D2-20AE-47F7-AC32-BA9C9C9E77AD}"/>
                </a:ext>
              </a:extLst>
            </p:cNvPr>
            <p:cNvSpPr/>
            <p:nvPr/>
          </p:nvSpPr>
          <p:spPr>
            <a:xfrm>
              <a:off x="9791027" y="1710735"/>
              <a:ext cx="587800" cy="530347"/>
            </a:xfrm>
            <a:prstGeom prst="ellipse">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063"/>
              <a:endParaRPr lang="en-US" sz="1798">
                <a:solidFill>
                  <a:srgbClr val="F2F2F2">
                    <a:lumMod val="10000"/>
                  </a:srgbClr>
                </a:solidFill>
                <a:latin typeface="Calibri"/>
              </a:endParaRPr>
            </a:p>
          </p:txBody>
        </p:sp>
        <p:pic>
          <p:nvPicPr>
            <p:cNvPr id="45" name="Graphic 44" descr="Covered plate">
              <a:extLst>
                <a:ext uri="{FF2B5EF4-FFF2-40B4-BE49-F238E27FC236}">
                  <a16:creationId xmlns:a16="http://schemas.microsoft.com/office/drawing/2014/main" id="{AB8BD292-00CF-459D-93F7-9A47A45BA4E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18083" y="1671374"/>
              <a:ext cx="533689" cy="533689"/>
            </a:xfrm>
            <a:prstGeom prst="rect">
              <a:avLst/>
            </a:prstGeom>
          </p:spPr>
        </p:pic>
      </p:grpSp>
      <p:grpSp>
        <p:nvGrpSpPr>
          <p:cNvPr id="46" name="Group 45">
            <a:extLst>
              <a:ext uri="{FF2B5EF4-FFF2-40B4-BE49-F238E27FC236}">
                <a16:creationId xmlns:a16="http://schemas.microsoft.com/office/drawing/2014/main" id="{3EEE110A-0A1A-41D7-A9E4-FD490076620F}"/>
              </a:ext>
            </a:extLst>
          </p:cNvPr>
          <p:cNvGrpSpPr/>
          <p:nvPr/>
        </p:nvGrpSpPr>
        <p:grpSpPr>
          <a:xfrm>
            <a:off x="4937500" y="1800034"/>
            <a:ext cx="1845986" cy="2058318"/>
            <a:chOff x="398959" y="3540135"/>
            <a:chExt cx="1586107" cy="1584851"/>
          </a:xfrm>
        </p:grpSpPr>
        <p:pic>
          <p:nvPicPr>
            <p:cNvPr id="47" name="Graphic 46" descr="Home">
              <a:extLst>
                <a:ext uri="{FF2B5EF4-FFF2-40B4-BE49-F238E27FC236}">
                  <a16:creationId xmlns:a16="http://schemas.microsoft.com/office/drawing/2014/main" id="{E36AC854-35D3-4904-9B29-368A953E154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0215" y="3540135"/>
              <a:ext cx="1584851" cy="1584851"/>
            </a:xfrm>
            <a:prstGeom prst="rect">
              <a:avLst/>
            </a:prstGeom>
          </p:spPr>
        </p:pic>
        <p:pic>
          <p:nvPicPr>
            <p:cNvPr id="48" name="Graphic 47" descr="Home">
              <a:extLst>
                <a:ext uri="{FF2B5EF4-FFF2-40B4-BE49-F238E27FC236}">
                  <a16:creationId xmlns:a16="http://schemas.microsoft.com/office/drawing/2014/main" id="{7F9958D7-4253-449C-90B4-020156CD62A8}"/>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t="43338" b="-2"/>
            <a:stretch/>
          </p:blipFill>
          <p:spPr>
            <a:xfrm>
              <a:off x="398959" y="4226935"/>
              <a:ext cx="1584851" cy="898050"/>
            </a:xfrm>
            <a:prstGeom prst="rect">
              <a:avLst/>
            </a:prstGeom>
          </p:spPr>
        </p:pic>
      </p:grpSp>
      <p:sp>
        <p:nvSpPr>
          <p:cNvPr id="49" name="TextBox 48">
            <a:extLst>
              <a:ext uri="{FF2B5EF4-FFF2-40B4-BE49-F238E27FC236}">
                <a16:creationId xmlns:a16="http://schemas.microsoft.com/office/drawing/2014/main" id="{A0013158-47DB-414B-A55A-C0A7A6A543A3}"/>
              </a:ext>
            </a:extLst>
          </p:cNvPr>
          <p:cNvSpPr txBox="1"/>
          <p:nvPr/>
        </p:nvSpPr>
        <p:spPr>
          <a:xfrm>
            <a:off x="4222291" y="3633916"/>
            <a:ext cx="3342894" cy="1723549"/>
          </a:xfrm>
          <a:prstGeom prst="rect">
            <a:avLst/>
          </a:prstGeom>
          <a:noFill/>
        </p:spPr>
        <p:txBody>
          <a:bodyPr wrap="square" rtlCol="0">
            <a:spAutoFit/>
          </a:bodyPr>
          <a:lstStyle/>
          <a:p>
            <a:pPr lvl="0" algn="ctr" defTabSz="456926">
              <a:defRPr/>
            </a:pPr>
            <a:r>
              <a:rPr lang="en-US" sz="2400" b="1" dirty="0">
                <a:solidFill>
                  <a:srgbClr val="757070"/>
                </a:solidFill>
                <a:latin typeface="Arial Black" panose="020B0A04020102020204" pitchFamily="34" charset="0"/>
                <a:cs typeface="Arial" panose="020B0604020202020204" pitchFamily="34" charset="0"/>
              </a:rPr>
              <a:t>2 in 3</a:t>
            </a:r>
          </a:p>
          <a:p>
            <a:pPr lvl="0" algn="ctr" defTabSz="456926">
              <a:defRPr/>
            </a:pPr>
            <a:r>
              <a:rPr lang="en-US" b="1" dirty="0">
                <a:solidFill>
                  <a:srgbClr val="757070"/>
                </a:solidFill>
                <a:latin typeface="Arial Black" panose="020B0A04020102020204" pitchFamily="34" charset="0"/>
                <a:cs typeface="Arial" panose="020B0604020202020204" pitchFamily="34" charset="0"/>
              </a:rPr>
              <a:t>consumers (65%)</a:t>
            </a:r>
          </a:p>
          <a:p>
            <a:pPr lvl="0" algn="ctr" defTabSz="456926">
              <a:defRPr/>
            </a:pPr>
            <a:r>
              <a:rPr lang="en-US" b="1" dirty="0">
                <a:solidFill>
                  <a:srgbClr val="757070"/>
                </a:solidFill>
                <a:latin typeface="Arial Black" panose="020B0A04020102020204" pitchFamily="34" charset="0"/>
                <a:cs typeface="Arial" panose="020B0604020202020204" pitchFamily="34" charset="0"/>
              </a:rPr>
              <a:t>typically prepare and eat fish at home</a:t>
            </a:r>
          </a:p>
          <a:p>
            <a:pPr lvl="0" algn="ctr" defTabSz="456926">
              <a:defRPr/>
            </a:pPr>
            <a:r>
              <a:rPr lang="en-US" sz="1400" b="1" dirty="0">
                <a:solidFill>
                  <a:srgbClr val="757070"/>
                </a:solidFill>
                <a:latin typeface="Arial" panose="020B0604020202020204" pitchFamily="34" charset="0"/>
                <a:cs typeface="Arial" panose="020B0604020202020204" pitchFamily="34" charset="0"/>
              </a:rPr>
              <a:t>48% do this once every two weeks or more</a:t>
            </a:r>
          </a:p>
        </p:txBody>
      </p:sp>
      <p:sp>
        <p:nvSpPr>
          <p:cNvPr id="51" name="Rectangle 50">
            <a:extLst>
              <a:ext uri="{FF2B5EF4-FFF2-40B4-BE49-F238E27FC236}">
                <a16:creationId xmlns:a16="http://schemas.microsoft.com/office/drawing/2014/main" id="{6F5F6725-E767-4655-9606-4E81D8925B57}"/>
              </a:ext>
            </a:extLst>
          </p:cNvPr>
          <p:cNvSpPr/>
          <p:nvPr/>
        </p:nvSpPr>
        <p:spPr>
          <a:xfrm>
            <a:off x="9055067" y="4721046"/>
            <a:ext cx="1563248" cy="230832"/>
          </a:xfrm>
          <a:prstGeom prst="rect">
            <a:avLst/>
          </a:prstGeom>
        </p:spPr>
        <p:txBody>
          <a:bodyPr wrap="none">
            <a:spAutoFit/>
          </a:bodyPr>
          <a:lstStyle/>
          <a:p>
            <a:pPr algn="ctr"/>
            <a:r>
              <a:rPr lang="en-US" sz="900" dirty="0">
                <a:solidFill>
                  <a:srgbClr val="757070"/>
                </a:solidFill>
                <a:latin typeface="Arial" panose="020B0604020202020204" pitchFamily="34" charset="0"/>
                <a:cs typeface="Arial" panose="020B0604020202020204" pitchFamily="34" charset="0"/>
              </a:rPr>
              <a:t>(B7B: 0-7 on a 10-pt scale)</a:t>
            </a:r>
          </a:p>
        </p:txBody>
      </p:sp>
    </p:spTree>
    <p:extLst>
      <p:ext uri="{BB962C8B-B14F-4D97-AF65-F5344CB8AC3E}">
        <p14:creationId xmlns:p14="http://schemas.microsoft.com/office/powerpoint/2010/main" val="515254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45BB9D4-DA47-4DCB-9110-082D989CD4AC}" type="slidenum">
              <a:rPr lang="en-US" smtClean="0"/>
              <a:pPr/>
              <a:t>17</a:t>
            </a:fld>
            <a:endParaRPr lang="en-US" dirty="0"/>
          </a:p>
        </p:txBody>
      </p:sp>
      <p:sp>
        <p:nvSpPr>
          <p:cNvPr id="10" name="Title 9">
            <a:extLst>
              <a:ext uri="{FF2B5EF4-FFF2-40B4-BE49-F238E27FC236}">
                <a16:creationId xmlns:a16="http://schemas.microsoft.com/office/drawing/2014/main" id="{33357F9F-8193-479A-890F-4C94D3D2A62C}"/>
              </a:ext>
            </a:extLst>
          </p:cNvPr>
          <p:cNvSpPr>
            <a:spLocks noGrp="1"/>
          </p:cNvSpPr>
          <p:nvPr>
            <p:ph type="title"/>
          </p:nvPr>
        </p:nvSpPr>
        <p:spPr/>
        <p:txBody>
          <a:bodyPr>
            <a:normAutofit/>
          </a:bodyPr>
          <a:lstStyle/>
          <a:p>
            <a:r>
              <a:rPr lang="en-US" sz="3200" dirty="0"/>
              <a:t>And no fish is </a:t>
            </a:r>
            <a:r>
              <a:rPr lang="en-US" sz="3200" i="1" dirty="0"/>
              <a:t>clearly</a:t>
            </a:r>
            <a:r>
              <a:rPr lang="en-US" sz="3200" dirty="0"/>
              <a:t> leading the way in being simple and easy to cook.</a:t>
            </a:r>
          </a:p>
        </p:txBody>
      </p:sp>
      <p:sp>
        <p:nvSpPr>
          <p:cNvPr id="20" name="Rectangle 19">
            <a:extLst>
              <a:ext uri="{FF2B5EF4-FFF2-40B4-BE49-F238E27FC236}">
                <a16:creationId xmlns:a16="http://schemas.microsoft.com/office/drawing/2014/main" id="{37E747CC-C9E0-4FC6-80D2-845844CE3C54}"/>
              </a:ext>
            </a:extLst>
          </p:cNvPr>
          <p:cNvSpPr/>
          <p:nvPr/>
        </p:nvSpPr>
        <p:spPr>
          <a:xfrm>
            <a:off x="0" y="6035367"/>
            <a:ext cx="7974106" cy="338554"/>
          </a:xfrm>
          <a:prstGeom prst="rect">
            <a:avLst/>
          </a:prstGeom>
        </p:spPr>
        <p:txBody>
          <a:bodyPr wrap="square">
            <a:spAutoFit/>
          </a:bodyPr>
          <a:lstStyle/>
          <a:p>
            <a:r>
              <a:rPr lang="en-US" sz="800" dirty="0">
                <a:solidFill>
                  <a:schemeClr val="accent4">
                    <a:lumMod val="75000"/>
                  </a:schemeClr>
                </a:solidFill>
                <a:latin typeface="Arial" panose="020B0604020202020204" pitchFamily="34" charset="0"/>
                <a:cs typeface="Arial" panose="020B0604020202020204" pitchFamily="34" charset="0"/>
              </a:rPr>
              <a:t>Q9. Now, thinking about the attributes associated with seafood, please tell us how well you feel each one describes [FISH] using a 0 to 10 scale. Base: Salmon: 406 Cod: 380 Tilapia: 380 Haddock: 379 Wild Alaska Pollock: 491 Sole: 376 </a:t>
            </a:r>
          </a:p>
        </p:txBody>
      </p:sp>
      <p:graphicFrame>
        <p:nvGraphicFramePr>
          <p:cNvPr id="21" name="Chart 20">
            <a:extLst>
              <a:ext uri="{FF2B5EF4-FFF2-40B4-BE49-F238E27FC236}">
                <a16:creationId xmlns:a16="http://schemas.microsoft.com/office/drawing/2014/main" id="{9398D0D1-85E4-480C-8396-1EC3AC724632}"/>
              </a:ext>
            </a:extLst>
          </p:cNvPr>
          <p:cNvGraphicFramePr/>
          <p:nvPr>
            <p:extLst>
              <p:ext uri="{D42A27DB-BD31-4B8C-83A1-F6EECF244321}">
                <p14:modId xmlns:p14="http://schemas.microsoft.com/office/powerpoint/2010/main" val="464145490"/>
              </p:ext>
            </p:extLst>
          </p:nvPr>
        </p:nvGraphicFramePr>
        <p:xfrm>
          <a:off x="773206" y="1962150"/>
          <a:ext cx="10287000" cy="36253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4090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E3403B-44C5-4767-8D7C-629B6FFD6A8A}"/>
              </a:ext>
            </a:extLst>
          </p:cNvPr>
          <p:cNvSpPr>
            <a:spLocks noGrp="1"/>
          </p:cNvSpPr>
          <p:nvPr>
            <p:ph type="sldNum" sz="quarter" idx="4"/>
          </p:nvPr>
        </p:nvSpPr>
        <p:spPr/>
        <p:txBody>
          <a:bodyPr/>
          <a:lstStyle/>
          <a:p>
            <a:fld id="{445BB9D4-DA47-4DCB-9110-082D989CD4AC}" type="slidenum">
              <a:rPr lang="en-US" smtClean="0"/>
              <a:pPr/>
              <a:t>18</a:t>
            </a:fld>
            <a:endParaRPr lang="en-US" dirty="0"/>
          </a:p>
        </p:txBody>
      </p:sp>
      <p:sp>
        <p:nvSpPr>
          <p:cNvPr id="5" name="Title 5">
            <a:extLst>
              <a:ext uri="{FF2B5EF4-FFF2-40B4-BE49-F238E27FC236}">
                <a16:creationId xmlns:a16="http://schemas.microsoft.com/office/drawing/2014/main" id="{17FF6774-A051-4892-AC2C-9E64E9296503}"/>
              </a:ext>
            </a:extLst>
          </p:cNvPr>
          <p:cNvSpPr>
            <a:spLocks noGrp="1"/>
          </p:cNvSpPr>
          <p:nvPr>
            <p:ph type="title"/>
          </p:nvPr>
        </p:nvSpPr>
        <p:spPr>
          <a:xfrm>
            <a:off x="838200" y="365125"/>
            <a:ext cx="4035804" cy="3465896"/>
          </a:xfrm>
        </p:spPr>
        <p:txBody>
          <a:bodyPr>
            <a:normAutofit/>
          </a:bodyPr>
          <a:lstStyle/>
          <a:p>
            <a:r>
              <a:rPr lang="en-US" dirty="0">
                <a:solidFill>
                  <a:schemeClr val="tx1"/>
                </a:solidFill>
              </a:rPr>
              <a:t>Key Implication</a:t>
            </a:r>
          </a:p>
        </p:txBody>
      </p:sp>
      <p:sp>
        <p:nvSpPr>
          <p:cNvPr id="6" name="Rectangle 5">
            <a:extLst>
              <a:ext uri="{FF2B5EF4-FFF2-40B4-BE49-F238E27FC236}">
                <a16:creationId xmlns:a16="http://schemas.microsoft.com/office/drawing/2014/main" id="{AD6A7634-929E-427E-B765-15B8044C86F3}"/>
              </a:ext>
            </a:extLst>
          </p:cNvPr>
          <p:cNvSpPr/>
          <p:nvPr/>
        </p:nvSpPr>
        <p:spPr>
          <a:xfrm>
            <a:off x="4371216" y="2630692"/>
            <a:ext cx="7400548" cy="923330"/>
          </a:xfrm>
          <a:prstGeom prst="rect">
            <a:avLst/>
          </a:prstGeom>
        </p:spPr>
        <p:txBody>
          <a:bodyPr wrap="square">
            <a:spAutoFit/>
          </a:bodyPr>
          <a:lstStyle/>
          <a:p>
            <a:pPr marR="0" lvl="0" algn="l" defTabSz="457063" rtl="0" eaLnBrk="1" fontAlgn="auto" latinLnBrk="0" hangingPunct="1">
              <a:lnSpc>
                <a:spcPct val="100000"/>
              </a:lnSpc>
              <a:spcBef>
                <a:spcPts val="225"/>
              </a:spcBef>
              <a:spcAft>
                <a:spcPts val="225"/>
              </a:spcAft>
              <a:buClrTx/>
              <a:buSzTx/>
              <a:tabLst/>
              <a:defRPr/>
            </a:pPr>
            <a:r>
              <a:rPr kumimoji="0" lang="en-US" i="0" u="none" strike="noStrike" kern="1200" cap="none" spc="0" normalizeH="0" baseline="0" noProof="0" dirty="0">
                <a:ln>
                  <a:noFill/>
                </a:ln>
                <a:effectLst/>
                <a:uLnTx/>
                <a:uFillTx/>
                <a:latin typeface="Arial" panose="020B0604020202020204" pitchFamily="34" charset="0"/>
                <a:ea typeface="Verdana" panose="020B0604030504040204" pitchFamily="34" charset="0"/>
                <a:cs typeface="Arial" panose="020B0604020202020204" pitchFamily="34" charset="0"/>
              </a:rPr>
              <a:t>Communicate how Wild Alaska</a:t>
            </a:r>
            <a:r>
              <a:rPr lang="en-US" dirty="0">
                <a:latin typeface="Arial" panose="020B0604020202020204" pitchFamily="34" charset="0"/>
                <a:ea typeface="Verdana" panose="020B0604030504040204" pitchFamily="34" charset="0"/>
                <a:cs typeface="Arial" panose="020B0604020202020204" pitchFamily="34" charset="0"/>
              </a:rPr>
              <a:t> Pollock</a:t>
            </a:r>
            <a:r>
              <a:rPr kumimoji="0" lang="en-US" i="0" u="none" strike="noStrike" kern="1200" cap="none" spc="0" normalizeH="0" baseline="0" noProof="0" dirty="0">
                <a:ln>
                  <a:noFill/>
                </a:ln>
                <a:effectLst/>
                <a:uLnTx/>
                <a:uFillTx/>
                <a:latin typeface="Arial" panose="020B0604020202020204" pitchFamily="34" charset="0"/>
                <a:ea typeface="Verdana" panose="020B0604030504040204" pitchFamily="34" charset="0"/>
                <a:cs typeface="Arial" panose="020B0604020202020204" pitchFamily="34" charset="0"/>
              </a:rPr>
              <a:t> delivers on taste, health</a:t>
            </a:r>
            <a:r>
              <a:rPr lang="en-US" dirty="0">
                <a:latin typeface="Arial" panose="020B0604020202020204" pitchFamily="34" charset="0"/>
                <a:ea typeface="Verdana" panose="020B0604030504040204" pitchFamily="34" charset="0"/>
                <a:cs typeface="Arial" panose="020B0604020202020204" pitchFamily="34" charset="0"/>
              </a:rPr>
              <a:t> </a:t>
            </a:r>
            <a:r>
              <a:rPr kumimoji="0" lang="en-US" i="0" u="none" strike="noStrike" kern="1200" cap="none" spc="0" normalizeH="0" baseline="0" noProof="0" dirty="0">
                <a:ln>
                  <a:noFill/>
                </a:ln>
                <a:effectLst/>
                <a:uLnTx/>
                <a:uFillTx/>
                <a:latin typeface="Arial" panose="020B0604020202020204" pitchFamily="34" charset="0"/>
                <a:ea typeface="Verdana" panose="020B0604030504040204" pitchFamily="34" charset="0"/>
                <a:cs typeface="Arial" panose="020B0604020202020204" pitchFamily="34" charset="0"/>
              </a:rPr>
              <a:t>and easy of preparation across formats – without the deterrents of being intimidating or expensive which keep people from buying seafood. </a:t>
            </a:r>
          </a:p>
        </p:txBody>
      </p:sp>
    </p:spTree>
    <p:extLst>
      <p:ext uri="{BB962C8B-B14F-4D97-AF65-F5344CB8AC3E}">
        <p14:creationId xmlns:p14="http://schemas.microsoft.com/office/powerpoint/2010/main" val="1137177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97D0"/>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E3403B-44C5-4767-8D7C-629B6FFD6A8A}"/>
              </a:ext>
            </a:extLst>
          </p:cNvPr>
          <p:cNvSpPr>
            <a:spLocks noGrp="1"/>
          </p:cNvSpPr>
          <p:nvPr>
            <p:ph type="sldNum" sz="quarter" idx="4"/>
          </p:nvPr>
        </p:nvSpPr>
        <p:spPr/>
        <p:txBody>
          <a:bodyPr/>
          <a:lstStyle/>
          <a:p>
            <a:fld id="{445BB9D4-DA47-4DCB-9110-082D989CD4AC}" type="slidenum">
              <a:rPr lang="en-US" smtClean="0"/>
              <a:pPr/>
              <a:t>19</a:t>
            </a:fld>
            <a:endParaRPr lang="en-US" dirty="0"/>
          </a:p>
        </p:txBody>
      </p:sp>
      <p:sp>
        <p:nvSpPr>
          <p:cNvPr id="2" name="Rectangle 1">
            <a:extLst>
              <a:ext uri="{FF2B5EF4-FFF2-40B4-BE49-F238E27FC236}">
                <a16:creationId xmlns:a16="http://schemas.microsoft.com/office/drawing/2014/main" id="{43C709C2-BC3E-4C02-B398-2BC3101D05A7}"/>
              </a:ext>
            </a:extLst>
          </p:cNvPr>
          <p:cNvSpPr/>
          <p:nvPr/>
        </p:nvSpPr>
        <p:spPr>
          <a:xfrm>
            <a:off x="0" y="5167619"/>
            <a:ext cx="12192000" cy="1690382"/>
          </a:xfrm>
          <a:prstGeom prst="rect">
            <a:avLst/>
          </a:prstGeom>
          <a:solidFill>
            <a:srgbClr val="0097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30E3435-35E0-4E83-B8AB-9DBA0A9DBC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1018" y="5395682"/>
            <a:ext cx="1325563" cy="1325563"/>
          </a:xfrm>
          <a:prstGeom prst="rect">
            <a:avLst/>
          </a:prstGeom>
          <a:effectLst>
            <a:outerShdw blurRad="63500" sx="102000" sy="102000" algn="ctr" rotWithShape="0">
              <a:prstClr val="black">
                <a:alpha val="40000"/>
              </a:prstClr>
            </a:outerShdw>
          </a:effectLst>
        </p:spPr>
      </p:pic>
      <p:sp>
        <p:nvSpPr>
          <p:cNvPr id="10" name="Title 5">
            <a:extLst>
              <a:ext uri="{FF2B5EF4-FFF2-40B4-BE49-F238E27FC236}">
                <a16:creationId xmlns:a16="http://schemas.microsoft.com/office/drawing/2014/main" id="{16744C2D-6B40-413C-B948-2DF5FC3D6178}"/>
              </a:ext>
            </a:extLst>
          </p:cNvPr>
          <p:cNvSpPr>
            <a:spLocks noGrp="1"/>
          </p:cNvSpPr>
          <p:nvPr>
            <p:ph type="title"/>
          </p:nvPr>
        </p:nvSpPr>
        <p:spPr>
          <a:xfrm>
            <a:off x="838200" y="365125"/>
            <a:ext cx="6438900" cy="3465896"/>
          </a:xfrm>
        </p:spPr>
        <p:txBody>
          <a:bodyPr>
            <a:normAutofit/>
          </a:bodyPr>
          <a:lstStyle/>
          <a:p>
            <a:r>
              <a:rPr lang="en-US" dirty="0">
                <a:solidFill>
                  <a:schemeClr val="tx2"/>
                </a:solidFill>
              </a:rPr>
              <a:t>The State of the Fish</a:t>
            </a:r>
            <a:br>
              <a:rPr lang="en-US" dirty="0">
                <a:solidFill>
                  <a:schemeClr val="tx2"/>
                </a:solidFill>
              </a:rPr>
            </a:br>
            <a:r>
              <a:rPr lang="en-US" sz="1800" dirty="0">
                <a:solidFill>
                  <a:schemeClr val="tx2"/>
                </a:solidFill>
              </a:rPr>
              <a:t>Perception of Wild Alaska Pollock</a:t>
            </a:r>
            <a:endParaRPr lang="en-US" dirty="0">
              <a:solidFill>
                <a:schemeClr val="tx2"/>
              </a:solidFill>
            </a:endParaRPr>
          </a:p>
        </p:txBody>
      </p:sp>
    </p:spTree>
    <p:extLst>
      <p:ext uri="{BB962C8B-B14F-4D97-AF65-F5344CB8AC3E}">
        <p14:creationId xmlns:p14="http://schemas.microsoft.com/office/powerpoint/2010/main" val="105761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E3403B-44C5-4767-8D7C-629B6FFD6A8A}"/>
              </a:ext>
            </a:extLst>
          </p:cNvPr>
          <p:cNvSpPr>
            <a:spLocks noGrp="1"/>
          </p:cNvSpPr>
          <p:nvPr>
            <p:ph type="sldNum" sz="quarter" idx="4"/>
          </p:nvPr>
        </p:nvSpPr>
        <p:spPr/>
        <p:txBody>
          <a:bodyPr/>
          <a:lstStyle/>
          <a:p>
            <a:fld id="{445BB9D4-DA47-4DCB-9110-082D989CD4AC}" type="slidenum">
              <a:rPr lang="en-US" smtClean="0"/>
              <a:pPr/>
              <a:t>2</a:t>
            </a:fld>
            <a:endParaRPr lang="en-US" dirty="0"/>
          </a:p>
        </p:txBody>
      </p:sp>
      <p:sp>
        <p:nvSpPr>
          <p:cNvPr id="5" name="Title 5">
            <a:extLst>
              <a:ext uri="{FF2B5EF4-FFF2-40B4-BE49-F238E27FC236}">
                <a16:creationId xmlns:a16="http://schemas.microsoft.com/office/drawing/2014/main" id="{17FF6774-A051-4892-AC2C-9E64E9296503}"/>
              </a:ext>
            </a:extLst>
          </p:cNvPr>
          <p:cNvSpPr>
            <a:spLocks noGrp="1"/>
          </p:cNvSpPr>
          <p:nvPr>
            <p:ph type="title"/>
          </p:nvPr>
        </p:nvSpPr>
        <p:spPr>
          <a:xfrm>
            <a:off x="838200" y="365125"/>
            <a:ext cx="2795752" cy="3465896"/>
          </a:xfrm>
        </p:spPr>
        <p:txBody>
          <a:bodyPr>
            <a:normAutofit/>
          </a:bodyPr>
          <a:lstStyle/>
          <a:p>
            <a:r>
              <a:rPr lang="en-US" dirty="0"/>
              <a:t>Section Overview</a:t>
            </a:r>
          </a:p>
        </p:txBody>
      </p:sp>
      <p:grpSp>
        <p:nvGrpSpPr>
          <p:cNvPr id="19" name="Group 18">
            <a:extLst>
              <a:ext uri="{FF2B5EF4-FFF2-40B4-BE49-F238E27FC236}">
                <a16:creationId xmlns:a16="http://schemas.microsoft.com/office/drawing/2014/main" id="{5F1E021B-0464-42FF-BB0D-5BA8D70056E5}"/>
              </a:ext>
            </a:extLst>
          </p:cNvPr>
          <p:cNvGrpSpPr/>
          <p:nvPr/>
        </p:nvGrpSpPr>
        <p:grpSpPr>
          <a:xfrm>
            <a:off x="6448425" y="1403668"/>
            <a:ext cx="3838575" cy="523220"/>
            <a:chOff x="6448425" y="730634"/>
            <a:chExt cx="3838575" cy="523220"/>
          </a:xfrm>
        </p:grpSpPr>
        <p:sp>
          <p:nvSpPr>
            <p:cNvPr id="14" name="Rectangle 13">
              <a:extLst>
                <a:ext uri="{FF2B5EF4-FFF2-40B4-BE49-F238E27FC236}">
                  <a16:creationId xmlns:a16="http://schemas.microsoft.com/office/drawing/2014/main" id="{8EA829B6-12C9-407E-B275-2FFE4154135C}"/>
                </a:ext>
              </a:extLst>
            </p:cNvPr>
            <p:cNvSpPr/>
            <p:nvPr/>
          </p:nvSpPr>
          <p:spPr>
            <a:xfrm>
              <a:off x="7143750" y="757565"/>
              <a:ext cx="3143250" cy="469359"/>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1"/>
                  </a:solidFill>
                  <a:effectLst/>
                  <a:uLnTx/>
                  <a:uFillTx/>
                  <a:latin typeface="Arial Black" panose="020B0A04020102020204" pitchFamily="34" charset="0"/>
                  <a:ea typeface="+mn-ea"/>
                  <a:cs typeface="+mn-cs"/>
                </a:rPr>
                <a:t>Executive Summary</a:t>
              </a:r>
            </a:p>
            <a:p>
              <a:pPr marL="0" marR="0" lvl="0" indent="0" defTabSz="914400" rtl="0" eaLnBrk="1" fontAlgn="auto" latinLnBrk="0" hangingPunct="1">
                <a:lnSpc>
                  <a:spcPct val="100000"/>
                </a:lnSpc>
                <a:spcBef>
                  <a:spcPts val="0"/>
                </a:spcBef>
                <a:spcAft>
                  <a:spcPts val="0"/>
                </a:spcAft>
                <a:buClrTx/>
                <a:buSzTx/>
                <a:buFontTx/>
                <a:buNone/>
                <a:tabLst/>
                <a:defRPr/>
              </a:pPr>
              <a:r>
                <a:rPr lang="en-US" sz="1050" dirty="0">
                  <a:solidFill>
                    <a:schemeClr val="accent1"/>
                  </a:solidFill>
                  <a:latin typeface="Arial" panose="020B0604020202020204" pitchFamily="34" charset="0"/>
                  <a:cs typeface="Arial" panose="020B0604020202020204" pitchFamily="34" charset="0"/>
                </a:rPr>
                <a:t>(Including approach and key strategic insights)</a:t>
              </a:r>
              <a:endParaRPr kumimoji="0" lang="en-US" sz="1050" b="0"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C3F815AF-EEF8-4D13-9090-F911115C21D3}"/>
                </a:ext>
              </a:extLst>
            </p:cNvPr>
            <p:cNvSpPr/>
            <p:nvPr/>
          </p:nvSpPr>
          <p:spPr>
            <a:xfrm>
              <a:off x="6448425" y="730634"/>
              <a:ext cx="609600"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accent1"/>
                  </a:solidFill>
                  <a:effectLst/>
                  <a:uLnTx/>
                  <a:uFillTx/>
                  <a:latin typeface="Arial Black" panose="020B0A04020102020204" pitchFamily="34" charset="0"/>
                </a:rPr>
                <a:t>0</a:t>
              </a:r>
              <a:endParaRPr kumimoji="0" lang="en-US" sz="1600" b="0"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7E7CC12C-14FE-40E0-BCDD-99FB1995A729}"/>
              </a:ext>
            </a:extLst>
          </p:cNvPr>
          <p:cNvGrpSpPr/>
          <p:nvPr/>
        </p:nvGrpSpPr>
        <p:grpSpPr>
          <a:xfrm>
            <a:off x="6448425" y="2169510"/>
            <a:ext cx="3838575" cy="523220"/>
            <a:chOff x="6448425" y="1540259"/>
            <a:chExt cx="3838575" cy="523220"/>
          </a:xfrm>
        </p:grpSpPr>
        <p:sp>
          <p:nvSpPr>
            <p:cNvPr id="16" name="Rectangle 15">
              <a:extLst>
                <a:ext uri="{FF2B5EF4-FFF2-40B4-BE49-F238E27FC236}">
                  <a16:creationId xmlns:a16="http://schemas.microsoft.com/office/drawing/2014/main" id="{97BDDE4E-2D36-4F7B-BF34-E95BAC5AF8B1}"/>
                </a:ext>
              </a:extLst>
            </p:cNvPr>
            <p:cNvSpPr/>
            <p:nvPr/>
          </p:nvSpPr>
          <p:spPr>
            <a:xfrm>
              <a:off x="7143750" y="1567190"/>
              <a:ext cx="3143250" cy="469359"/>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400" dirty="0">
                  <a:latin typeface="Arial Black" panose="020B0A04020102020204" pitchFamily="34" charset="0"/>
                </a:rPr>
                <a:t>Consumer Insight</a:t>
              </a:r>
              <a:endParaRPr kumimoji="0" lang="en-US" sz="1400" b="0" i="0" u="none" strike="noStrike" kern="1200" cap="none" spc="0" normalizeH="0" baseline="0" noProof="0" dirty="0">
                <a:ln>
                  <a:noFill/>
                </a:ln>
                <a:effectLst/>
                <a:uLnTx/>
                <a:uFillTx/>
                <a:latin typeface="Arial Black" panose="020B0A04020102020204" pitchFamily="34"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1050" dirty="0">
                  <a:latin typeface="Arial" panose="020B0604020202020204" pitchFamily="34" charset="0"/>
                  <a:cs typeface="Arial" panose="020B0604020202020204" pitchFamily="34" charset="0"/>
                </a:rPr>
                <a:t>(Understanding the landscape)</a:t>
              </a:r>
              <a:endParaRPr kumimoji="0" lang="en-US" sz="105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B547E634-17F7-41CF-BDA7-8D30F77A0917}"/>
                </a:ext>
              </a:extLst>
            </p:cNvPr>
            <p:cNvSpPr/>
            <p:nvPr/>
          </p:nvSpPr>
          <p:spPr>
            <a:xfrm>
              <a:off x="6448425" y="1540259"/>
              <a:ext cx="609600"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Arial Black" panose="020B0A04020102020204" pitchFamily="34" charset="0"/>
                  <a:ea typeface="+mn-ea"/>
                  <a:cs typeface="+mn-cs"/>
                </a:rPr>
                <a:t>1</a:t>
              </a:r>
              <a:endParaRPr kumimoji="0" lang="en-US" sz="16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grpSp>
        <p:nvGrpSpPr>
          <p:cNvPr id="2" name="Group 1">
            <a:extLst>
              <a:ext uri="{FF2B5EF4-FFF2-40B4-BE49-F238E27FC236}">
                <a16:creationId xmlns:a16="http://schemas.microsoft.com/office/drawing/2014/main" id="{2C69DE9B-9EC0-430C-805B-1C65CF4D22C4}"/>
              </a:ext>
            </a:extLst>
          </p:cNvPr>
          <p:cNvGrpSpPr/>
          <p:nvPr/>
        </p:nvGrpSpPr>
        <p:grpSpPr>
          <a:xfrm>
            <a:off x="6448425" y="2935352"/>
            <a:ext cx="4197203" cy="523220"/>
            <a:chOff x="6448425" y="2633793"/>
            <a:chExt cx="4197203" cy="523220"/>
          </a:xfrm>
        </p:grpSpPr>
        <p:sp>
          <p:nvSpPr>
            <p:cNvPr id="21" name="Rectangle 20">
              <a:extLst>
                <a:ext uri="{FF2B5EF4-FFF2-40B4-BE49-F238E27FC236}">
                  <a16:creationId xmlns:a16="http://schemas.microsoft.com/office/drawing/2014/main" id="{FF84B11A-8C8E-48D9-95AC-D2842123DFF1}"/>
                </a:ext>
              </a:extLst>
            </p:cNvPr>
            <p:cNvSpPr/>
            <p:nvPr/>
          </p:nvSpPr>
          <p:spPr>
            <a:xfrm>
              <a:off x="7143749" y="2660724"/>
              <a:ext cx="3501879" cy="469359"/>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400" dirty="0">
                  <a:solidFill>
                    <a:srgbClr val="0097D0"/>
                  </a:solidFill>
                  <a:latin typeface="Arial Black" panose="020B0A04020102020204" pitchFamily="34" charset="0"/>
                </a:rPr>
                <a:t>The State of the Fish</a:t>
              </a:r>
              <a:endParaRPr kumimoji="0" lang="en-US" sz="1400" b="0" i="0" u="none" strike="noStrike" kern="1200" cap="none" spc="0" normalizeH="0" baseline="0" noProof="0" dirty="0">
                <a:ln>
                  <a:noFill/>
                </a:ln>
                <a:solidFill>
                  <a:srgbClr val="0097D0"/>
                </a:solidFill>
                <a:effectLst/>
                <a:uLnTx/>
                <a:uFillTx/>
                <a:latin typeface="Arial Black" panose="020B0A040201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1050" dirty="0">
                  <a:solidFill>
                    <a:srgbClr val="0097D0"/>
                  </a:solidFill>
                  <a:latin typeface="Arial" panose="020B0604020202020204" pitchFamily="34" charset="0"/>
                  <a:cs typeface="Arial" panose="020B0604020202020204" pitchFamily="34" charset="0"/>
                </a:rPr>
                <a:t>(Perception of Wild Alaska Pollock)</a:t>
              </a:r>
              <a:endParaRPr kumimoji="0" lang="en-US" sz="1050" b="0" i="0" u="none" strike="noStrike" kern="1200" cap="none" spc="0" normalizeH="0" baseline="0" noProof="0" dirty="0">
                <a:ln>
                  <a:noFill/>
                </a:ln>
                <a:solidFill>
                  <a:srgbClr val="0097D0"/>
                </a:solidFill>
                <a:effectLst/>
                <a:uLnTx/>
                <a:uFillTx/>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0F777077-A661-4EE9-91D9-19E906D2AAC7}"/>
                </a:ext>
              </a:extLst>
            </p:cNvPr>
            <p:cNvSpPr/>
            <p:nvPr/>
          </p:nvSpPr>
          <p:spPr>
            <a:xfrm>
              <a:off x="6448425" y="2633793"/>
              <a:ext cx="609600"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0097D0"/>
                  </a:solidFill>
                  <a:latin typeface="Arial Black" panose="020B0A04020102020204" pitchFamily="34" charset="0"/>
                </a:rPr>
                <a:t>2</a:t>
              </a:r>
              <a:endParaRPr kumimoji="0" lang="en-US" sz="1600" b="0" i="0" u="none" strike="noStrike" kern="1200" cap="none" spc="0" normalizeH="0" baseline="0" noProof="0" dirty="0">
                <a:ln>
                  <a:noFill/>
                </a:ln>
                <a:solidFill>
                  <a:srgbClr val="0097D0"/>
                </a:solidFill>
                <a:effectLst/>
                <a:uLnTx/>
                <a:uFillTx/>
                <a:latin typeface="Arial" panose="020B0604020202020204" pitchFamily="34" charset="0"/>
                <a:cs typeface="Arial" panose="020B0604020202020204" pitchFamily="34" charset="0"/>
              </a:endParaRPr>
            </a:p>
          </p:txBody>
        </p:sp>
      </p:grpSp>
      <p:grpSp>
        <p:nvGrpSpPr>
          <p:cNvPr id="23" name="Group 22">
            <a:extLst>
              <a:ext uri="{FF2B5EF4-FFF2-40B4-BE49-F238E27FC236}">
                <a16:creationId xmlns:a16="http://schemas.microsoft.com/office/drawing/2014/main" id="{9CF5B1FE-6811-499A-9D7A-31A195A1033F}"/>
              </a:ext>
            </a:extLst>
          </p:cNvPr>
          <p:cNvGrpSpPr/>
          <p:nvPr/>
        </p:nvGrpSpPr>
        <p:grpSpPr>
          <a:xfrm>
            <a:off x="6448425" y="3701194"/>
            <a:ext cx="3838575" cy="523220"/>
            <a:chOff x="6448425" y="1540259"/>
            <a:chExt cx="3838575" cy="523220"/>
          </a:xfrm>
        </p:grpSpPr>
        <p:sp>
          <p:nvSpPr>
            <p:cNvPr id="24" name="Rectangle 23">
              <a:extLst>
                <a:ext uri="{FF2B5EF4-FFF2-40B4-BE49-F238E27FC236}">
                  <a16:creationId xmlns:a16="http://schemas.microsoft.com/office/drawing/2014/main" id="{D3D8E149-039D-4F68-BC58-D51E884927CE}"/>
                </a:ext>
              </a:extLst>
            </p:cNvPr>
            <p:cNvSpPr/>
            <p:nvPr/>
          </p:nvSpPr>
          <p:spPr>
            <a:xfrm>
              <a:off x="7143750" y="1567190"/>
              <a:ext cx="3143250" cy="469359"/>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400" dirty="0">
                  <a:solidFill>
                    <a:schemeClr val="accent6"/>
                  </a:solidFill>
                  <a:latin typeface="Arial Black" panose="020B0A04020102020204" pitchFamily="34" charset="0"/>
                </a:rPr>
                <a:t>Increasing Purchase</a:t>
              </a:r>
              <a:endParaRPr kumimoji="0" lang="en-US" sz="1400" b="0" i="0" u="none" strike="noStrike" kern="1200" cap="none" spc="0" normalizeH="0" baseline="0" noProof="0" dirty="0">
                <a:ln>
                  <a:noFill/>
                </a:ln>
                <a:solidFill>
                  <a:schemeClr val="accent6"/>
                </a:solidFill>
                <a:effectLst/>
                <a:uLnTx/>
                <a:uFillTx/>
                <a:latin typeface="Arial Black" panose="020B0A040201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1050" dirty="0">
                  <a:solidFill>
                    <a:schemeClr val="accent6"/>
                  </a:solidFill>
                  <a:latin typeface="Arial" panose="020B0604020202020204" pitchFamily="34" charset="0"/>
                  <a:cs typeface="Arial" panose="020B0604020202020204" pitchFamily="34" charset="0"/>
                </a:rPr>
                <a:t>(Driving demand of Wild Alaska Pollock)</a:t>
              </a:r>
              <a:endParaRPr kumimoji="0" lang="en-US" sz="1050" b="0" i="0" u="none" strike="noStrike" kern="1200" cap="none" spc="0" normalizeH="0" baseline="0" noProof="0" dirty="0">
                <a:ln>
                  <a:noFill/>
                </a:ln>
                <a:solidFill>
                  <a:schemeClr val="accent6"/>
                </a:solidFill>
                <a:effectLst/>
                <a:uLnTx/>
                <a:uFillTx/>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5B56ECEB-3CBF-4BD4-87A9-14EBFAFEBFBE}"/>
                </a:ext>
              </a:extLst>
            </p:cNvPr>
            <p:cNvSpPr/>
            <p:nvPr/>
          </p:nvSpPr>
          <p:spPr>
            <a:xfrm>
              <a:off x="6448425" y="1540259"/>
              <a:ext cx="609600"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accent6"/>
                  </a:solidFill>
                  <a:effectLst/>
                  <a:uLnTx/>
                  <a:uFillTx/>
                  <a:latin typeface="Arial Black" panose="020B0A04020102020204" pitchFamily="34" charset="0"/>
                  <a:cs typeface="Arial" panose="020B0604020202020204" pitchFamily="34" charset="0"/>
                </a:rPr>
                <a:t>3</a:t>
              </a:r>
              <a:endParaRPr kumimoji="0" lang="en-US" sz="1600" b="0" i="0" u="none" strike="noStrike" kern="1200" cap="none" spc="0" normalizeH="0" baseline="0" noProof="0" dirty="0">
                <a:ln>
                  <a:noFill/>
                </a:ln>
                <a:solidFill>
                  <a:schemeClr val="accent6"/>
                </a:solidFill>
                <a:effectLst/>
                <a:uLnTx/>
                <a:uFillTx/>
                <a:latin typeface="Arial" panose="020B0604020202020204" pitchFamily="34" charset="0"/>
                <a:cs typeface="Arial" panose="020B0604020202020204" pitchFamily="34" charset="0"/>
              </a:endParaRPr>
            </a:p>
          </p:txBody>
        </p:sp>
      </p:grpSp>
      <p:grpSp>
        <p:nvGrpSpPr>
          <p:cNvPr id="26" name="Group 25">
            <a:extLst>
              <a:ext uri="{FF2B5EF4-FFF2-40B4-BE49-F238E27FC236}">
                <a16:creationId xmlns:a16="http://schemas.microsoft.com/office/drawing/2014/main" id="{2A11B816-6E56-457F-9D43-DE8E120D96B6}"/>
              </a:ext>
            </a:extLst>
          </p:cNvPr>
          <p:cNvGrpSpPr/>
          <p:nvPr/>
        </p:nvGrpSpPr>
        <p:grpSpPr>
          <a:xfrm>
            <a:off x="6448425" y="4467036"/>
            <a:ext cx="3838575" cy="523220"/>
            <a:chOff x="6448425" y="1540259"/>
            <a:chExt cx="3838575" cy="523220"/>
          </a:xfrm>
        </p:grpSpPr>
        <p:sp>
          <p:nvSpPr>
            <p:cNvPr id="27" name="Rectangle 26">
              <a:extLst>
                <a:ext uri="{FF2B5EF4-FFF2-40B4-BE49-F238E27FC236}">
                  <a16:creationId xmlns:a16="http://schemas.microsoft.com/office/drawing/2014/main" id="{6BBC913A-6335-408A-A999-2B90BBAB3E96}"/>
                </a:ext>
              </a:extLst>
            </p:cNvPr>
            <p:cNvSpPr/>
            <p:nvPr/>
          </p:nvSpPr>
          <p:spPr>
            <a:xfrm>
              <a:off x="7143750" y="1567190"/>
              <a:ext cx="3143250" cy="469359"/>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57070"/>
                  </a:solidFill>
                  <a:effectLst/>
                  <a:uLnTx/>
                  <a:uFillTx/>
                  <a:latin typeface="Arial Black" panose="020B0A04020102020204" pitchFamily="34" charset="0"/>
                  <a:ea typeface="+mn-ea"/>
                  <a:cs typeface="+mn-cs"/>
                </a:rPr>
                <a:t>A Communications Roadmap</a:t>
              </a:r>
            </a:p>
            <a:p>
              <a:pPr lvl="0">
                <a:defRPr/>
              </a:pPr>
              <a:r>
                <a:rPr lang="en-US" sz="1050" dirty="0">
                  <a:solidFill>
                    <a:srgbClr val="757070"/>
                  </a:solidFill>
                  <a:latin typeface="Arial" panose="020B0604020202020204" pitchFamily="34" charset="0"/>
                  <a:cs typeface="Arial" panose="020B0604020202020204" pitchFamily="34" charset="0"/>
                </a:rPr>
                <a:t>(Best ways for getting the story out)</a:t>
              </a:r>
              <a:endParaRPr kumimoji="0" lang="en-US" sz="1050" b="0" i="0" u="none" strike="noStrike" kern="1200" cap="none" spc="0" normalizeH="0" baseline="0" noProof="0" dirty="0">
                <a:ln>
                  <a:noFill/>
                </a:ln>
                <a:solidFill>
                  <a:srgbClr val="757070"/>
                </a:solidFill>
                <a:effectLst/>
                <a:uLnTx/>
                <a:uFillTx/>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AB60D7BB-7912-4A43-8F24-947F628812E9}"/>
                </a:ext>
              </a:extLst>
            </p:cNvPr>
            <p:cNvSpPr/>
            <p:nvPr/>
          </p:nvSpPr>
          <p:spPr>
            <a:xfrm>
              <a:off x="6448425" y="1540259"/>
              <a:ext cx="609600"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757070"/>
                  </a:solidFill>
                  <a:latin typeface="Arial Black" panose="020B0A04020102020204" pitchFamily="34" charset="0"/>
                  <a:cs typeface="Arial" panose="020B0604020202020204" pitchFamily="34" charset="0"/>
                </a:rPr>
                <a:t>4</a:t>
              </a:r>
              <a:endParaRPr kumimoji="0" lang="en-US" sz="1600" b="0" i="0" u="none" strike="noStrike" kern="1200" cap="none" spc="0" normalizeH="0" baseline="0" noProof="0" dirty="0">
                <a:ln>
                  <a:noFill/>
                </a:ln>
                <a:solidFill>
                  <a:srgbClr val="757070"/>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69561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45BB9D4-DA47-4DCB-9110-082D989CD4AC}" type="slidenum">
              <a:rPr lang="en-US" smtClean="0"/>
              <a:pPr/>
              <a:t>20</a:t>
            </a:fld>
            <a:endParaRPr lang="en-US" dirty="0"/>
          </a:p>
        </p:txBody>
      </p:sp>
      <p:sp>
        <p:nvSpPr>
          <p:cNvPr id="10" name="Title 9">
            <a:extLst>
              <a:ext uri="{FF2B5EF4-FFF2-40B4-BE49-F238E27FC236}">
                <a16:creationId xmlns:a16="http://schemas.microsoft.com/office/drawing/2014/main" id="{33357F9F-8193-479A-890F-4C94D3D2A62C}"/>
              </a:ext>
            </a:extLst>
          </p:cNvPr>
          <p:cNvSpPr>
            <a:spLocks noGrp="1"/>
          </p:cNvSpPr>
          <p:nvPr>
            <p:ph type="title"/>
          </p:nvPr>
        </p:nvSpPr>
        <p:spPr>
          <a:xfrm>
            <a:off x="838200" y="365125"/>
            <a:ext cx="10515600" cy="1135043"/>
          </a:xfrm>
        </p:spPr>
        <p:txBody>
          <a:bodyPr>
            <a:normAutofit/>
          </a:bodyPr>
          <a:lstStyle/>
          <a:p>
            <a:r>
              <a:rPr lang="en-US" sz="3200" dirty="0"/>
              <a:t>Wild Alaska Pollock’s gets some recognition for its taste, health and provenance.</a:t>
            </a:r>
          </a:p>
        </p:txBody>
      </p:sp>
      <p:sp>
        <p:nvSpPr>
          <p:cNvPr id="9" name="Rectangle 8">
            <a:extLst>
              <a:ext uri="{FF2B5EF4-FFF2-40B4-BE49-F238E27FC236}">
                <a16:creationId xmlns:a16="http://schemas.microsoft.com/office/drawing/2014/main" id="{09AD8E09-C50B-451F-BF5F-398C177715C0}"/>
              </a:ext>
            </a:extLst>
          </p:cNvPr>
          <p:cNvSpPr/>
          <p:nvPr/>
        </p:nvSpPr>
        <p:spPr>
          <a:xfrm>
            <a:off x="0" y="6116155"/>
            <a:ext cx="8984609" cy="230832"/>
          </a:xfrm>
          <a:prstGeom prst="rect">
            <a:avLst/>
          </a:prstGeom>
        </p:spPr>
        <p:txBody>
          <a:bodyPr wrap="square">
            <a:spAutoFit/>
          </a:bodyPr>
          <a:lstStyle/>
          <a:p>
            <a:r>
              <a:rPr lang="en-US" sz="900" dirty="0">
                <a:solidFill>
                  <a:schemeClr val="accent4">
                    <a:lumMod val="75000"/>
                  </a:schemeClr>
                </a:solidFill>
                <a:cs typeface="Arial" panose="020B0604020202020204" pitchFamily="34" charset="0"/>
              </a:rPr>
              <a:t>Q9. Now, thinking about the attributes associated with seafood, please tell us how well you feel each one describes Wild Alaska Pollock using a 0 to 10 scale. Base: 491</a:t>
            </a:r>
          </a:p>
        </p:txBody>
      </p:sp>
      <p:graphicFrame>
        <p:nvGraphicFramePr>
          <p:cNvPr id="2" name="Table 1">
            <a:extLst>
              <a:ext uri="{FF2B5EF4-FFF2-40B4-BE49-F238E27FC236}">
                <a16:creationId xmlns:a16="http://schemas.microsoft.com/office/drawing/2014/main" id="{86FC473F-B3EF-4725-91AF-0A5894B19441}"/>
              </a:ext>
            </a:extLst>
          </p:cNvPr>
          <p:cNvGraphicFramePr>
            <a:graphicFrameLocks noGrp="1"/>
          </p:cNvGraphicFramePr>
          <p:nvPr>
            <p:extLst>
              <p:ext uri="{D42A27DB-BD31-4B8C-83A1-F6EECF244321}">
                <p14:modId xmlns:p14="http://schemas.microsoft.com/office/powerpoint/2010/main" val="2825184831"/>
              </p:ext>
            </p:extLst>
          </p:nvPr>
        </p:nvGraphicFramePr>
        <p:xfrm>
          <a:off x="3887721" y="1810355"/>
          <a:ext cx="3872096" cy="4297680"/>
        </p:xfrm>
        <a:graphic>
          <a:graphicData uri="http://schemas.openxmlformats.org/drawingml/2006/table">
            <a:tbl>
              <a:tblPr firstRow="1" bandRow="1">
                <a:tableStyleId>{5C22544A-7EE6-4342-B048-85BDC9FD1C3A}</a:tableStyleId>
              </a:tblPr>
              <a:tblGrid>
                <a:gridCol w="1936048">
                  <a:extLst>
                    <a:ext uri="{9D8B030D-6E8A-4147-A177-3AD203B41FA5}">
                      <a16:colId xmlns:a16="http://schemas.microsoft.com/office/drawing/2014/main" val="451445959"/>
                    </a:ext>
                  </a:extLst>
                </a:gridCol>
                <a:gridCol w="1936048">
                  <a:extLst>
                    <a:ext uri="{9D8B030D-6E8A-4147-A177-3AD203B41FA5}">
                      <a16:colId xmlns:a16="http://schemas.microsoft.com/office/drawing/2014/main" val="82691220"/>
                    </a:ext>
                  </a:extLst>
                </a:gridCol>
              </a:tblGrid>
              <a:tr h="265567">
                <a:tc>
                  <a:txBody>
                    <a:bodyPr/>
                    <a:lstStyle/>
                    <a:p>
                      <a:pPr algn="ctr"/>
                      <a:r>
                        <a:rPr lang="en-US" sz="1200" dirty="0">
                          <a:solidFill>
                            <a:srgbClr val="757070"/>
                          </a:solidFill>
                          <a:latin typeface="Arial" panose="020B0604020202020204" pitchFamily="34" charset="0"/>
                          <a:cs typeface="Arial" panose="020B0604020202020204" pitchFamily="34" charset="0"/>
                        </a:rPr>
                        <a:t>Attributes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rgbClr val="757070"/>
                          </a:solidFill>
                          <a:latin typeface="Arial" panose="020B0604020202020204" pitchFamily="34" charset="0"/>
                          <a:cs typeface="Arial" panose="020B0604020202020204" pitchFamily="34" charset="0"/>
                        </a:rPr>
                        <a:t>General Population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328161"/>
                  </a:ext>
                </a:extLst>
              </a:tr>
              <a:tr h="243436">
                <a:tc>
                  <a:txBody>
                    <a:bodyPr/>
                    <a:lstStyle/>
                    <a:p>
                      <a:r>
                        <a:rPr lang="en-US" sz="1050" b="1" dirty="0">
                          <a:solidFill>
                            <a:schemeClr val="tx1"/>
                          </a:solidFill>
                          <a:latin typeface="Arial" panose="020B0604020202020204" pitchFamily="34" charset="0"/>
                          <a:cs typeface="Arial" panose="020B0604020202020204" pitchFamily="34" charset="0"/>
                        </a:rPr>
                        <a:t>Product of Alaska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b="1" dirty="0">
                          <a:solidFill>
                            <a:schemeClr val="tx1"/>
                          </a:solidFill>
                          <a:latin typeface="Arial" panose="020B0604020202020204" pitchFamily="34" charset="0"/>
                          <a:cs typeface="Arial" panose="020B0604020202020204" pitchFamily="34" charset="0"/>
                        </a:rPr>
                        <a:t>54%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0070759"/>
                  </a:ext>
                </a:extLst>
              </a:tr>
              <a:tr h="243436">
                <a:tc>
                  <a:txBody>
                    <a:bodyPr/>
                    <a:lstStyle/>
                    <a:p>
                      <a:r>
                        <a:rPr lang="en-US" sz="1050" b="1" dirty="0">
                          <a:solidFill>
                            <a:schemeClr val="tx1"/>
                          </a:solidFill>
                          <a:latin typeface="Arial" panose="020B0604020202020204" pitchFamily="34" charset="0"/>
                          <a:cs typeface="Arial" panose="020B0604020202020204" pitchFamily="34" charset="0"/>
                        </a:rPr>
                        <a:t>Heart healthy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b="1" dirty="0">
                          <a:solidFill>
                            <a:schemeClr val="tx1"/>
                          </a:solidFill>
                          <a:latin typeface="Arial" panose="020B0604020202020204" pitchFamily="34" charset="0"/>
                          <a:cs typeface="Arial" panose="020B0604020202020204" pitchFamily="34" charset="0"/>
                        </a:rPr>
                        <a:t>53%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6187231"/>
                  </a:ext>
                </a:extLst>
              </a:tr>
              <a:tr h="243436">
                <a:tc>
                  <a:txBody>
                    <a:bodyPr/>
                    <a:lstStyle/>
                    <a:p>
                      <a:r>
                        <a:rPr lang="en-US" sz="1050" b="1" dirty="0">
                          <a:solidFill>
                            <a:schemeClr val="tx1"/>
                          </a:solidFill>
                          <a:latin typeface="Arial" panose="020B0604020202020204" pitchFamily="34" charset="0"/>
                          <a:cs typeface="Arial" panose="020B0604020202020204" pitchFamily="34" charset="0"/>
                        </a:rPr>
                        <a:t>Product of the U.S.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b="1" dirty="0">
                          <a:solidFill>
                            <a:schemeClr val="tx1"/>
                          </a:solidFill>
                          <a:latin typeface="Arial" panose="020B0604020202020204" pitchFamily="34" charset="0"/>
                          <a:cs typeface="Arial" panose="020B0604020202020204" pitchFamily="34" charset="0"/>
                        </a:rPr>
                        <a:t>52%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8843926"/>
                  </a:ext>
                </a:extLst>
              </a:tr>
              <a:tr h="243436">
                <a:tc>
                  <a:txBody>
                    <a:bodyPr/>
                    <a:lstStyle/>
                    <a:p>
                      <a:r>
                        <a:rPr lang="en-US" sz="1050" b="1" dirty="0">
                          <a:solidFill>
                            <a:schemeClr val="tx1"/>
                          </a:solidFill>
                          <a:latin typeface="Arial" panose="020B0604020202020204" pitchFamily="34" charset="0"/>
                          <a:cs typeface="Arial" panose="020B0604020202020204" pitchFamily="34" charset="0"/>
                        </a:rPr>
                        <a:t>High in protein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b="1" dirty="0">
                          <a:solidFill>
                            <a:schemeClr val="tx1"/>
                          </a:solidFill>
                          <a:latin typeface="Arial" panose="020B0604020202020204" pitchFamily="34" charset="0"/>
                          <a:cs typeface="Arial" panose="020B0604020202020204" pitchFamily="34" charset="0"/>
                        </a:rPr>
                        <a:t>52%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5676350"/>
                  </a:ext>
                </a:extLst>
              </a:tr>
              <a:tr h="243436">
                <a:tc>
                  <a:txBody>
                    <a:bodyPr/>
                    <a:lstStyle/>
                    <a:p>
                      <a:r>
                        <a:rPr lang="en-US" sz="1050" b="1" dirty="0">
                          <a:solidFill>
                            <a:schemeClr val="tx1"/>
                          </a:solidFill>
                          <a:latin typeface="Arial" panose="020B0604020202020204" pitchFamily="34" charset="0"/>
                          <a:cs typeface="Arial" panose="020B0604020202020204" pitchFamily="34" charset="0"/>
                        </a:rPr>
                        <a:t>Fresh tasting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b="1" dirty="0">
                          <a:solidFill>
                            <a:schemeClr val="tx1"/>
                          </a:solidFill>
                          <a:latin typeface="Arial" panose="020B0604020202020204" pitchFamily="34" charset="0"/>
                          <a:cs typeface="Arial" panose="020B0604020202020204" pitchFamily="34" charset="0"/>
                        </a:rPr>
                        <a:t>52%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2190121"/>
                  </a:ext>
                </a:extLst>
              </a:tr>
              <a:tr h="243436">
                <a:tc>
                  <a:txBody>
                    <a:bodyPr/>
                    <a:lstStyle/>
                    <a:p>
                      <a:r>
                        <a:rPr lang="en-US" sz="1050" b="1" dirty="0">
                          <a:solidFill>
                            <a:schemeClr val="tx1"/>
                          </a:solidFill>
                          <a:latin typeface="Arial" panose="020B0604020202020204" pitchFamily="34" charset="0"/>
                          <a:cs typeface="Arial" panose="020B0604020202020204" pitchFamily="34" charset="0"/>
                        </a:rPr>
                        <a:t>Great tasting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b="1" dirty="0">
                          <a:solidFill>
                            <a:schemeClr val="tx1"/>
                          </a:solidFill>
                          <a:latin typeface="Arial" panose="020B0604020202020204" pitchFamily="34" charset="0"/>
                          <a:cs typeface="Arial" panose="020B0604020202020204" pitchFamily="34" charset="0"/>
                        </a:rPr>
                        <a:t>52%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0552896"/>
                  </a:ext>
                </a:extLst>
              </a:tr>
              <a:tr h="243436">
                <a:tc>
                  <a:txBody>
                    <a:bodyPr/>
                    <a:lstStyle/>
                    <a:p>
                      <a:r>
                        <a:rPr lang="en-US" sz="1050" dirty="0">
                          <a:solidFill>
                            <a:srgbClr val="757070"/>
                          </a:solidFill>
                          <a:latin typeface="Arial" panose="020B0604020202020204" pitchFamily="34" charset="0"/>
                          <a:cs typeface="Arial" panose="020B0604020202020204" pitchFamily="34" charset="0"/>
                        </a:rPr>
                        <a:t>Wild-caught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757070"/>
                          </a:solidFill>
                          <a:latin typeface="Arial" panose="020B0604020202020204" pitchFamily="34" charset="0"/>
                          <a:cs typeface="Arial" panose="020B0604020202020204" pitchFamily="34" charset="0"/>
                        </a:rPr>
                        <a:t>51%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5640570"/>
                  </a:ext>
                </a:extLst>
              </a:tr>
              <a:tr h="243436">
                <a:tc>
                  <a:txBody>
                    <a:bodyPr/>
                    <a:lstStyle/>
                    <a:p>
                      <a:r>
                        <a:rPr lang="en-US" sz="1050" dirty="0">
                          <a:solidFill>
                            <a:srgbClr val="757070"/>
                          </a:solidFill>
                          <a:latin typeface="Arial" panose="020B0604020202020204" pitchFamily="34" charset="0"/>
                          <a:cs typeface="Arial" panose="020B0604020202020204" pitchFamily="34" charset="0"/>
                        </a:rPr>
                        <a:t>Good as the center of plate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757070"/>
                          </a:solidFill>
                          <a:latin typeface="Arial" panose="020B0604020202020204" pitchFamily="34" charset="0"/>
                          <a:cs typeface="Arial" panose="020B0604020202020204" pitchFamily="34" charset="0"/>
                        </a:rPr>
                        <a:t>51%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4610342"/>
                  </a:ext>
                </a:extLst>
              </a:tr>
              <a:tr h="243436">
                <a:tc>
                  <a:txBody>
                    <a:bodyPr/>
                    <a:lstStyle/>
                    <a:p>
                      <a:r>
                        <a:rPr lang="en-US" sz="1050" dirty="0">
                          <a:solidFill>
                            <a:srgbClr val="757070"/>
                          </a:solidFill>
                          <a:latin typeface="Arial" panose="020B0604020202020204" pitchFamily="34" charset="0"/>
                          <a:cs typeface="Arial" panose="020B0604020202020204" pitchFamily="34" charset="0"/>
                        </a:rPr>
                        <a:t>Made from 100% whole fillets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757070"/>
                          </a:solidFill>
                          <a:latin typeface="Arial" panose="020B0604020202020204" pitchFamily="34" charset="0"/>
                          <a:cs typeface="Arial" panose="020B0604020202020204" pitchFamily="34" charset="0"/>
                        </a:rPr>
                        <a:t>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6514254"/>
                  </a:ext>
                </a:extLst>
              </a:tr>
              <a:tr h="243436">
                <a:tc>
                  <a:txBody>
                    <a:bodyPr/>
                    <a:lstStyle/>
                    <a:p>
                      <a:r>
                        <a:rPr lang="en-US" sz="1050" dirty="0">
                          <a:solidFill>
                            <a:srgbClr val="757070"/>
                          </a:solidFill>
                          <a:latin typeface="Arial" panose="020B0604020202020204" pitchFamily="34" charset="0"/>
                          <a:cs typeface="Arial" panose="020B0604020202020204" pitchFamily="34" charset="0"/>
                        </a:rPr>
                        <a:t>Versatile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757070"/>
                          </a:solidFill>
                          <a:latin typeface="Arial" panose="020B0604020202020204" pitchFamily="34" charset="0"/>
                          <a:cs typeface="Arial" panose="020B0604020202020204" pitchFamily="34" charset="0"/>
                        </a:rPr>
                        <a:t>49%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1140146"/>
                  </a:ext>
                </a:extLst>
              </a:tr>
              <a:tr h="243436">
                <a:tc>
                  <a:txBody>
                    <a:bodyPr/>
                    <a:lstStyle/>
                    <a:p>
                      <a:r>
                        <a:rPr lang="en-US" sz="1050" dirty="0">
                          <a:solidFill>
                            <a:srgbClr val="757070"/>
                          </a:solidFill>
                          <a:latin typeface="Arial" panose="020B0604020202020204" pitchFamily="34" charset="0"/>
                          <a:cs typeface="Arial" panose="020B0604020202020204" pitchFamily="34" charset="0"/>
                        </a:rPr>
                        <a:t>Easy to prepare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757070"/>
                          </a:solidFill>
                          <a:latin typeface="Arial" panose="020B0604020202020204" pitchFamily="34" charset="0"/>
                          <a:cs typeface="Arial" panose="020B0604020202020204" pitchFamily="34" charset="0"/>
                        </a:rPr>
                        <a:t>49%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1287441"/>
                  </a:ext>
                </a:extLst>
              </a:tr>
              <a:tr h="243436">
                <a:tc>
                  <a:txBody>
                    <a:bodyPr/>
                    <a:lstStyle/>
                    <a:p>
                      <a:r>
                        <a:rPr lang="en-US" sz="1050" dirty="0">
                          <a:solidFill>
                            <a:srgbClr val="757070"/>
                          </a:solidFill>
                          <a:latin typeface="Arial" panose="020B0604020202020204" pitchFamily="34" charset="0"/>
                          <a:cs typeface="Arial" panose="020B0604020202020204" pitchFamily="34" charset="0"/>
                        </a:rPr>
                        <a:t>Quick to cook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757070"/>
                          </a:solidFill>
                          <a:latin typeface="Arial" panose="020B0604020202020204" pitchFamily="34" charset="0"/>
                          <a:cs typeface="Arial" panose="020B0604020202020204" pitchFamily="34" charset="0"/>
                        </a:rPr>
                        <a:t>49%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6538793"/>
                  </a:ext>
                </a:extLst>
              </a:tr>
              <a:tr h="243436">
                <a:tc>
                  <a:txBody>
                    <a:bodyPr/>
                    <a:lstStyle/>
                    <a:p>
                      <a:r>
                        <a:rPr lang="en-US" sz="1050" dirty="0">
                          <a:solidFill>
                            <a:srgbClr val="757070"/>
                          </a:solidFill>
                          <a:latin typeface="Arial" panose="020B0604020202020204" pitchFamily="34" charset="0"/>
                          <a:cs typeface="Arial" panose="020B0604020202020204" pitchFamily="34" charset="0"/>
                        </a:rPr>
                        <a:t>Whole family will enjoy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757070"/>
                          </a:solidFill>
                          <a:latin typeface="Arial" panose="020B0604020202020204" pitchFamily="34" charset="0"/>
                          <a:cs typeface="Arial" panose="020B0604020202020204" pitchFamily="34" charset="0"/>
                        </a:rPr>
                        <a:t>48%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5397652"/>
                  </a:ext>
                </a:extLst>
              </a:tr>
              <a:tr h="243436">
                <a:tc>
                  <a:txBody>
                    <a:bodyPr/>
                    <a:lstStyle/>
                    <a:p>
                      <a:r>
                        <a:rPr lang="en-US" sz="1050" dirty="0">
                          <a:solidFill>
                            <a:srgbClr val="757070"/>
                          </a:solidFill>
                          <a:latin typeface="Arial" panose="020B0604020202020204" pitchFamily="34" charset="0"/>
                          <a:cs typeface="Arial" panose="020B0604020202020204" pitchFamily="34" charset="0"/>
                        </a:rPr>
                        <a:t>Low-fat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757070"/>
                          </a:solidFill>
                          <a:latin typeface="Arial" panose="020B0604020202020204" pitchFamily="34" charset="0"/>
                          <a:cs typeface="Arial" panose="020B0604020202020204" pitchFamily="34" charset="0"/>
                        </a:rPr>
                        <a:t>47%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1280380"/>
                  </a:ext>
                </a:extLst>
              </a:tr>
              <a:tr h="243436">
                <a:tc>
                  <a:txBody>
                    <a:bodyPr/>
                    <a:lstStyle/>
                    <a:p>
                      <a:r>
                        <a:rPr lang="en-US" sz="1050" dirty="0">
                          <a:solidFill>
                            <a:srgbClr val="757070"/>
                          </a:solidFill>
                          <a:latin typeface="Arial" panose="020B0604020202020204" pitchFamily="34" charset="0"/>
                          <a:cs typeface="Arial" panose="020B0604020202020204" pitchFamily="34" charset="0"/>
                        </a:rPr>
                        <a:t>Good as an ingredient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757070"/>
                          </a:solidFill>
                          <a:latin typeface="Arial" panose="020B0604020202020204" pitchFamily="34" charset="0"/>
                          <a:cs typeface="Arial" panose="020B0604020202020204" pitchFamily="34" charset="0"/>
                        </a:rPr>
                        <a:t>47%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9926317"/>
                  </a:ext>
                </a:extLst>
              </a:tr>
              <a:tr h="243436">
                <a:tc>
                  <a:txBody>
                    <a:bodyPr/>
                    <a:lstStyle/>
                    <a:p>
                      <a:r>
                        <a:rPr lang="en-US" sz="1050" dirty="0">
                          <a:solidFill>
                            <a:srgbClr val="757070"/>
                          </a:solidFill>
                          <a:latin typeface="Arial" panose="020B0604020202020204" pitchFamily="34" charset="0"/>
                          <a:cs typeface="Arial" panose="020B0604020202020204" pitchFamily="34" charset="0"/>
                        </a:rPr>
                        <a:t>Affordable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757070"/>
                          </a:solidFill>
                          <a:latin typeface="Arial" panose="020B0604020202020204" pitchFamily="34" charset="0"/>
                          <a:cs typeface="Arial" panose="020B0604020202020204" pitchFamily="34" charset="0"/>
                        </a:rPr>
                        <a:t>46%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2301750"/>
                  </a:ext>
                </a:extLst>
              </a:tr>
            </a:tbl>
          </a:graphicData>
        </a:graphic>
      </p:graphicFrame>
      <p:sp>
        <p:nvSpPr>
          <p:cNvPr id="11" name="Rectangle 10">
            <a:extLst>
              <a:ext uri="{FF2B5EF4-FFF2-40B4-BE49-F238E27FC236}">
                <a16:creationId xmlns:a16="http://schemas.microsoft.com/office/drawing/2014/main" id="{ABAC90A3-A96E-4142-8270-AA4E2DCFC141}"/>
              </a:ext>
            </a:extLst>
          </p:cNvPr>
          <p:cNvSpPr/>
          <p:nvPr/>
        </p:nvSpPr>
        <p:spPr>
          <a:xfrm>
            <a:off x="3887721" y="2061195"/>
            <a:ext cx="3872096" cy="15401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ED203B3-67C6-41A9-A5BB-DEC3782093B1}"/>
              </a:ext>
            </a:extLst>
          </p:cNvPr>
          <p:cNvSpPr/>
          <p:nvPr/>
        </p:nvSpPr>
        <p:spPr>
          <a:xfrm>
            <a:off x="3328757" y="1500168"/>
            <a:ext cx="4990023" cy="276999"/>
          </a:xfrm>
          <a:prstGeom prst="rect">
            <a:avLst/>
          </a:prstGeom>
        </p:spPr>
        <p:txBody>
          <a:bodyPr wrap="square">
            <a:spAutoFit/>
          </a:bodyPr>
          <a:lstStyle/>
          <a:p>
            <a:pPr algn="ctr"/>
            <a:r>
              <a:rPr lang="en-US" sz="1200" dirty="0">
                <a:solidFill>
                  <a:schemeClr val="accent1"/>
                </a:solidFill>
                <a:latin typeface="Arial Black" panose="020B0A04020102020204" pitchFamily="34" charset="0"/>
              </a:rPr>
              <a:t>Wild Alaska Pollock Performance on Seafood Attributes</a:t>
            </a:r>
          </a:p>
        </p:txBody>
      </p:sp>
    </p:spTree>
    <p:extLst>
      <p:ext uri="{BB962C8B-B14F-4D97-AF65-F5344CB8AC3E}">
        <p14:creationId xmlns:p14="http://schemas.microsoft.com/office/powerpoint/2010/main" val="1910068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17917-FC67-4BD5-8C13-B1AFFE9345C6}"/>
              </a:ext>
            </a:extLst>
          </p:cNvPr>
          <p:cNvSpPr>
            <a:spLocks noGrp="1"/>
          </p:cNvSpPr>
          <p:nvPr>
            <p:ph type="title"/>
          </p:nvPr>
        </p:nvSpPr>
        <p:spPr/>
        <p:txBody>
          <a:bodyPr>
            <a:noAutofit/>
          </a:bodyPr>
          <a:lstStyle/>
          <a:p>
            <a:r>
              <a:rPr lang="en-US" sz="3200" dirty="0"/>
              <a:t>When talking about taste, consumers specifically want to know its “mild” and “flaky”.</a:t>
            </a:r>
          </a:p>
        </p:txBody>
      </p:sp>
      <p:sp>
        <p:nvSpPr>
          <p:cNvPr id="4" name="Slide Number Placeholder 3">
            <a:extLst>
              <a:ext uri="{FF2B5EF4-FFF2-40B4-BE49-F238E27FC236}">
                <a16:creationId xmlns:a16="http://schemas.microsoft.com/office/drawing/2014/main" id="{3AB26F65-E0DB-4630-80B6-AB7039A019B2}"/>
              </a:ext>
            </a:extLst>
          </p:cNvPr>
          <p:cNvSpPr>
            <a:spLocks noGrp="1"/>
          </p:cNvSpPr>
          <p:nvPr>
            <p:ph type="sldNum" sz="quarter" idx="4"/>
          </p:nvPr>
        </p:nvSpPr>
        <p:spPr/>
        <p:txBody>
          <a:bodyPr/>
          <a:lstStyle/>
          <a:p>
            <a:fld id="{445BB9D4-DA47-4DCB-9110-082D989CD4AC}" type="slidenum">
              <a:rPr lang="en-US" smtClean="0"/>
              <a:pPr/>
              <a:t>21</a:t>
            </a:fld>
            <a:endParaRPr lang="en-US" dirty="0"/>
          </a:p>
        </p:txBody>
      </p:sp>
      <p:sp>
        <p:nvSpPr>
          <p:cNvPr id="6" name="Rectangle 5">
            <a:extLst>
              <a:ext uri="{FF2B5EF4-FFF2-40B4-BE49-F238E27FC236}">
                <a16:creationId xmlns:a16="http://schemas.microsoft.com/office/drawing/2014/main" id="{6DFCCED3-1568-45F7-9488-0E4DD4DD0438}"/>
              </a:ext>
            </a:extLst>
          </p:cNvPr>
          <p:cNvSpPr/>
          <p:nvPr/>
        </p:nvSpPr>
        <p:spPr>
          <a:xfrm>
            <a:off x="838199" y="1982519"/>
            <a:ext cx="5084429" cy="923330"/>
          </a:xfrm>
          <a:prstGeom prst="rect">
            <a:avLst/>
          </a:prstGeom>
        </p:spPr>
        <p:txBody>
          <a:bodyPr wrap="square">
            <a:spAutoFit/>
          </a:bodyPr>
          <a:lstStyle/>
          <a:p>
            <a:pPr marR="0" lvl="0">
              <a:spcBef>
                <a:spcPts val="0"/>
              </a:spcBef>
              <a:spcAft>
                <a:spcPts val="0"/>
              </a:spcAft>
            </a:pPr>
            <a:r>
              <a:rPr lang="en-US" i="1" dirty="0">
                <a:latin typeface="Calibri" panose="020F0502020204030204" pitchFamily="34" charset="0"/>
                <a:ea typeface="Calibri" panose="020F0502020204030204" pitchFamily="34" charset="0"/>
                <a:cs typeface="Calibri" panose="020F0502020204030204" pitchFamily="34" charset="0"/>
              </a:rPr>
              <a:t>I like the lean and </a:t>
            </a:r>
            <a:r>
              <a:rPr lang="en-US" b="1" i="1" dirty="0">
                <a:solidFill>
                  <a:srgbClr val="9BC13C"/>
                </a:solidFill>
                <a:latin typeface="Calibri" panose="020F0502020204030204" pitchFamily="34" charset="0"/>
                <a:ea typeface="Calibri" panose="020F0502020204030204" pitchFamily="34" charset="0"/>
                <a:cs typeface="Calibri" panose="020F0502020204030204" pitchFamily="34" charset="0"/>
              </a:rPr>
              <a:t>mild</a:t>
            </a:r>
            <a:r>
              <a:rPr lang="en-US" i="1" dirty="0">
                <a:latin typeface="Calibri" panose="020F0502020204030204" pitchFamily="34" charset="0"/>
                <a:ea typeface="Calibri" panose="020F0502020204030204" pitchFamily="34" charset="0"/>
                <a:cs typeface="Calibri" panose="020F0502020204030204" pitchFamily="34" charset="0"/>
              </a:rPr>
              <a:t> descriptions because when I eat fish, I want the toppings and flavors to come out.” –Male, focus groups</a:t>
            </a:r>
            <a:endParaRPr lang="en-US"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F4E90082-D017-48BE-8B62-05DB2C145978}"/>
              </a:ext>
            </a:extLst>
          </p:cNvPr>
          <p:cNvSpPr/>
          <p:nvPr/>
        </p:nvSpPr>
        <p:spPr>
          <a:xfrm>
            <a:off x="849798" y="4646837"/>
            <a:ext cx="5028088" cy="710707"/>
          </a:xfrm>
          <a:prstGeom prst="rect">
            <a:avLst/>
          </a:prstGeom>
        </p:spPr>
        <p:txBody>
          <a:bodyPr wrap="square">
            <a:spAutoFit/>
          </a:bodyPr>
          <a:lstStyle/>
          <a:p>
            <a:pPr marR="0" lvl="0">
              <a:lnSpc>
                <a:spcPct val="115000"/>
              </a:lnSpc>
              <a:spcBef>
                <a:spcPts val="0"/>
              </a:spcBef>
              <a:spcAft>
                <a:spcPts val="0"/>
              </a:spcAft>
            </a:pPr>
            <a:r>
              <a:rPr lang="en-US" i="1" dirty="0">
                <a:latin typeface="Calibri" panose="020F0502020204030204" pitchFamily="34" charset="0"/>
                <a:ea typeface="Calibri" panose="020F0502020204030204" pitchFamily="34" charset="0"/>
                <a:cs typeface="Calibri" panose="020F0502020204030204" pitchFamily="34" charset="0"/>
              </a:rPr>
              <a:t>I like the words </a:t>
            </a:r>
            <a:r>
              <a:rPr lang="en-US" b="1" i="1" dirty="0">
                <a:solidFill>
                  <a:srgbClr val="9BC13C"/>
                </a:solidFill>
                <a:latin typeface="Calibri" panose="020F0502020204030204" pitchFamily="34" charset="0"/>
                <a:ea typeface="Calibri" panose="020F0502020204030204" pitchFamily="34" charset="0"/>
                <a:cs typeface="Calibri" panose="020F0502020204030204" pitchFamily="34" charset="0"/>
              </a:rPr>
              <a:t>flaky</a:t>
            </a:r>
            <a:r>
              <a:rPr lang="en-US" i="1" dirty="0">
                <a:latin typeface="Calibri" panose="020F0502020204030204" pitchFamily="34" charset="0"/>
                <a:ea typeface="Calibri" panose="020F0502020204030204" pitchFamily="34" charset="0"/>
                <a:cs typeface="Calibri" panose="020F0502020204030204" pitchFamily="34" charset="0"/>
              </a:rPr>
              <a:t> and </a:t>
            </a:r>
            <a:r>
              <a:rPr lang="en-US" b="1" i="1" dirty="0">
                <a:solidFill>
                  <a:srgbClr val="9BC13C"/>
                </a:solidFill>
                <a:latin typeface="Calibri" panose="020F0502020204030204" pitchFamily="34" charset="0"/>
                <a:ea typeface="Calibri" panose="020F0502020204030204" pitchFamily="34" charset="0"/>
                <a:cs typeface="Calibri" panose="020F0502020204030204" pitchFamily="34" charset="0"/>
              </a:rPr>
              <a:t>mild</a:t>
            </a:r>
            <a:r>
              <a:rPr lang="en-US" i="1" dirty="0">
                <a:latin typeface="Calibri" panose="020F0502020204030204" pitchFamily="34" charset="0"/>
                <a:ea typeface="Calibri" panose="020F0502020204030204" pitchFamily="34" charset="0"/>
                <a:cs typeface="Calibri" panose="020F0502020204030204" pitchFamily="34" charset="0"/>
              </a:rPr>
              <a:t>. I like my fish to be </a:t>
            </a:r>
            <a:r>
              <a:rPr lang="en-US" b="1" i="1" dirty="0">
                <a:latin typeface="Calibri" panose="020F0502020204030204" pitchFamily="34" charset="0"/>
                <a:ea typeface="Calibri" panose="020F0502020204030204" pitchFamily="34" charset="0"/>
                <a:cs typeface="Calibri" panose="020F0502020204030204" pitchFamily="34" charset="0"/>
              </a:rPr>
              <a:t>flaky</a:t>
            </a:r>
            <a:r>
              <a:rPr lang="en-US" i="1" dirty="0">
                <a:latin typeface="Calibri" panose="020F0502020204030204" pitchFamily="34" charset="0"/>
                <a:ea typeface="Calibri" panose="020F0502020204030204" pitchFamily="34" charset="0"/>
                <a:cs typeface="Calibri" panose="020F0502020204030204" pitchFamily="34" charset="0"/>
              </a:rPr>
              <a:t>.” –Male, focus groups</a:t>
            </a:r>
            <a:endParaRPr lang="en-US"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E1B7BC96-AEE9-417C-8D70-7961A6FF789D}"/>
              </a:ext>
            </a:extLst>
          </p:cNvPr>
          <p:cNvSpPr/>
          <p:nvPr/>
        </p:nvSpPr>
        <p:spPr>
          <a:xfrm>
            <a:off x="6325713" y="2013281"/>
            <a:ext cx="5028088" cy="710707"/>
          </a:xfrm>
          <a:prstGeom prst="rect">
            <a:avLst/>
          </a:prstGeom>
        </p:spPr>
        <p:txBody>
          <a:bodyPr wrap="square">
            <a:spAutoFit/>
          </a:bodyPr>
          <a:lstStyle/>
          <a:p>
            <a:pPr marR="0" lvl="0">
              <a:lnSpc>
                <a:spcPct val="115000"/>
              </a:lnSpc>
              <a:spcBef>
                <a:spcPts val="0"/>
              </a:spcBef>
              <a:spcAft>
                <a:spcPts val="0"/>
              </a:spcAft>
            </a:pPr>
            <a:r>
              <a:rPr lang="en-US" i="1" dirty="0">
                <a:latin typeface="Calibri" panose="020F0502020204030204" pitchFamily="34" charset="0"/>
                <a:ea typeface="Calibri" panose="020F0502020204030204" pitchFamily="34" charset="0"/>
                <a:cs typeface="Calibri" panose="020F0502020204030204" pitchFamily="34" charset="0"/>
              </a:rPr>
              <a:t>I am more about flavor first, so </a:t>
            </a:r>
            <a:r>
              <a:rPr lang="en-US" b="1" i="1" dirty="0">
                <a:solidFill>
                  <a:srgbClr val="9BC13C"/>
                </a:solidFill>
                <a:latin typeface="Calibri" panose="020F0502020204030204" pitchFamily="34" charset="0"/>
                <a:ea typeface="Calibri" panose="020F0502020204030204" pitchFamily="34" charset="0"/>
                <a:cs typeface="Calibri" panose="020F0502020204030204" pitchFamily="34" charset="0"/>
              </a:rPr>
              <a:t>mild</a:t>
            </a:r>
            <a:r>
              <a:rPr lang="en-US" i="1" dirty="0">
                <a:latin typeface="Calibri" panose="020F0502020204030204" pitchFamily="34" charset="0"/>
                <a:ea typeface="Calibri" panose="020F0502020204030204" pitchFamily="34" charset="0"/>
                <a:cs typeface="Calibri" panose="020F0502020204030204" pitchFamily="34" charset="0"/>
              </a:rPr>
              <a:t> white fish stood out.” –Male, focus groups </a:t>
            </a:r>
            <a:endParaRPr lang="en-US"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4DFB3CE3-49B9-4463-A3AE-EE6245677AF8}"/>
              </a:ext>
            </a:extLst>
          </p:cNvPr>
          <p:cNvSpPr/>
          <p:nvPr/>
        </p:nvSpPr>
        <p:spPr>
          <a:xfrm>
            <a:off x="6325713" y="3191394"/>
            <a:ext cx="5028088" cy="1029256"/>
          </a:xfrm>
          <a:prstGeom prst="rect">
            <a:avLst/>
          </a:prstGeom>
        </p:spPr>
        <p:txBody>
          <a:bodyPr wrap="square">
            <a:spAutoFit/>
          </a:bodyPr>
          <a:lstStyle/>
          <a:p>
            <a:pPr marR="0" lvl="0">
              <a:lnSpc>
                <a:spcPct val="115000"/>
              </a:lnSpc>
              <a:spcBef>
                <a:spcPts val="0"/>
              </a:spcBef>
              <a:spcAft>
                <a:spcPts val="0"/>
              </a:spcAft>
            </a:pPr>
            <a:r>
              <a:rPr lang="en-US" i="1" dirty="0">
                <a:latin typeface="Calibri" panose="020F0502020204030204" pitchFamily="34" charset="0"/>
                <a:ea typeface="Calibri" panose="020F0502020204030204" pitchFamily="34" charset="0"/>
                <a:cs typeface="Calibri" panose="020F0502020204030204" pitchFamily="34" charset="0"/>
              </a:rPr>
              <a:t>Usually I am looking for a </a:t>
            </a:r>
            <a:r>
              <a:rPr lang="en-US" b="1" i="1" dirty="0">
                <a:solidFill>
                  <a:srgbClr val="9BC13C"/>
                </a:solidFill>
                <a:latin typeface="Calibri" panose="020F0502020204030204" pitchFamily="34" charset="0"/>
                <a:ea typeface="Calibri" panose="020F0502020204030204" pitchFamily="34" charset="0"/>
                <a:cs typeface="Calibri" panose="020F0502020204030204" pitchFamily="34" charset="0"/>
              </a:rPr>
              <a:t>mild</a:t>
            </a:r>
            <a:r>
              <a:rPr lang="en-US" i="1" dirty="0">
                <a:latin typeface="Calibri" panose="020F0502020204030204" pitchFamily="34" charset="0"/>
                <a:ea typeface="Calibri" panose="020F0502020204030204" pitchFamily="34" charset="0"/>
                <a:cs typeface="Calibri" panose="020F0502020204030204" pitchFamily="34" charset="0"/>
              </a:rPr>
              <a:t> white fish because it is a crowd pleaser and easy to put with different dressings and sauces.” –Female, focus groups</a:t>
            </a:r>
            <a:endParaRPr lang="en-US"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943CE56C-E188-4456-B0C7-D31375D61BC5}"/>
              </a:ext>
            </a:extLst>
          </p:cNvPr>
          <p:cNvSpPr/>
          <p:nvPr/>
        </p:nvSpPr>
        <p:spPr>
          <a:xfrm>
            <a:off x="849798" y="3450309"/>
            <a:ext cx="5028088" cy="646331"/>
          </a:xfrm>
          <a:prstGeom prst="rect">
            <a:avLst/>
          </a:prstGeom>
        </p:spPr>
        <p:txBody>
          <a:bodyPr wrap="square">
            <a:spAutoFit/>
          </a:bodyPr>
          <a:lstStyle/>
          <a:p>
            <a:r>
              <a:rPr lang="en-US" dirty="0">
                <a:latin typeface="Calibri" panose="020F0502020204030204" pitchFamily="34" charset="0"/>
                <a:ea typeface="Calibri" panose="020F0502020204030204" pitchFamily="34" charset="0"/>
              </a:rPr>
              <a:t>High in protein and </a:t>
            </a:r>
            <a:r>
              <a:rPr lang="en-US" b="1" dirty="0">
                <a:solidFill>
                  <a:srgbClr val="9BC13C"/>
                </a:solidFill>
                <a:latin typeface="Calibri" panose="020F0502020204030204" pitchFamily="34" charset="0"/>
                <a:ea typeface="Calibri" panose="020F0502020204030204" pitchFamily="34" charset="0"/>
              </a:rPr>
              <a:t>flaky</a:t>
            </a:r>
            <a:r>
              <a:rPr lang="en-US" dirty="0">
                <a:latin typeface="Calibri" panose="020F0502020204030204" pitchFamily="34" charset="0"/>
                <a:ea typeface="Calibri" panose="020F0502020204030204" pitchFamily="34" charset="0"/>
              </a:rPr>
              <a:t>. I think that is the texture of white fish in general.” </a:t>
            </a:r>
            <a:r>
              <a:rPr lang="en-US" i="1" dirty="0">
                <a:latin typeface="Calibri" panose="020F0502020204030204" pitchFamily="34" charset="0"/>
                <a:ea typeface="Calibri" panose="020F0502020204030204" pitchFamily="34" charset="0"/>
                <a:cs typeface="Calibri" panose="020F0502020204030204" pitchFamily="34" charset="0"/>
              </a:rPr>
              <a:t>–Male, focus groups</a:t>
            </a:r>
            <a:endParaRPr lang="en-US" dirty="0"/>
          </a:p>
        </p:txBody>
      </p:sp>
      <p:sp>
        <p:nvSpPr>
          <p:cNvPr id="13" name="Rectangle 12">
            <a:extLst>
              <a:ext uri="{FF2B5EF4-FFF2-40B4-BE49-F238E27FC236}">
                <a16:creationId xmlns:a16="http://schemas.microsoft.com/office/drawing/2014/main" id="{2F306898-FFB6-4310-BE6E-6CFEFFF2E6DF}"/>
              </a:ext>
            </a:extLst>
          </p:cNvPr>
          <p:cNvSpPr/>
          <p:nvPr/>
        </p:nvSpPr>
        <p:spPr>
          <a:xfrm>
            <a:off x="6325714" y="4636416"/>
            <a:ext cx="5080224" cy="923330"/>
          </a:xfrm>
          <a:prstGeom prst="rect">
            <a:avLst/>
          </a:prstGeom>
        </p:spPr>
        <p:txBody>
          <a:bodyPr wrap="square">
            <a:spAutoFit/>
          </a:bodyPr>
          <a:lstStyle/>
          <a:p>
            <a:r>
              <a:rPr lang="en-US" dirty="0">
                <a:latin typeface="Calibri" panose="020F0502020204030204" pitchFamily="34" charset="0"/>
                <a:ea typeface="Calibri" panose="020F0502020204030204" pitchFamily="34" charset="0"/>
              </a:rPr>
              <a:t>I do like </a:t>
            </a:r>
            <a:r>
              <a:rPr lang="en-US" b="1" dirty="0">
                <a:solidFill>
                  <a:srgbClr val="9BC13C"/>
                </a:solidFill>
                <a:latin typeface="Calibri" panose="020F0502020204030204" pitchFamily="34" charset="0"/>
                <a:ea typeface="Calibri" panose="020F0502020204030204" pitchFamily="34" charset="0"/>
              </a:rPr>
              <a:t>mild</a:t>
            </a:r>
            <a:r>
              <a:rPr lang="en-US" dirty="0">
                <a:latin typeface="Calibri" panose="020F0502020204030204" pitchFamily="34" charset="0"/>
                <a:ea typeface="Calibri" panose="020F0502020204030204" pitchFamily="34" charset="0"/>
              </a:rPr>
              <a:t> and </a:t>
            </a:r>
            <a:r>
              <a:rPr lang="en-US" b="1" dirty="0">
                <a:solidFill>
                  <a:srgbClr val="9BC13C"/>
                </a:solidFill>
                <a:latin typeface="Calibri" panose="020F0502020204030204" pitchFamily="34" charset="0"/>
                <a:ea typeface="Calibri" panose="020F0502020204030204" pitchFamily="34" charset="0"/>
              </a:rPr>
              <a:t>flaky</a:t>
            </a:r>
            <a:r>
              <a:rPr lang="en-US" b="1" dirty="0">
                <a:latin typeface="Calibri" panose="020F0502020204030204" pitchFamily="34" charset="0"/>
                <a:ea typeface="Calibri" panose="020F0502020204030204" pitchFamily="34" charset="0"/>
              </a:rPr>
              <a:t>.</a:t>
            </a:r>
            <a:r>
              <a:rPr lang="en-US" dirty="0">
                <a:latin typeface="Calibri" panose="020F0502020204030204" pitchFamily="34" charset="0"/>
                <a:ea typeface="Calibri" panose="020F0502020204030204" pitchFamily="34" charset="0"/>
              </a:rPr>
              <a:t> If I am not sure about what type of fish it was, that’s what I would look for.” </a:t>
            </a:r>
            <a:r>
              <a:rPr lang="en-US" i="1" dirty="0">
                <a:latin typeface="Calibri" panose="020F0502020204030204" pitchFamily="34" charset="0"/>
                <a:ea typeface="Calibri" panose="020F0502020204030204" pitchFamily="34" charset="0"/>
                <a:cs typeface="Calibri" panose="020F0502020204030204" pitchFamily="34" charset="0"/>
              </a:rPr>
              <a:t>–Female, focus groups</a:t>
            </a:r>
            <a:endParaRPr lang="en-US" dirty="0"/>
          </a:p>
        </p:txBody>
      </p:sp>
      <p:sp>
        <p:nvSpPr>
          <p:cNvPr id="14" name="Rectangle 13">
            <a:extLst>
              <a:ext uri="{FF2B5EF4-FFF2-40B4-BE49-F238E27FC236}">
                <a16:creationId xmlns:a16="http://schemas.microsoft.com/office/drawing/2014/main" id="{82A66EFF-BA08-4533-A408-E6504F47E4D3}"/>
              </a:ext>
            </a:extLst>
          </p:cNvPr>
          <p:cNvSpPr/>
          <p:nvPr/>
        </p:nvSpPr>
        <p:spPr>
          <a:xfrm>
            <a:off x="838198" y="1658281"/>
            <a:ext cx="10047558" cy="230832"/>
          </a:xfrm>
          <a:prstGeom prst="rect">
            <a:avLst/>
          </a:prstGeom>
        </p:spPr>
        <p:txBody>
          <a:bodyPr wrap="square">
            <a:spAutoFit/>
          </a:bodyPr>
          <a:lstStyle/>
          <a:p>
            <a:pPr algn="ctr"/>
            <a:r>
              <a:rPr lang="en-US" sz="900" dirty="0">
                <a:solidFill>
                  <a:srgbClr val="757070"/>
                </a:solidFill>
                <a:latin typeface="Arial" panose="020B0604020202020204" pitchFamily="34" charset="0"/>
                <a:cs typeface="Arial" panose="020B0604020202020204" pitchFamily="34" charset="0"/>
              </a:rPr>
              <a:t>(Quotes provided from participants during GAPP focus groups)</a:t>
            </a:r>
          </a:p>
        </p:txBody>
      </p:sp>
      <p:pic>
        <p:nvPicPr>
          <p:cNvPr id="16" name="Picture 4" descr="Image result for quotation marks">
            <a:extLst>
              <a:ext uri="{FF2B5EF4-FFF2-40B4-BE49-F238E27FC236}">
                <a16:creationId xmlns:a16="http://schemas.microsoft.com/office/drawing/2014/main" id="{3BF380C1-D294-48FD-B1BF-E2381CF5D3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598" y="2076609"/>
            <a:ext cx="314016" cy="2308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Image result for quotation marks">
            <a:extLst>
              <a:ext uri="{FF2B5EF4-FFF2-40B4-BE49-F238E27FC236}">
                <a16:creationId xmlns:a16="http://schemas.microsoft.com/office/drawing/2014/main" id="{A2215E01-F540-4CDF-9DAB-875430664A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81" y="3498831"/>
            <a:ext cx="314016" cy="2308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Image result for quotation marks">
            <a:extLst>
              <a:ext uri="{FF2B5EF4-FFF2-40B4-BE49-F238E27FC236}">
                <a16:creationId xmlns:a16="http://schemas.microsoft.com/office/drawing/2014/main" id="{9A8269EF-65B0-401B-9F01-C077CFE1A9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380" y="4742723"/>
            <a:ext cx="314016" cy="23083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quotation marks">
            <a:extLst>
              <a:ext uri="{FF2B5EF4-FFF2-40B4-BE49-F238E27FC236}">
                <a16:creationId xmlns:a16="http://schemas.microsoft.com/office/drawing/2014/main" id="{0F71275A-82F8-4F5F-B464-43237EB6B4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7496" y="2088357"/>
            <a:ext cx="314016" cy="2308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Image result for quotation marks">
            <a:extLst>
              <a:ext uri="{FF2B5EF4-FFF2-40B4-BE49-F238E27FC236}">
                <a16:creationId xmlns:a16="http://schemas.microsoft.com/office/drawing/2014/main" id="{7198F9D8-1D61-4477-ADC5-6500CA20EA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7496" y="3292073"/>
            <a:ext cx="314016" cy="23083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Image result for quotation marks">
            <a:extLst>
              <a:ext uri="{FF2B5EF4-FFF2-40B4-BE49-F238E27FC236}">
                <a16:creationId xmlns:a16="http://schemas.microsoft.com/office/drawing/2014/main" id="{C21C0311-4516-4693-875D-4BD1071540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7496" y="4688056"/>
            <a:ext cx="314016" cy="230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674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17917-FC67-4BD5-8C13-B1AFFE9345C6}"/>
              </a:ext>
            </a:extLst>
          </p:cNvPr>
          <p:cNvSpPr>
            <a:spLocks noGrp="1"/>
          </p:cNvSpPr>
          <p:nvPr>
            <p:ph type="title"/>
          </p:nvPr>
        </p:nvSpPr>
        <p:spPr/>
        <p:txBody>
          <a:bodyPr>
            <a:noAutofit/>
          </a:bodyPr>
          <a:lstStyle/>
          <a:p>
            <a:r>
              <a:rPr lang="en-US" sz="3200" dirty="0"/>
              <a:t>When communicating health benefits, consumers care about it being protein-rich, low-fat and heart healthy.</a:t>
            </a:r>
          </a:p>
        </p:txBody>
      </p:sp>
      <p:sp>
        <p:nvSpPr>
          <p:cNvPr id="4" name="Slide Number Placeholder 3">
            <a:extLst>
              <a:ext uri="{FF2B5EF4-FFF2-40B4-BE49-F238E27FC236}">
                <a16:creationId xmlns:a16="http://schemas.microsoft.com/office/drawing/2014/main" id="{3AB26F65-E0DB-4630-80B6-AB7039A019B2}"/>
              </a:ext>
            </a:extLst>
          </p:cNvPr>
          <p:cNvSpPr>
            <a:spLocks noGrp="1"/>
          </p:cNvSpPr>
          <p:nvPr>
            <p:ph type="sldNum" sz="quarter" idx="4"/>
          </p:nvPr>
        </p:nvSpPr>
        <p:spPr/>
        <p:txBody>
          <a:bodyPr/>
          <a:lstStyle/>
          <a:p>
            <a:fld id="{445BB9D4-DA47-4DCB-9110-082D989CD4AC}" type="slidenum">
              <a:rPr lang="en-US" smtClean="0"/>
              <a:pPr/>
              <a:t>22</a:t>
            </a:fld>
            <a:endParaRPr lang="en-US" dirty="0"/>
          </a:p>
        </p:txBody>
      </p:sp>
      <p:sp>
        <p:nvSpPr>
          <p:cNvPr id="14" name="Rectangle 13">
            <a:extLst>
              <a:ext uri="{FF2B5EF4-FFF2-40B4-BE49-F238E27FC236}">
                <a16:creationId xmlns:a16="http://schemas.microsoft.com/office/drawing/2014/main" id="{82A66EFF-BA08-4533-A408-E6504F47E4D3}"/>
              </a:ext>
            </a:extLst>
          </p:cNvPr>
          <p:cNvSpPr/>
          <p:nvPr/>
        </p:nvSpPr>
        <p:spPr>
          <a:xfrm>
            <a:off x="838198" y="1658281"/>
            <a:ext cx="10047558" cy="230832"/>
          </a:xfrm>
          <a:prstGeom prst="rect">
            <a:avLst/>
          </a:prstGeom>
        </p:spPr>
        <p:txBody>
          <a:bodyPr wrap="square">
            <a:spAutoFit/>
          </a:bodyPr>
          <a:lstStyle/>
          <a:p>
            <a:pPr algn="ctr"/>
            <a:r>
              <a:rPr lang="en-US" sz="900" dirty="0">
                <a:solidFill>
                  <a:srgbClr val="757070"/>
                </a:solidFill>
                <a:latin typeface="Arial" panose="020B0604020202020204" pitchFamily="34" charset="0"/>
                <a:cs typeface="Arial" panose="020B0604020202020204" pitchFamily="34" charset="0"/>
              </a:rPr>
              <a:t>(Quotes provided from participants during GAPP focus groups)</a:t>
            </a:r>
          </a:p>
        </p:txBody>
      </p:sp>
      <p:grpSp>
        <p:nvGrpSpPr>
          <p:cNvPr id="7" name="Group 6">
            <a:extLst>
              <a:ext uri="{FF2B5EF4-FFF2-40B4-BE49-F238E27FC236}">
                <a16:creationId xmlns:a16="http://schemas.microsoft.com/office/drawing/2014/main" id="{3A21311C-D82A-4FA4-993C-EA04404E6141}"/>
              </a:ext>
            </a:extLst>
          </p:cNvPr>
          <p:cNvGrpSpPr/>
          <p:nvPr/>
        </p:nvGrpSpPr>
        <p:grpSpPr>
          <a:xfrm>
            <a:off x="795914" y="2473978"/>
            <a:ext cx="2687514" cy="2251523"/>
            <a:chOff x="795914" y="2473978"/>
            <a:chExt cx="2687514" cy="2251523"/>
          </a:xfrm>
        </p:grpSpPr>
        <p:sp>
          <p:nvSpPr>
            <p:cNvPr id="28" name="Rectangle 27">
              <a:extLst>
                <a:ext uri="{FF2B5EF4-FFF2-40B4-BE49-F238E27FC236}">
                  <a16:creationId xmlns:a16="http://schemas.microsoft.com/office/drawing/2014/main" id="{6D11D7BC-3442-4563-A3D2-6AEA27DB85AB}"/>
                </a:ext>
              </a:extLst>
            </p:cNvPr>
            <p:cNvSpPr/>
            <p:nvPr/>
          </p:nvSpPr>
          <p:spPr>
            <a:xfrm>
              <a:off x="831707" y="3771394"/>
              <a:ext cx="2651721" cy="954107"/>
            </a:xfrm>
            <a:prstGeom prst="rect">
              <a:avLst/>
            </a:prstGeom>
          </p:spPr>
          <p:txBody>
            <a:bodyPr wrap="square">
              <a:spAutoFit/>
            </a:bodyPr>
            <a:lstStyle/>
            <a:p>
              <a:r>
                <a:rPr lang="en-US" sz="1400" dirty="0">
                  <a:solidFill>
                    <a:schemeClr val="accent2"/>
                  </a:solidFill>
                  <a:latin typeface="Arial" panose="020B0604020202020204" pitchFamily="34" charset="0"/>
                  <a:cs typeface="Arial" panose="020B0604020202020204" pitchFamily="34" charset="0"/>
                </a:rPr>
                <a:t>say “</a:t>
              </a:r>
              <a:r>
                <a:rPr lang="en-US" sz="1400" b="1" dirty="0">
                  <a:solidFill>
                    <a:srgbClr val="005BAA"/>
                  </a:solidFill>
                  <a:latin typeface="Arial" panose="020B0604020202020204" pitchFamily="34" charset="0"/>
                  <a:cs typeface="Arial" panose="020B0604020202020204" pitchFamily="34" charset="0"/>
                </a:rPr>
                <a:t>heart healthy</a:t>
              </a:r>
              <a:r>
                <a:rPr lang="en-US" sz="1400" dirty="0">
                  <a:solidFill>
                    <a:schemeClr val="accent2"/>
                  </a:solidFill>
                  <a:latin typeface="Arial" panose="020B0604020202020204" pitchFamily="34" charset="0"/>
                  <a:cs typeface="Arial" panose="020B0604020202020204" pitchFamily="34" charset="0"/>
                </a:rPr>
                <a:t>” is an important attribute when purchasing and/or ordering seafood.</a:t>
              </a:r>
            </a:p>
          </p:txBody>
        </p:sp>
        <p:sp>
          <p:nvSpPr>
            <p:cNvPr id="29" name="Rectangle 28">
              <a:extLst>
                <a:ext uri="{FF2B5EF4-FFF2-40B4-BE49-F238E27FC236}">
                  <a16:creationId xmlns:a16="http://schemas.microsoft.com/office/drawing/2014/main" id="{AA825EED-02D8-4498-B390-D8490214E608}"/>
                </a:ext>
              </a:extLst>
            </p:cNvPr>
            <p:cNvSpPr/>
            <p:nvPr/>
          </p:nvSpPr>
          <p:spPr>
            <a:xfrm>
              <a:off x="795914" y="2473978"/>
              <a:ext cx="2027548" cy="156966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600" b="1" u="none" strike="noStrike" kern="1200" cap="none" spc="0" normalizeH="0" baseline="0" noProof="0" dirty="0">
                  <a:ln>
                    <a:noFill/>
                  </a:ln>
                  <a:solidFill>
                    <a:srgbClr val="99C038"/>
                  </a:solidFill>
                  <a:effectLst/>
                  <a:uLnTx/>
                  <a:uFillTx/>
                  <a:latin typeface="Arial" panose="020B0604020202020204" pitchFamily="34" charset="0"/>
                  <a:cs typeface="Arial" panose="020B0604020202020204" pitchFamily="34" charset="0"/>
                </a:rPr>
                <a:t>54</a:t>
              </a:r>
              <a:endParaRPr kumimoji="0" lang="en-US" sz="9600" b="1" u="none" strike="noStrike" kern="1200" cap="none" spc="0" normalizeH="0" baseline="0" noProof="0" dirty="0">
                <a:ln>
                  <a:noFill/>
                </a:ln>
                <a:solidFill>
                  <a:srgbClr val="99C038"/>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44B5DBBC-183E-4269-BD4D-BE5C6DE0F719}"/>
                </a:ext>
              </a:extLst>
            </p:cNvPr>
            <p:cNvSpPr/>
            <p:nvPr/>
          </p:nvSpPr>
          <p:spPr>
            <a:xfrm>
              <a:off x="2090348" y="2674385"/>
              <a:ext cx="830119" cy="646331"/>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srgbClr val="99C038"/>
                  </a:solidFill>
                  <a:effectLst/>
                  <a:uLnTx/>
                  <a:uFillTx/>
                  <a:latin typeface="Arial" panose="020B0604020202020204" pitchFamily="34" charset="0"/>
                  <a:cs typeface="Arial" panose="020B0604020202020204" pitchFamily="34" charset="0"/>
                </a:rPr>
                <a:t>%</a:t>
              </a:r>
              <a:endParaRPr kumimoji="0" lang="en-US" sz="3600" b="1" u="none" strike="noStrike" kern="1200" cap="none" spc="0" normalizeH="0" baseline="0" noProof="0" dirty="0">
                <a:ln>
                  <a:noFill/>
                </a:ln>
                <a:solidFill>
                  <a:srgbClr val="99C038"/>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11C4EA56-8682-404A-8E9B-C5F1626CC719}"/>
              </a:ext>
            </a:extLst>
          </p:cNvPr>
          <p:cNvGrpSpPr/>
          <p:nvPr/>
        </p:nvGrpSpPr>
        <p:grpSpPr>
          <a:xfrm>
            <a:off x="8893766" y="2473978"/>
            <a:ext cx="2539438" cy="2251523"/>
            <a:chOff x="7878885" y="2473978"/>
            <a:chExt cx="2539438" cy="2251523"/>
          </a:xfrm>
        </p:grpSpPr>
        <p:sp>
          <p:nvSpPr>
            <p:cNvPr id="31" name="Rectangle 30">
              <a:extLst>
                <a:ext uri="{FF2B5EF4-FFF2-40B4-BE49-F238E27FC236}">
                  <a16:creationId xmlns:a16="http://schemas.microsoft.com/office/drawing/2014/main" id="{034F64F1-F4DC-4F6F-8CFC-C345A71BD8FF}"/>
                </a:ext>
              </a:extLst>
            </p:cNvPr>
            <p:cNvSpPr/>
            <p:nvPr/>
          </p:nvSpPr>
          <p:spPr>
            <a:xfrm>
              <a:off x="7914678" y="3771394"/>
              <a:ext cx="2503645" cy="954107"/>
            </a:xfrm>
            <a:prstGeom prst="rect">
              <a:avLst/>
            </a:prstGeom>
          </p:spPr>
          <p:txBody>
            <a:bodyPr wrap="square">
              <a:spAutoFit/>
            </a:bodyPr>
            <a:lstStyle/>
            <a:p>
              <a:r>
                <a:rPr lang="en-US" sz="1400" dirty="0">
                  <a:solidFill>
                    <a:schemeClr val="accent2"/>
                  </a:solidFill>
                  <a:latin typeface="Arial" panose="020B0604020202020204" pitchFamily="34" charset="0"/>
                  <a:cs typeface="Arial" panose="020B0604020202020204" pitchFamily="34" charset="0"/>
                </a:rPr>
                <a:t>say “</a:t>
              </a:r>
              <a:r>
                <a:rPr lang="en-US" sz="1400" b="1" dirty="0">
                  <a:solidFill>
                    <a:srgbClr val="005BAA"/>
                  </a:solidFill>
                  <a:latin typeface="Arial" panose="020B0604020202020204" pitchFamily="34" charset="0"/>
                  <a:cs typeface="Arial" panose="020B0604020202020204" pitchFamily="34" charset="0"/>
                </a:rPr>
                <a:t>high in protein</a:t>
              </a:r>
              <a:r>
                <a:rPr lang="en-US" sz="1400" dirty="0">
                  <a:solidFill>
                    <a:schemeClr val="accent2"/>
                  </a:solidFill>
                  <a:latin typeface="Arial" panose="020B0604020202020204" pitchFamily="34" charset="0"/>
                  <a:cs typeface="Arial" panose="020B0604020202020204" pitchFamily="34" charset="0"/>
                </a:rPr>
                <a:t>” is an important attribute when purchasing and/or ordering seafood.</a:t>
              </a:r>
            </a:p>
          </p:txBody>
        </p:sp>
        <p:sp>
          <p:nvSpPr>
            <p:cNvPr id="32" name="Rectangle 31">
              <a:extLst>
                <a:ext uri="{FF2B5EF4-FFF2-40B4-BE49-F238E27FC236}">
                  <a16:creationId xmlns:a16="http://schemas.microsoft.com/office/drawing/2014/main" id="{23AE4273-C4CA-48AE-B649-9A54CCA3F470}"/>
                </a:ext>
              </a:extLst>
            </p:cNvPr>
            <p:cNvSpPr/>
            <p:nvPr/>
          </p:nvSpPr>
          <p:spPr>
            <a:xfrm>
              <a:off x="7878885" y="2473978"/>
              <a:ext cx="2027548" cy="156966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600" b="1" u="none" strike="noStrike" kern="1200" cap="none" spc="0" normalizeH="0" baseline="0" noProof="0" dirty="0">
                  <a:ln>
                    <a:noFill/>
                  </a:ln>
                  <a:solidFill>
                    <a:srgbClr val="99C038"/>
                  </a:solidFill>
                  <a:effectLst/>
                  <a:uLnTx/>
                  <a:uFillTx/>
                  <a:latin typeface="Arial" panose="020B0604020202020204" pitchFamily="34" charset="0"/>
                  <a:cs typeface="Arial" panose="020B0604020202020204" pitchFamily="34" charset="0"/>
                </a:rPr>
                <a:t>49</a:t>
              </a:r>
              <a:endParaRPr kumimoji="0" lang="en-US" sz="9600" b="1" u="none" strike="noStrike" kern="1200" cap="none" spc="0" normalizeH="0" baseline="0" noProof="0" dirty="0">
                <a:ln>
                  <a:noFill/>
                </a:ln>
                <a:solidFill>
                  <a:srgbClr val="99C038"/>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82EDD0A5-D1D8-4ACA-9731-5F72A8314258}"/>
                </a:ext>
              </a:extLst>
            </p:cNvPr>
            <p:cNvSpPr/>
            <p:nvPr/>
          </p:nvSpPr>
          <p:spPr>
            <a:xfrm>
              <a:off x="9173319" y="2674385"/>
              <a:ext cx="830119" cy="646331"/>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srgbClr val="99C038"/>
                  </a:solidFill>
                  <a:effectLst/>
                  <a:uLnTx/>
                  <a:uFillTx/>
                  <a:latin typeface="Arial" panose="020B0604020202020204" pitchFamily="34" charset="0"/>
                  <a:cs typeface="Arial" panose="020B0604020202020204" pitchFamily="34" charset="0"/>
                </a:rPr>
                <a:t>%</a:t>
              </a:r>
              <a:endParaRPr kumimoji="0" lang="en-US" sz="3600" b="1" u="none" strike="noStrike" kern="1200" cap="none" spc="0" normalizeH="0" baseline="0" noProof="0" dirty="0">
                <a:ln>
                  <a:noFill/>
                </a:ln>
                <a:solidFill>
                  <a:srgbClr val="99C038"/>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35" name="Rectangle 34">
            <a:extLst>
              <a:ext uri="{FF2B5EF4-FFF2-40B4-BE49-F238E27FC236}">
                <a16:creationId xmlns:a16="http://schemas.microsoft.com/office/drawing/2014/main" id="{6008ED8E-9F0F-432A-A3CF-04EBCFE6101D}"/>
              </a:ext>
            </a:extLst>
          </p:cNvPr>
          <p:cNvSpPr/>
          <p:nvPr/>
        </p:nvSpPr>
        <p:spPr>
          <a:xfrm>
            <a:off x="3776654" y="2693685"/>
            <a:ext cx="5084429" cy="923330"/>
          </a:xfrm>
          <a:prstGeom prst="rect">
            <a:avLst/>
          </a:prstGeom>
        </p:spPr>
        <p:txBody>
          <a:bodyPr wrap="square">
            <a:spAutoFit/>
          </a:bodyPr>
          <a:lstStyle/>
          <a:p>
            <a:pPr marR="0" lvl="0">
              <a:spcBef>
                <a:spcPts val="0"/>
              </a:spcBef>
              <a:spcAft>
                <a:spcPts val="0"/>
              </a:spcAft>
            </a:pPr>
            <a:r>
              <a:rPr lang="en-US" i="1" dirty="0">
                <a:latin typeface="Calibri" panose="020F0502020204030204" pitchFamily="34" charset="0"/>
                <a:ea typeface="Calibri" panose="020F0502020204030204" pitchFamily="34" charset="0"/>
                <a:cs typeface="Calibri" panose="020F0502020204030204" pitchFamily="34" charset="0"/>
              </a:rPr>
              <a:t>For me to pick fish in fast food, I’d want to see fresh tasting, </a:t>
            </a:r>
            <a:r>
              <a:rPr lang="en-US" b="1" i="1" dirty="0">
                <a:solidFill>
                  <a:srgbClr val="9BC13C"/>
                </a:solidFill>
                <a:latin typeface="Calibri" panose="020F0502020204030204" pitchFamily="34" charset="0"/>
                <a:ea typeface="Calibri" panose="020F0502020204030204" pitchFamily="34" charset="0"/>
                <a:cs typeface="Calibri" panose="020F0502020204030204" pitchFamily="34" charset="0"/>
              </a:rPr>
              <a:t>high in protein</a:t>
            </a:r>
            <a:r>
              <a:rPr lang="en-US" i="1" dirty="0">
                <a:latin typeface="Calibri" panose="020F0502020204030204" pitchFamily="34" charset="0"/>
                <a:ea typeface="Calibri" panose="020F0502020204030204" pitchFamily="34" charset="0"/>
                <a:cs typeface="Calibri" panose="020F0502020204030204" pitchFamily="34" charset="0"/>
              </a:rPr>
              <a:t>, and </a:t>
            </a:r>
            <a:r>
              <a:rPr lang="en-US" b="1" i="1" dirty="0">
                <a:solidFill>
                  <a:srgbClr val="9BC13C"/>
                </a:solidFill>
                <a:latin typeface="Calibri" panose="020F0502020204030204" pitchFamily="34" charset="0"/>
                <a:ea typeface="Calibri" panose="020F0502020204030204" pitchFamily="34" charset="0"/>
                <a:cs typeface="Calibri" panose="020F0502020204030204" pitchFamily="34" charset="0"/>
              </a:rPr>
              <a:t>low fat</a:t>
            </a:r>
            <a:r>
              <a:rPr lang="en-US" i="1" dirty="0">
                <a:latin typeface="Calibri" panose="020F0502020204030204" pitchFamily="34" charset="0"/>
                <a:ea typeface="Calibri" panose="020F0502020204030204" pitchFamily="34" charset="0"/>
                <a:cs typeface="Calibri" panose="020F0502020204030204" pitchFamily="34" charset="0"/>
              </a:rPr>
              <a:t>.”–Male, focus groups</a:t>
            </a:r>
            <a:endParaRPr lang="en-US"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36" name="Rectangle 35">
            <a:extLst>
              <a:ext uri="{FF2B5EF4-FFF2-40B4-BE49-F238E27FC236}">
                <a16:creationId xmlns:a16="http://schemas.microsoft.com/office/drawing/2014/main" id="{DAC4B1B3-11B2-43FB-B7A9-648EF21711CB}"/>
              </a:ext>
            </a:extLst>
          </p:cNvPr>
          <p:cNvSpPr/>
          <p:nvPr/>
        </p:nvSpPr>
        <p:spPr>
          <a:xfrm>
            <a:off x="3788253" y="4161475"/>
            <a:ext cx="5028088" cy="646331"/>
          </a:xfrm>
          <a:prstGeom prst="rect">
            <a:avLst/>
          </a:prstGeom>
        </p:spPr>
        <p:txBody>
          <a:bodyPr wrap="square">
            <a:spAutoFit/>
          </a:bodyPr>
          <a:lstStyle/>
          <a:p>
            <a:r>
              <a:rPr lang="en-US" b="1" dirty="0">
                <a:solidFill>
                  <a:srgbClr val="9BC13C"/>
                </a:solidFill>
                <a:latin typeface="Calibri" panose="020F0502020204030204" pitchFamily="34" charset="0"/>
                <a:ea typeface="Calibri" panose="020F0502020204030204" pitchFamily="34" charset="0"/>
              </a:rPr>
              <a:t>High in protein </a:t>
            </a:r>
            <a:r>
              <a:rPr lang="en-US" dirty="0">
                <a:latin typeface="Calibri" panose="020F0502020204030204" pitchFamily="34" charset="0"/>
                <a:ea typeface="Calibri" panose="020F0502020204030204" pitchFamily="34" charset="0"/>
              </a:rPr>
              <a:t>and </a:t>
            </a:r>
            <a:r>
              <a:rPr lang="en-US" dirty="0">
                <a:latin typeface="Calibri" panose="020F0502020204030204" pitchFamily="34" charset="0"/>
              </a:rPr>
              <a:t>flaky</a:t>
            </a:r>
            <a:r>
              <a:rPr lang="en-US" dirty="0">
                <a:latin typeface="Calibri" panose="020F0502020204030204" pitchFamily="34" charset="0"/>
                <a:ea typeface="Calibri" panose="020F0502020204030204" pitchFamily="34" charset="0"/>
              </a:rPr>
              <a:t>. I think that is the texture of white fish in general.” </a:t>
            </a:r>
            <a:r>
              <a:rPr lang="en-US" i="1" dirty="0">
                <a:latin typeface="Calibri" panose="020F0502020204030204" pitchFamily="34" charset="0"/>
                <a:ea typeface="Calibri" panose="020F0502020204030204" pitchFamily="34" charset="0"/>
                <a:cs typeface="Calibri" panose="020F0502020204030204" pitchFamily="34" charset="0"/>
              </a:rPr>
              <a:t>–Male, focus groups</a:t>
            </a:r>
            <a:endParaRPr lang="en-US" dirty="0"/>
          </a:p>
        </p:txBody>
      </p:sp>
      <p:pic>
        <p:nvPicPr>
          <p:cNvPr id="37" name="Picture 4" descr="Image result for quotation marks">
            <a:extLst>
              <a:ext uri="{FF2B5EF4-FFF2-40B4-BE49-F238E27FC236}">
                <a16:creationId xmlns:a16="http://schemas.microsoft.com/office/drawing/2014/main" id="{DBEE3734-A097-4C8C-B9BC-B365010CB4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9053" y="2787775"/>
            <a:ext cx="314016" cy="23083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Image result for quotation marks">
            <a:extLst>
              <a:ext uri="{FF2B5EF4-FFF2-40B4-BE49-F238E27FC236}">
                <a16:creationId xmlns:a16="http://schemas.microsoft.com/office/drawing/2014/main" id="{9C2D1F4A-27C7-4757-A49C-9298452384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4236" y="4209997"/>
            <a:ext cx="314016" cy="230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822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5E1E7-22EE-46C0-8504-86E8B08894F0}"/>
              </a:ext>
            </a:extLst>
          </p:cNvPr>
          <p:cNvSpPr>
            <a:spLocks noGrp="1"/>
          </p:cNvSpPr>
          <p:nvPr>
            <p:ph type="title"/>
          </p:nvPr>
        </p:nvSpPr>
        <p:spPr>
          <a:xfrm>
            <a:off x="838199" y="462652"/>
            <a:ext cx="10515600" cy="1325563"/>
          </a:xfrm>
        </p:spPr>
        <p:txBody>
          <a:bodyPr>
            <a:noAutofit/>
          </a:bodyPr>
          <a:lstStyle/>
          <a:p>
            <a:r>
              <a:rPr lang="en-US" sz="3200" dirty="0"/>
              <a:t>The specificity of the Alaska provenance eludes high quality &amp; builds trust among consumers</a:t>
            </a:r>
          </a:p>
        </p:txBody>
      </p:sp>
      <p:sp>
        <p:nvSpPr>
          <p:cNvPr id="4" name="Slide Number Placeholder 3">
            <a:extLst>
              <a:ext uri="{FF2B5EF4-FFF2-40B4-BE49-F238E27FC236}">
                <a16:creationId xmlns:a16="http://schemas.microsoft.com/office/drawing/2014/main" id="{259E9D52-3349-4D8C-838E-707D59D8795F}"/>
              </a:ext>
            </a:extLst>
          </p:cNvPr>
          <p:cNvSpPr>
            <a:spLocks noGrp="1"/>
          </p:cNvSpPr>
          <p:nvPr>
            <p:ph type="sldNum" sz="quarter" idx="4"/>
          </p:nvPr>
        </p:nvSpPr>
        <p:spPr/>
        <p:txBody>
          <a:bodyPr/>
          <a:lstStyle/>
          <a:p>
            <a:fld id="{445BB9D4-DA47-4DCB-9110-082D989CD4AC}" type="slidenum">
              <a:rPr lang="en-US" smtClean="0"/>
              <a:pPr/>
              <a:t>23</a:t>
            </a:fld>
            <a:endParaRPr lang="en-US" dirty="0"/>
          </a:p>
        </p:txBody>
      </p:sp>
      <p:sp>
        <p:nvSpPr>
          <p:cNvPr id="6" name="Rectangle 5">
            <a:extLst>
              <a:ext uri="{FF2B5EF4-FFF2-40B4-BE49-F238E27FC236}">
                <a16:creationId xmlns:a16="http://schemas.microsoft.com/office/drawing/2014/main" id="{989628D7-9417-459F-9242-53B24F5F0DCA}"/>
              </a:ext>
            </a:extLst>
          </p:cNvPr>
          <p:cNvSpPr/>
          <p:nvPr/>
        </p:nvSpPr>
        <p:spPr>
          <a:xfrm>
            <a:off x="838199" y="2542472"/>
            <a:ext cx="4606092" cy="1347805"/>
          </a:xfrm>
          <a:prstGeom prst="rect">
            <a:avLst/>
          </a:prstGeom>
        </p:spPr>
        <p:txBody>
          <a:bodyPr wrap="square">
            <a:spAutoFit/>
          </a:bodyPr>
          <a:lstStyle/>
          <a:p>
            <a:pPr marR="0" lvl="0">
              <a:lnSpc>
                <a:spcPct val="115000"/>
              </a:lnSpc>
              <a:spcBef>
                <a:spcPts val="0"/>
              </a:spcBef>
              <a:spcAft>
                <a:spcPts val="0"/>
              </a:spcAft>
            </a:pPr>
            <a:r>
              <a:rPr lang="en-US" i="1" dirty="0">
                <a:latin typeface="Calibri" panose="020F0502020204030204" pitchFamily="34" charset="0"/>
                <a:ea typeface="Calibri" panose="020F0502020204030204" pitchFamily="34" charset="0"/>
                <a:cs typeface="Calibri" panose="020F0502020204030204" pitchFamily="34" charset="0"/>
              </a:rPr>
              <a:t>I think </a:t>
            </a:r>
            <a:r>
              <a:rPr lang="en-US" b="1" i="1" dirty="0">
                <a:solidFill>
                  <a:srgbClr val="9BC13C"/>
                </a:solidFill>
                <a:latin typeface="Calibri" panose="020F0502020204030204" pitchFamily="34" charset="0"/>
                <a:ea typeface="Calibri" panose="020F0502020204030204" pitchFamily="34" charset="0"/>
                <a:cs typeface="Calibri" panose="020F0502020204030204" pitchFamily="34" charset="0"/>
              </a:rPr>
              <a:t>Alaska</a:t>
            </a:r>
            <a:r>
              <a:rPr lang="en-US" i="1" dirty="0">
                <a:latin typeface="Calibri" panose="020F0502020204030204" pitchFamily="34" charset="0"/>
                <a:ea typeface="Calibri" panose="020F0502020204030204" pitchFamily="34" charset="0"/>
                <a:cs typeface="Calibri" panose="020F0502020204030204" pitchFamily="34" charset="0"/>
              </a:rPr>
              <a:t> to me sounds like the best choice. When I think of Alaska, I think of fishing and ice and Eskimos and </a:t>
            </a:r>
            <a:r>
              <a:rPr lang="en-US" b="1" i="1" dirty="0">
                <a:solidFill>
                  <a:srgbClr val="9BC13C"/>
                </a:solidFill>
                <a:latin typeface="Calibri" panose="020F0502020204030204" pitchFamily="34" charset="0"/>
                <a:ea typeface="Calibri" panose="020F0502020204030204" pitchFamily="34" charset="0"/>
                <a:cs typeface="Calibri" panose="020F0502020204030204" pitchFamily="34" charset="0"/>
              </a:rPr>
              <a:t>good quality fish</a:t>
            </a:r>
            <a:r>
              <a:rPr lang="en-US" i="1" dirty="0">
                <a:latin typeface="Calibri" panose="020F0502020204030204" pitchFamily="34" charset="0"/>
                <a:ea typeface="Calibri" panose="020F0502020204030204" pitchFamily="34" charset="0"/>
                <a:cs typeface="Calibri" panose="020F0502020204030204" pitchFamily="34" charset="0"/>
              </a:rPr>
              <a:t>.” –Male, focus groups</a:t>
            </a:r>
            <a:endParaRPr lang="en-US"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D52216C6-3A06-497D-9FDF-63BD86CDA1AC}"/>
              </a:ext>
            </a:extLst>
          </p:cNvPr>
          <p:cNvSpPr/>
          <p:nvPr/>
        </p:nvSpPr>
        <p:spPr>
          <a:xfrm>
            <a:off x="838199" y="4162422"/>
            <a:ext cx="4872789" cy="1029256"/>
          </a:xfrm>
          <a:prstGeom prst="rect">
            <a:avLst/>
          </a:prstGeom>
        </p:spPr>
        <p:txBody>
          <a:bodyPr wrap="square">
            <a:spAutoFit/>
          </a:bodyPr>
          <a:lstStyle/>
          <a:p>
            <a:pPr marR="0" lvl="0">
              <a:lnSpc>
                <a:spcPct val="115000"/>
              </a:lnSpc>
              <a:spcBef>
                <a:spcPts val="0"/>
              </a:spcBef>
              <a:spcAft>
                <a:spcPts val="0"/>
              </a:spcAft>
            </a:pPr>
            <a:r>
              <a:rPr lang="en-US" b="1" i="1" dirty="0">
                <a:solidFill>
                  <a:srgbClr val="9BC13C"/>
                </a:solidFill>
                <a:latin typeface="Calibri" panose="020F0502020204030204" pitchFamily="34" charset="0"/>
                <a:ea typeface="Calibri" panose="020F0502020204030204" pitchFamily="34" charset="0"/>
                <a:cs typeface="Calibri" panose="020F0502020204030204" pitchFamily="34" charset="0"/>
              </a:rPr>
              <a:t>Product of Alaska </a:t>
            </a:r>
            <a:r>
              <a:rPr lang="en-US" i="1" dirty="0">
                <a:latin typeface="Calibri" panose="020F0502020204030204" pitchFamily="34" charset="0"/>
                <a:ea typeface="Calibri" panose="020F0502020204030204" pitchFamily="34" charset="0"/>
                <a:cs typeface="Calibri" panose="020F0502020204030204" pitchFamily="34" charset="0"/>
              </a:rPr>
              <a:t>and from the Bering sea makes me think of deadliest catch and its </a:t>
            </a:r>
            <a:r>
              <a:rPr lang="en-US" b="1" i="1" dirty="0">
                <a:solidFill>
                  <a:srgbClr val="9BC13C"/>
                </a:solidFill>
                <a:latin typeface="Calibri" panose="020F0502020204030204" pitchFamily="34" charset="0"/>
                <a:ea typeface="Calibri" panose="020F0502020204030204" pitchFamily="34" charset="0"/>
                <a:cs typeface="Calibri" panose="020F0502020204030204" pitchFamily="34" charset="0"/>
              </a:rPr>
              <a:t>high-quality fish</a:t>
            </a:r>
            <a:r>
              <a:rPr lang="en-US" i="1" dirty="0">
                <a:latin typeface="Calibri" panose="020F0502020204030204" pitchFamily="34" charset="0"/>
                <a:ea typeface="Calibri" panose="020F0502020204030204" pitchFamily="34" charset="0"/>
                <a:cs typeface="Calibri" panose="020F0502020204030204" pitchFamily="34" charset="0"/>
              </a:rPr>
              <a:t>.” –Male, focus groups</a:t>
            </a:r>
            <a:endParaRPr lang="en-US"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841FA7DB-265B-4BBE-B500-DF67BA41B370}"/>
              </a:ext>
            </a:extLst>
          </p:cNvPr>
          <p:cNvSpPr/>
          <p:nvPr/>
        </p:nvSpPr>
        <p:spPr>
          <a:xfrm>
            <a:off x="6284494" y="2510568"/>
            <a:ext cx="5069305" cy="1477328"/>
          </a:xfrm>
          <a:prstGeom prst="rect">
            <a:avLst/>
          </a:prstGeom>
        </p:spPr>
        <p:txBody>
          <a:bodyPr wrap="square">
            <a:spAutoFit/>
          </a:bodyPr>
          <a:lstStyle/>
          <a:p>
            <a:pPr marR="0" lvl="0">
              <a:spcBef>
                <a:spcPts val="0"/>
              </a:spcBef>
              <a:spcAft>
                <a:spcPts val="0"/>
              </a:spcAft>
            </a:pPr>
            <a:r>
              <a:rPr lang="en-US" i="1" dirty="0">
                <a:latin typeface="Calibri" panose="020F0502020204030204" pitchFamily="34" charset="0"/>
                <a:ea typeface="Calibri" panose="020F0502020204030204" pitchFamily="34" charset="0"/>
                <a:cs typeface="Calibri" panose="020F0502020204030204" pitchFamily="34" charset="0"/>
              </a:rPr>
              <a:t>I like </a:t>
            </a:r>
            <a:r>
              <a:rPr lang="en-US" b="1" i="1" dirty="0">
                <a:solidFill>
                  <a:srgbClr val="9BC13C"/>
                </a:solidFill>
                <a:latin typeface="Calibri" panose="020F0502020204030204" pitchFamily="34" charset="0"/>
                <a:ea typeface="Calibri" panose="020F0502020204030204" pitchFamily="34" charset="0"/>
                <a:cs typeface="Calibri" panose="020F0502020204030204" pitchFamily="34" charset="0"/>
              </a:rPr>
              <a:t>product of Alaska</a:t>
            </a:r>
            <a:r>
              <a:rPr lang="en-US" i="1" dirty="0">
                <a:latin typeface="Calibri" panose="020F0502020204030204" pitchFamily="34" charset="0"/>
                <a:ea typeface="Calibri" panose="020F0502020204030204" pitchFamily="34" charset="0"/>
                <a:cs typeface="Calibri" panose="020F0502020204030204" pitchFamily="34" charset="0"/>
              </a:rPr>
              <a:t>. To me it is </a:t>
            </a:r>
            <a:r>
              <a:rPr lang="en-US" b="1" i="1" dirty="0">
                <a:solidFill>
                  <a:srgbClr val="9BC13C"/>
                </a:solidFill>
                <a:latin typeface="Calibri" panose="020F0502020204030204" pitchFamily="34" charset="0"/>
                <a:ea typeface="Calibri" panose="020F0502020204030204" pitchFamily="34" charset="0"/>
                <a:cs typeface="Calibri" panose="020F0502020204030204" pitchFamily="34" charset="0"/>
              </a:rPr>
              <a:t>more consistent</a:t>
            </a:r>
            <a:r>
              <a:rPr lang="en-US" i="1" dirty="0">
                <a:latin typeface="Calibri" panose="020F0502020204030204" pitchFamily="34" charset="0"/>
                <a:ea typeface="Calibri" panose="020F0502020204030204" pitchFamily="34" charset="0"/>
                <a:cs typeface="Calibri" panose="020F0502020204030204" pitchFamily="34" charset="0"/>
              </a:rPr>
              <a:t>. It might be further away, but it </a:t>
            </a:r>
            <a:r>
              <a:rPr lang="en-US" b="1" i="1" dirty="0">
                <a:solidFill>
                  <a:srgbClr val="9BC13C"/>
                </a:solidFill>
                <a:latin typeface="Calibri" panose="020F0502020204030204" pitchFamily="34" charset="0"/>
                <a:ea typeface="Calibri" panose="020F0502020204030204" pitchFamily="34" charset="0"/>
                <a:cs typeface="Calibri" panose="020F0502020204030204" pitchFamily="34" charset="0"/>
              </a:rPr>
              <a:t>drives consistency on how it is packed and sourced</a:t>
            </a:r>
            <a:r>
              <a:rPr lang="en-US" i="1" dirty="0">
                <a:latin typeface="Calibri" panose="020F0502020204030204" pitchFamily="34" charset="0"/>
                <a:ea typeface="Calibri" panose="020F0502020204030204" pitchFamily="34" charset="0"/>
                <a:cs typeface="Calibri" panose="020F0502020204030204" pitchFamily="34" charset="0"/>
              </a:rPr>
              <a:t>. Alaska just helps clarify and </a:t>
            </a:r>
            <a:r>
              <a:rPr lang="en-US" b="1" i="1" dirty="0">
                <a:solidFill>
                  <a:srgbClr val="9BC13C"/>
                </a:solidFill>
                <a:latin typeface="Calibri" panose="020F0502020204030204" pitchFamily="34" charset="0"/>
                <a:ea typeface="Calibri" panose="020F0502020204030204" pitchFamily="34" charset="0"/>
                <a:cs typeface="Calibri" panose="020F0502020204030204" pitchFamily="34" charset="0"/>
              </a:rPr>
              <a:t>take away some questions</a:t>
            </a:r>
            <a:r>
              <a:rPr lang="en-US" i="1" dirty="0">
                <a:latin typeface="Calibri" panose="020F0502020204030204" pitchFamily="34" charset="0"/>
                <a:ea typeface="Calibri" panose="020F0502020204030204" pitchFamily="34" charset="0"/>
                <a:cs typeface="Calibri" panose="020F0502020204030204" pitchFamily="34" charset="0"/>
              </a:rPr>
              <a:t>.” –Male, focus groups</a:t>
            </a:r>
            <a:endParaRPr lang="en-US"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87E2D6DA-60E7-495B-8B16-AEAC60D06BA4}"/>
              </a:ext>
            </a:extLst>
          </p:cNvPr>
          <p:cNvSpPr/>
          <p:nvPr/>
        </p:nvSpPr>
        <p:spPr>
          <a:xfrm>
            <a:off x="6284495" y="4116376"/>
            <a:ext cx="5069304" cy="923330"/>
          </a:xfrm>
          <a:prstGeom prst="rect">
            <a:avLst/>
          </a:prstGeom>
        </p:spPr>
        <p:txBody>
          <a:bodyPr wrap="square">
            <a:spAutoFit/>
          </a:bodyPr>
          <a:lstStyle/>
          <a:p>
            <a:pPr marR="0" lvl="0">
              <a:spcBef>
                <a:spcPts val="0"/>
              </a:spcBef>
              <a:spcAft>
                <a:spcPts val="0"/>
              </a:spcAft>
            </a:pPr>
            <a:r>
              <a:rPr lang="en-US" b="1" i="1" dirty="0">
                <a:solidFill>
                  <a:srgbClr val="9BC13C"/>
                </a:solidFill>
                <a:latin typeface="Calibri" panose="020F0502020204030204" pitchFamily="34" charset="0"/>
                <a:ea typeface="Calibri" panose="020F0502020204030204" pitchFamily="34" charset="0"/>
                <a:cs typeface="Calibri" panose="020F0502020204030204" pitchFamily="34" charset="0"/>
              </a:rPr>
              <a:t>Alaska</a:t>
            </a:r>
            <a:r>
              <a:rPr lang="en-US" i="1" dirty="0">
                <a:latin typeface="Calibri" panose="020F0502020204030204" pitchFamily="34" charset="0"/>
                <a:ea typeface="Calibri" panose="020F0502020204030204" pitchFamily="34" charset="0"/>
                <a:cs typeface="Calibri" panose="020F0502020204030204" pitchFamily="34" charset="0"/>
              </a:rPr>
              <a:t> because it is more specific. If it is not frozen and coming from Alaska than I can get fresher fish in Florida.” –Female, focus groups</a:t>
            </a:r>
            <a:endParaRPr lang="en-US"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648A3C13-7461-4B89-9FEA-3FE0ADA0C07C}"/>
              </a:ext>
            </a:extLst>
          </p:cNvPr>
          <p:cNvSpPr/>
          <p:nvPr/>
        </p:nvSpPr>
        <p:spPr>
          <a:xfrm>
            <a:off x="838199" y="1780692"/>
            <a:ext cx="10047558" cy="230832"/>
          </a:xfrm>
          <a:prstGeom prst="rect">
            <a:avLst/>
          </a:prstGeom>
        </p:spPr>
        <p:txBody>
          <a:bodyPr wrap="square">
            <a:spAutoFit/>
          </a:bodyPr>
          <a:lstStyle/>
          <a:p>
            <a:pPr algn="ctr"/>
            <a:r>
              <a:rPr lang="en-US" sz="900" dirty="0">
                <a:solidFill>
                  <a:srgbClr val="757070"/>
                </a:solidFill>
                <a:latin typeface="Arial" panose="020B0604020202020204" pitchFamily="34" charset="0"/>
                <a:cs typeface="Arial" panose="020B0604020202020204" pitchFamily="34" charset="0"/>
              </a:rPr>
              <a:t>(Quotes provided from participants during GAPP focus groups)</a:t>
            </a:r>
          </a:p>
        </p:txBody>
      </p:sp>
      <p:pic>
        <p:nvPicPr>
          <p:cNvPr id="12" name="Picture 4" descr="Image result for quotation marks">
            <a:extLst>
              <a:ext uri="{FF2B5EF4-FFF2-40B4-BE49-F238E27FC236}">
                <a16:creationId xmlns:a16="http://schemas.microsoft.com/office/drawing/2014/main" id="{9CB77CFF-13DC-4F8B-BCF0-8AECCC2646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183" y="2667691"/>
            <a:ext cx="314016" cy="2308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quotation marks">
            <a:extLst>
              <a:ext uri="{FF2B5EF4-FFF2-40B4-BE49-F238E27FC236}">
                <a16:creationId xmlns:a16="http://schemas.microsoft.com/office/drawing/2014/main" id="{8EFB68F4-DCC9-49F2-88CB-F57F3FAD95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183" y="4275413"/>
            <a:ext cx="314016" cy="2308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quotation marks">
            <a:extLst>
              <a:ext uri="{FF2B5EF4-FFF2-40B4-BE49-F238E27FC236}">
                <a16:creationId xmlns:a16="http://schemas.microsoft.com/office/drawing/2014/main" id="{E4B2270C-CC26-4290-BF08-414E23A929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0478" y="2597892"/>
            <a:ext cx="314016" cy="2308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quotation marks">
            <a:extLst>
              <a:ext uri="{FF2B5EF4-FFF2-40B4-BE49-F238E27FC236}">
                <a16:creationId xmlns:a16="http://schemas.microsoft.com/office/drawing/2014/main" id="{5ABB1062-86DF-4570-A445-457D1BECCB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0478" y="4213675"/>
            <a:ext cx="314016" cy="230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031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45BB9D4-DA47-4DCB-9110-082D989CD4AC}" type="slidenum">
              <a:rPr lang="en-US" smtClean="0"/>
              <a:pPr/>
              <a:t>24</a:t>
            </a:fld>
            <a:endParaRPr lang="en-US" dirty="0"/>
          </a:p>
        </p:txBody>
      </p:sp>
      <p:sp>
        <p:nvSpPr>
          <p:cNvPr id="10" name="Title 9">
            <a:extLst>
              <a:ext uri="{FF2B5EF4-FFF2-40B4-BE49-F238E27FC236}">
                <a16:creationId xmlns:a16="http://schemas.microsoft.com/office/drawing/2014/main" id="{33357F9F-8193-479A-890F-4C94D3D2A62C}"/>
              </a:ext>
            </a:extLst>
          </p:cNvPr>
          <p:cNvSpPr>
            <a:spLocks noGrp="1"/>
          </p:cNvSpPr>
          <p:nvPr>
            <p:ph type="title"/>
          </p:nvPr>
        </p:nvSpPr>
        <p:spPr>
          <a:xfrm>
            <a:off x="838200" y="365126"/>
            <a:ext cx="10515600" cy="1133988"/>
          </a:xfrm>
        </p:spPr>
        <p:txBody>
          <a:bodyPr>
            <a:noAutofit/>
          </a:bodyPr>
          <a:lstStyle/>
          <a:p>
            <a:r>
              <a:rPr lang="en-US" sz="3200" dirty="0"/>
              <a:t>But beyond taste, health &amp; provenance, few know how </a:t>
            </a:r>
            <a:r>
              <a:rPr lang="en-US" sz="3200" i="1" dirty="0"/>
              <a:t>easy</a:t>
            </a:r>
            <a:r>
              <a:rPr lang="en-US" sz="3200" dirty="0"/>
              <a:t> and </a:t>
            </a:r>
            <a:r>
              <a:rPr lang="en-US" sz="3200" i="1" dirty="0"/>
              <a:t>versatile</a:t>
            </a:r>
            <a:r>
              <a:rPr lang="en-US" sz="3200" dirty="0"/>
              <a:t> Wild Alaska Pollock is.</a:t>
            </a:r>
          </a:p>
        </p:txBody>
      </p:sp>
      <p:sp>
        <p:nvSpPr>
          <p:cNvPr id="9" name="Rectangle 8">
            <a:extLst>
              <a:ext uri="{FF2B5EF4-FFF2-40B4-BE49-F238E27FC236}">
                <a16:creationId xmlns:a16="http://schemas.microsoft.com/office/drawing/2014/main" id="{09AD8E09-C50B-451F-BF5F-398C177715C0}"/>
              </a:ext>
            </a:extLst>
          </p:cNvPr>
          <p:cNvSpPr/>
          <p:nvPr/>
        </p:nvSpPr>
        <p:spPr>
          <a:xfrm>
            <a:off x="0" y="6153425"/>
            <a:ext cx="8984609" cy="215444"/>
          </a:xfrm>
          <a:prstGeom prst="rect">
            <a:avLst/>
          </a:prstGeom>
        </p:spPr>
        <p:txBody>
          <a:bodyPr wrap="square">
            <a:spAutoFit/>
          </a:bodyPr>
          <a:lstStyle/>
          <a:p>
            <a:r>
              <a:rPr lang="en-US" sz="800" dirty="0">
                <a:solidFill>
                  <a:schemeClr val="accent4">
                    <a:lumMod val="75000"/>
                  </a:schemeClr>
                </a:solidFill>
                <a:latin typeface="Arial" panose="020B0604020202020204" pitchFamily="34" charset="0"/>
                <a:cs typeface="Arial" panose="020B0604020202020204" pitchFamily="34" charset="0"/>
              </a:rPr>
              <a:t>Q9. Now, thinking about the attributes associated with seafood, please tell us how well you feel each one describes Wild Alaska Pollock using a 0 to 10 scale. Base: 491</a:t>
            </a:r>
          </a:p>
        </p:txBody>
      </p:sp>
      <p:sp>
        <p:nvSpPr>
          <p:cNvPr id="16" name="Rectangle 15">
            <a:extLst>
              <a:ext uri="{FF2B5EF4-FFF2-40B4-BE49-F238E27FC236}">
                <a16:creationId xmlns:a16="http://schemas.microsoft.com/office/drawing/2014/main" id="{E05E420F-584C-4021-BF07-E31D7BBB4F2A}"/>
              </a:ext>
            </a:extLst>
          </p:cNvPr>
          <p:cNvSpPr/>
          <p:nvPr/>
        </p:nvSpPr>
        <p:spPr>
          <a:xfrm>
            <a:off x="3328757" y="1500168"/>
            <a:ext cx="4990023" cy="276999"/>
          </a:xfrm>
          <a:prstGeom prst="rect">
            <a:avLst/>
          </a:prstGeom>
        </p:spPr>
        <p:txBody>
          <a:bodyPr wrap="square">
            <a:spAutoFit/>
          </a:bodyPr>
          <a:lstStyle/>
          <a:p>
            <a:pPr algn="ctr"/>
            <a:r>
              <a:rPr lang="en-US" sz="1200" dirty="0">
                <a:solidFill>
                  <a:schemeClr val="accent1"/>
                </a:solidFill>
                <a:latin typeface="Arial Black" panose="020B0A04020102020204" pitchFamily="34" charset="0"/>
              </a:rPr>
              <a:t>Wild Alaska Pollock Performance on Seafood Attributes</a:t>
            </a:r>
          </a:p>
        </p:txBody>
      </p:sp>
      <p:graphicFrame>
        <p:nvGraphicFramePr>
          <p:cNvPr id="17" name="Table 16">
            <a:extLst>
              <a:ext uri="{FF2B5EF4-FFF2-40B4-BE49-F238E27FC236}">
                <a16:creationId xmlns:a16="http://schemas.microsoft.com/office/drawing/2014/main" id="{4C51C857-B1BF-49A0-B49E-B0D45FBE2962}"/>
              </a:ext>
            </a:extLst>
          </p:cNvPr>
          <p:cNvGraphicFramePr>
            <a:graphicFrameLocks noGrp="1"/>
          </p:cNvGraphicFramePr>
          <p:nvPr>
            <p:extLst>
              <p:ext uri="{D42A27DB-BD31-4B8C-83A1-F6EECF244321}">
                <p14:modId xmlns:p14="http://schemas.microsoft.com/office/powerpoint/2010/main" val="678892596"/>
              </p:ext>
            </p:extLst>
          </p:nvPr>
        </p:nvGraphicFramePr>
        <p:xfrm>
          <a:off x="3887721" y="1751988"/>
          <a:ext cx="3872096" cy="4297680"/>
        </p:xfrm>
        <a:graphic>
          <a:graphicData uri="http://schemas.openxmlformats.org/drawingml/2006/table">
            <a:tbl>
              <a:tblPr firstRow="1" bandRow="1">
                <a:tableStyleId>{5C22544A-7EE6-4342-B048-85BDC9FD1C3A}</a:tableStyleId>
              </a:tblPr>
              <a:tblGrid>
                <a:gridCol w="1936048">
                  <a:extLst>
                    <a:ext uri="{9D8B030D-6E8A-4147-A177-3AD203B41FA5}">
                      <a16:colId xmlns:a16="http://schemas.microsoft.com/office/drawing/2014/main" val="451445959"/>
                    </a:ext>
                  </a:extLst>
                </a:gridCol>
                <a:gridCol w="1936048">
                  <a:extLst>
                    <a:ext uri="{9D8B030D-6E8A-4147-A177-3AD203B41FA5}">
                      <a16:colId xmlns:a16="http://schemas.microsoft.com/office/drawing/2014/main" val="82691220"/>
                    </a:ext>
                  </a:extLst>
                </a:gridCol>
              </a:tblGrid>
              <a:tr h="265567">
                <a:tc>
                  <a:txBody>
                    <a:bodyPr/>
                    <a:lstStyle/>
                    <a:p>
                      <a:pPr algn="ctr"/>
                      <a:r>
                        <a:rPr lang="en-US" sz="1200" dirty="0">
                          <a:solidFill>
                            <a:srgbClr val="757070"/>
                          </a:solidFill>
                          <a:latin typeface="Arial" panose="020B0604020202020204" pitchFamily="34" charset="0"/>
                          <a:cs typeface="Arial" panose="020B0604020202020204" pitchFamily="34" charset="0"/>
                        </a:rPr>
                        <a:t>Attributes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rgbClr val="757070"/>
                          </a:solidFill>
                          <a:latin typeface="Arial" panose="020B0604020202020204" pitchFamily="34" charset="0"/>
                          <a:cs typeface="Arial" panose="020B0604020202020204" pitchFamily="34" charset="0"/>
                        </a:rPr>
                        <a:t>General Population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328161"/>
                  </a:ext>
                </a:extLst>
              </a:tr>
              <a:tr h="243436">
                <a:tc>
                  <a:txBody>
                    <a:bodyPr/>
                    <a:lstStyle/>
                    <a:p>
                      <a:r>
                        <a:rPr lang="en-US" sz="1050" dirty="0">
                          <a:solidFill>
                            <a:srgbClr val="757070"/>
                          </a:solidFill>
                          <a:latin typeface="Arial" panose="020B0604020202020204" pitchFamily="34" charset="0"/>
                          <a:cs typeface="Arial" panose="020B0604020202020204" pitchFamily="34" charset="0"/>
                        </a:rPr>
                        <a:t>Product of Alaska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757070"/>
                          </a:solidFill>
                          <a:latin typeface="Arial" panose="020B0604020202020204" pitchFamily="34" charset="0"/>
                          <a:cs typeface="Arial" panose="020B0604020202020204" pitchFamily="34" charset="0"/>
                        </a:rPr>
                        <a:t>54%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0070759"/>
                  </a:ext>
                </a:extLst>
              </a:tr>
              <a:tr h="243436">
                <a:tc>
                  <a:txBody>
                    <a:bodyPr/>
                    <a:lstStyle/>
                    <a:p>
                      <a:r>
                        <a:rPr lang="en-US" sz="1050" dirty="0">
                          <a:solidFill>
                            <a:srgbClr val="757070"/>
                          </a:solidFill>
                          <a:latin typeface="Arial" panose="020B0604020202020204" pitchFamily="34" charset="0"/>
                          <a:cs typeface="Arial" panose="020B0604020202020204" pitchFamily="34" charset="0"/>
                        </a:rPr>
                        <a:t>Heart healthy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757070"/>
                          </a:solidFill>
                          <a:latin typeface="Arial" panose="020B0604020202020204" pitchFamily="34" charset="0"/>
                          <a:cs typeface="Arial" panose="020B0604020202020204" pitchFamily="34" charset="0"/>
                        </a:rPr>
                        <a:t>53%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6187231"/>
                  </a:ext>
                </a:extLst>
              </a:tr>
              <a:tr h="243436">
                <a:tc>
                  <a:txBody>
                    <a:bodyPr/>
                    <a:lstStyle/>
                    <a:p>
                      <a:r>
                        <a:rPr lang="en-US" sz="1050" dirty="0">
                          <a:solidFill>
                            <a:srgbClr val="757070"/>
                          </a:solidFill>
                          <a:latin typeface="Arial" panose="020B0604020202020204" pitchFamily="34" charset="0"/>
                          <a:cs typeface="Arial" panose="020B0604020202020204" pitchFamily="34" charset="0"/>
                        </a:rPr>
                        <a:t>Product of the U.S.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757070"/>
                          </a:solidFill>
                          <a:latin typeface="Arial" panose="020B0604020202020204" pitchFamily="34" charset="0"/>
                          <a:cs typeface="Arial" panose="020B0604020202020204" pitchFamily="34" charset="0"/>
                        </a:rPr>
                        <a:t>52%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8843926"/>
                  </a:ext>
                </a:extLst>
              </a:tr>
              <a:tr h="243436">
                <a:tc>
                  <a:txBody>
                    <a:bodyPr/>
                    <a:lstStyle/>
                    <a:p>
                      <a:r>
                        <a:rPr lang="en-US" sz="1050" dirty="0">
                          <a:solidFill>
                            <a:srgbClr val="757070"/>
                          </a:solidFill>
                          <a:latin typeface="Arial" panose="020B0604020202020204" pitchFamily="34" charset="0"/>
                          <a:cs typeface="Arial" panose="020B0604020202020204" pitchFamily="34" charset="0"/>
                        </a:rPr>
                        <a:t>High in protein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757070"/>
                          </a:solidFill>
                          <a:latin typeface="Arial" panose="020B0604020202020204" pitchFamily="34" charset="0"/>
                          <a:cs typeface="Arial" panose="020B0604020202020204" pitchFamily="34" charset="0"/>
                        </a:rPr>
                        <a:t>52%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5676350"/>
                  </a:ext>
                </a:extLst>
              </a:tr>
              <a:tr h="243436">
                <a:tc>
                  <a:txBody>
                    <a:bodyPr/>
                    <a:lstStyle/>
                    <a:p>
                      <a:r>
                        <a:rPr lang="en-US" sz="1050" dirty="0">
                          <a:solidFill>
                            <a:srgbClr val="757070"/>
                          </a:solidFill>
                          <a:latin typeface="Arial" panose="020B0604020202020204" pitchFamily="34" charset="0"/>
                          <a:cs typeface="Arial" panose="020B0604020202020204" pitchFamily="34" charset="0"/>
                        </a:rPr>
                        <a:t>Fresh tasting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757070"/>
                          </a:solidFill>
                          <a:latin typeface="Arial" panose="020B0604020202020204" pitchFamily="34" charset="0"/>
                          <a:cs typeface="Arial" panose="020B0604020202020204" pitchFamily="34" charset="0"/>
                        </a:rPr>
                        <a:t>52%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2190121"/>
                  </a:ext>
                </a:extLst>
              </a:tr>
              <a:tr h="243436">
                <a:tc>
                  <a:txBody>
                    <a:bodyPr/>
                    <a:lstStyle/>
                    <a:p>
                      <a:r>
                        <a:rPr lang="en-US" sz="1050" dirty="0">
                          <a:solidFill>
                            <a:srgbClr val="757070"/>
                          </a:solidFill>
                          <a:latin typeface="Arial" panose="020B0604020202020204" pitchFamily="34" charset="0"/>
                          <a:cs typeface="Arial" panose="020B0604020202020204" pitchFamily="34" charset="0"/>
                        </a:rPr>
                        <a:t>Great tasting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757070"/>
                          </a:solidFill>
                          <a:latin typeface="Arial" panose="020B0604020202020204" pitchFamily="34" charset="0"/>
                          <a:cs typeface="Arial" panose="020B0604020202020204" pitchFamily="34" charset="0"/>
                        </a:rPr>
                        <a:t>52%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0552896"/>
                  </a:ext>
                </a:extLst>
              </a:tr>
              <a:tr h="243436">
                <a:tc>
                  <a:txBody>
                    <a:bodyPr/>
                    <a:lstStyle/>
                    <a:p>
                      <a:r>
                        <a:rPr lang="en-US" sz="1050" dirty="0">
                          <a:solidFill>
                            <a:srgbClr val="757070"/>
                          </a:solidFill>
                          <a:latin typeface="Arial" panose="020B0604020202020204" pitchFamily="34" charset="0"/>
                          <a:cs typeface="Arial" panose="020B0604020202020204" pitchFamily="34" charset="0"/>
                        </a:rPr>
                        <a:t>Wild-caught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757070"/>
                          </a:solidFill>
                          <a:latin typeface="Arial" panose="020B0604020202020204" pitchFamily="34" charset="0"/>
                          <a:cs typeface="Arial" panose="020B0604020202020204" pitchFamily="34" charset="0"/>
                        </a:rPr>
                        <a:t>51%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5640570"/>
                  </a:ext>
                </a:extLst>
              </a:tr>
              <a:tr h="243436">
                <a:tc>
                  <a:txBody>
                    <a:bodyPr/>
                    <a:lstStyle/>
                    <a:p>
                      <a:r>
                        <a:rPr lang="en-US" sz="1050" dirty="0">
                          <a:solidFill>
                            <a:srgbClr val="757070"/>
                          </a:solidFill>
                          <a:latin typeface="Arial" panose="020B0604020202020204" pitchFamily="34" charset="0"/>
                          <a:cs typeface="Arial" panose="020B0604020202020204" pitchFamily="34" charset="0"/>
                        </a:rPr>
                        <a:t>Good as the center of plate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757070"/>
                          </a:solidFill>
                          <a:latin typeface="Arial" panose="020B0604020202020204" pitchFamily="34" charset="0"/>
                          <a:cs typeface="Arial" panose="020B0604020202020204" pitchFamily="34" charset="0"/>
                        </a:rPr>
                        <a:t>51%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4610342"/>
                  </a:ext>
                </a:extLst>
              </a:tr>
              <a:tr h="243436">
                <a:tc>
                  <a:txBody>
                    <a:bodyPr/>
                    <a:lstStyle/>
                    <a:p>
                      <a:r>
                        <a:rPr lang="en-US" sz="1050" dirty="0">
                          <a:solidFill>
                            <a:srgbClr val="757070"/>
                          </a:solidFill>
                          <a:latin typeface="Arial" panose="020B0604020202020204" pitchFamily="34" charset="0"/>
                          <a:cs typeface="Arial" panose="020B0604020202020204" pitchFamily="34" charset="0"/>
                        </a:rPr>
                        <a:t>Made from 100% whole fillets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757070"/>
                          </a:solidFill>
                          <a:latin typeface="Arial" panose="020B0604020202020204" pitchFamily="34" charset="0"/>
                          <a:cs typeface="Arial" panose="020B0604020202020204" pitchFamily="34" charset="0"/>
                        </a:rPr>
                        <a:t>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6514254"/>
                  </a:ext>
                </a:extLst>
              </a:tr>
              <a:tr h="243436">
                <a:tc>
                  <a:txBody>
                    <a:bodyPr/>
                    <a:lstStyle/>
                    <a:p>
                      <a:r>
                        <a:rPr lang="en-US" sz="1050" b="1" dirty="0">
                          <a:solidFill>
                            <a:schemeClr val="tx1"/>
                          </a:solidFill>
                          <a:latin typeface="Arial" panose="020B0604020202020204" pitchFamily="34" charset="0"/>
                          <a:cs typeface="Arial" panose="020B0604020202020204" pitchFamily="34" charset="0"/>
                        </a:rPr>
                        <a:t>Versatile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b="1" dirty="0">
                          <a:solidFill>
                            <a:schemeClr val="tx1"/>
                          </a:solidFill>
                          <a:latin typeface="Arial" panose="020B0604020202020204" pitchFamily="34" charset="0"/>
                          <a:cs typeface="Arial" panose="020B0604020202020204" pitchFamily="34" charset="0"/>
                        </a:rPr>
                        <a:t>49%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1140146"/>
                  </a:ext>
                </a:extLst>
              </a:tr>
              <a:tr h="243436">
                <a:tc>
                  <a:txBody>
                    <a:bodyPr/>
                    <a:lstStyle/>
                    <a:p>
                      <a:r>
                        <a:rPr lang="en-US" sz="1050" b="1" dirty="0">
                          <a:solidFill>
                            <a:schemeClr val="tx1"/>
                          </a:solidFill>
                          <a:latin typeface="Arial" panose="020B0604020202020204" pitchFamily="34" charset="0"/>
                          <a:cs typeface="Arial" panose="020B0604020202020204" pitchFamily="34" charset="0"/>
                        </a:rPr>
                        <a:t>Easy to prepare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b="1" dirty="0">
                          <a:solidFill>
                            <a:schemeClr val="tx1"/>
                          </a:solidFill>
                          <a:latin typeface="Arial" panose="020B0604020202020204" pitchFamily="34" charset="0"/>
                          <a:cs typeface="Arial" panose="020B0604020202020204" pitchFamily="34" charset="0"/>
                        </a:rPr>
                        <a:t>49%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1287441"/>
                  </a:ext>
                </a:extLst>
              </a:tr>
              <a:tr h="243436">
                <a:tc>
                  <a:txBody>
                    <a:bodyPr/>
                    <a:lstStyle/>
                    <a:p>
                      <a:r>
                        <a:rPr lang="en-US" sz="1050" b="1" dirty="0">
                          <a:solidFill>
                            <a:schemeClr val="tx1"/>
                          </a:solidFill>
                          <a:latin typeface="Arial" panose="020B0604020202020204" pitchFamily="34" charset="0"/>
                          <a:cs typeface="Arial" panose="020B0604020202020204" pitchFamily="34" charset="0"/>
                        </a:rPr>
                        <a:t>Quick to cook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b="1" dirty="0">
                          <a:solidFill>
                            <a:schemeClr val="tx1"/>
                          </a:solidFill>
                          <a:latin typeface="Arial" panose="020B0604020202020204" pitchFamily="34" charset="0"/>
                          <a:cs typeface="Arial" panose="020B0604020202020204" pitchFamily="34" charset="0"/>
                        </a:rPr>
                        <a:t>49%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6538793"/>
                  </a:ext>
                </a:extLst>
              </a:tr>
              <a:tr h="243436">
                <a:tc>
                  <a:txBody>
                    <a:bodyPr/>
                    <a:lstStyle/>
                    <a:p>
                      <a:r>
                        <a:rPr lang="en-US" sz="1050" dirty="0">
                          <a:solidFill>
                            <a:srgbClr val="757070"/>
                          </a:solidFill>
                          <a:latin typeface="Arial" panose="020B0604020202020204" pitchFamily="34" charset="0"/>
                          <a:cs typeface="Arial" panose="020B0604020202020204" pitchFamily="34" charset="0"/>
                        </a:rPr>
                        <a:t>Whole family will enjoy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757070"/>
                          </a:solidFill>
                          <a:latin typeface="Arial" panose="020B0604020202020204" pitchFamily="34" charset="0"/>
                          <a:cs typeface="Arial" panose="020B0604020202020204" pitchFamily="34" charset="0"/>
                        </a:rPr>
                        <a:t>48%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5397652"/>
                  </a:ext>
                </a:extLst>
              </a:tr>
              <a:tr h="243436">
                <a:tc>
                  <a:txBody>
                    <a:bodyPr/>
                    <a:lstStyle/>
                    <a:p>
                      <a:r>
                        <a:rPr lang="en-US" sz="1050" dirty="0">
                          <a:solidFill>
                            <a:srgbClr val="757070"/>
                          </a:solidFill>
                          <a:latin typeface="Arial" panose="020B0604020202020204" pitchFamily="34" charset="0"/>
                          <a:cs typeface="Arial" panose="020B0604020202020204" pitchFamily="34" charset="0"/>
                        </a:rPr>
                        <a:t>Low-fat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757070"/>
                          </a:solidFill>
                          <a:latin typeface="Arial" panose="020B0604020202020204" pitchFamily="34" charset="0"/>
                          <a:cs typeface="Arial" panose="020B0604020202020204" pitchFamily="34" charset="0"/>
                        </a:rPr>
                        <a:t>47%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1280380"/>
                  </a:ext>
                </a:extLst>
              </a:tr>
              <a:tr h="243436">
                <a:tc>
                  <a:txBody>
                    <a:bodyPr/>
                    <a:lstStyle/>
                    <a:p>
                      <a:r>
                        <a:rPr lang="en-US" sz="1050" dirty="0">
                          <a:solidFill>
                            <a:srgbClr val="757070"/>
                          </a:solidFill>
                          <a:latin typeface="Arial" panose="020B0604020202020204" pitchFamily="34" charset="0"/>
                          <a:cs typeface="Arial" panose="020B0604020202020204" pitchFamily="34" charset="0"/>
                        </a:rPr>
                        <a:t>Good as an ingredient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757070"/>
                          </a:solidFill>
                          <a:latin typeface="Arial" panose="020B0604020202020204" pitchFamily="34" charset="0"/>
                          <a:cs typeface="Arial" panose="020B0604020202020204" pitchFamily="34" charset="0"/>
                        </a:rPr>
                        <a:t>47%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9926317"/>
                  </a:ext>
                </a:extLst>
              </a:tr>
              <a:tr h="243436">
                <a:tc>
                  <a:txBody>
                    <a:bodyPr/>
                    <a:lstStyle/>
                    <a:p>
                      <a:r>
                        <a:rPr lang="en-US" sz="1050" kern="1200" dirty="0">
                          <a:solidFill>
                            <a:srgbClr val="757070"/>
                          </a:solidFill>
                          <a:latin typeface="Arial" panose="020B0604020202020204" pitchFamily="34" charset="0"/>
                          <a:ea typeface="+mn-ea"/>
                          <a:cs typeface="Arial" panose="020B0604020202020204" pitchFamily="34" charset="0"/>
                        </a:rPr>
                        <a:t>Affordable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kern="1200" dirty="0">
                          <a:solidFill>
                            <a:srgbClr val="757070"/>
                          </a:solidFill>
                          <a:latin typeface="Arial" panose="020B0604020202020204" pitchFamily="34" charset="0"/>
                          <a:ea typeface="+mn-ea"/>
                          <a:cs typeface="Arial" panose="020B0604020202020204" pitchFamily="34" charset="0"/>
                        </a:rPr>
                        <a:t>46%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2301750"/>
                  </a:ext>
                </a:extLst>
              </a:tr>
            </a:tbl>
          </a:graphicData>
        </a:graphic>
      </p:graphicFrame>
      <p:sp>
        <p:nvSpPr>
          <p:cNvPr id="18" name="Rectangle 17">
            <a:extLst>
              <a:ext uri="{FF2B5EF4-FFF2-40B4-BE49-F238E27FC236}">
                <a16:creationId xmlns:a16="http://schemas.microsoft.com/office/drawing/2014/main" id="{5C263EEE-ED89-4FF0-8D65-D808749B5111}"/>
              </a:ext>
            </a:extLst>
          </p:cNvPr>
          <p:cNvSpPr/>
          <p:nvPr/>
        </p:nvSpPr>
        <p:spPr>
          <a:xfrm>
            <a:off x="3887721" y="4282826"/>
            <a:ext cx="3872096" cy="7575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86867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45BB9D4-DA47-4DCB-9110-082D989CD4AC}" type="slidenum">
              <a:rPr lang="en-US" smtClean="0"/>
              <a:pPr/>
              <a:t>25</a:t>
            </a:fld>
            <a:endParaRPr lang="en-US" dirty="0"/>
          </a:p>
        </p:txBody>
      </p:sp>
      <p:sp>
        <p:nvSpPr>
          <p:cNvPr id="10" name="Title 9">
            <a:extLst>
              <a:ext uri="{FF2B5EF4-FFF2-40B4-BE49-F238E27FC236}">
                <a16:creationId xmlns:a16="http://schemas.microsoft.com/office/drawing/2014/main" id="{33357F9F-8193-479A-890F-4C94D3D2A62C}"/>
              </a:ext>
            </a:extLst>
          </p:cNvPr>
          <p:cNvSpPr>
            <a:spLocks noGrp="1"/>
          </p:cNvSpPr>
          <p:nvPr>
            <p:ph type="title"/>
          </p:nvPr>
        </p:nvSpPr>
        <p:spPr>
          <a:xfrm>
            <a:off x="838200" y="365126"/>
            <a:ext cx="10515600" cy="1133988"/>
          </a:xfrm>
        </p:spPr>
        <p:txBody>
          <a:bodyPr>
            <a:noAutofit/>
          </a:bodyPr>
          <a:lstStyle/>
          <a:p>
            <a:r>
              <a:rPr lang="en-US" sz="3200" dirty="0"/>
              <a:t>Communicating Wild Alaska Pollock’s easy, versatility is a key purchase motivator.</a:t>
            </a:r>
          </a:p>
        </p:txBody>
      </p:sp>
      <p:sp>
        <p:nvSpPr>
          <p:cNvPr id="9" name="Rectangle 8">
            <a:extLst>
              <a:ext uri="{FF2B5EF4-FFF2-40B4-BE49-F238E27FC236}">
                <a16:creationId xmlns:a16="http://schemas.microsoft.com/office/drawing/2014/main" id="{09AD8E09-C50B-451F-BF5F-398C177715C0}"/>
              </a:ext>
            </a:extLst>
          </p:cNvPr>
          <p:cNvSpPr/>
          <p:nvPr/>
        </p:nvSpPr>
        <p:spPr>
          <a:xfrm>
            <a:off x="0" y="6153425"/>
            <a:ext cx="8984609" cy="215444"/>
          </a:xfrm>
          <a:prstGeom prst="rect">
            <a:avLst/>
          </a:prstGeom>
        </p:spPr>
        <p:txBody>
          <a:bodyPr wrap="square">
            <a:spAutoFit/>
          </a:bodyPr>
          <a:lstStyle/>
          <a:p>
            <a:r>
              <a:rPr lang="en-US" sz="800" dirty="0">
                <a:solidFill>
                  <a:schemeClr val="accent4">
                    <a:lumMod val="75000"/>
                  </a:schemeClr>
                </a:solidFill>
                <a:latin typeface="Arial" panose="020B0604020202020204" pitchFamily="34" charset="0"/>
                <a:cs typeface="Arial" panose="020B0604020202020204" pitchFamily="34" charset="0"/>
              </a:rPr>
              <a:t>Q8. Below is a list of attributes that people may use to describe seafood. For each, please rate how important that attribute is to you when purchasing and/or ordering seafood. Base: 1,026</a:t>
            </a:r>
          </a:p>
        </p:txBody>
      </p:sp>
      <p:sp>
        <p:nvSpPr>
          <p:cNvPr id="20" name="Rectangle 19">
            <a:extLst>
              <a:ext uri="{FF2B5EF4-FFF2-40B4-BE49-F238E27FC236}">
                <a16:creationId xmlns:a16="http://schemas.microsoft.com/office/drawing/2014/main" id="{99E59179-F6DB-4977-992B-1E1AB6ED1A7F}"/>
              </a:ext>
            </a:extLst>
          </p:cNvPr>
          <p:cNvSpPr/>
          <p:nvPr/>
        </p:nvSpPr>
        <p:spPr>
          <a:xfrm>
            <a:off x="5587033" y="2471491"/>
            <a:ext cx="830119" cy="40011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a:noFill/>
                </a:ln>
                <a:solidFill>
                  <a:srgbClr val="99C038"/>
                </a:solidFill>
                <a:effectLst/>
                <a:uLnTx/>
                <a:uFillTx/>
                <a:latin typeface="Arial" panose="020B0604020202020204" pitchFamily="34" charset="0"/>
                <a:cs typeface="Arial" panose="020B0604020202020204" pitchFamily="34" charset="0"/>
              </a:rPr>
              <a:t>%</a:t>
            </a:r>
            <a:endParaRPr kumimoji="0" lang="en-US" sz="2000" b="1" u="none" strike="noStrike" kern="1200" cap="none" spc="0" normalizeH="0" baseline="0" noProof="0" dirty="0">
              <a:ln>
                <a:noFill/>
              </a:ln>
              <a:solidFill>
                <a:srgbClr val="99C038"/>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9641AF18-2E2A-4FAF-9596-87A0D97C216A}"/>
              </a:ext>
            </a:extLst>
          </p:cNvPr>
          <p:cNvSpPr/>
          <p:nvPr/>
        </p:nvSpPr>
        <p:spPr>
          <a:xfrm>
            <a:off x="9186671" y="2471491"/>
            <a:ext cx="830119" cy="40011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a:noFill/>
                </a:ln>
                <a:solidFill>
                  <a:srgbClr val="99C038"/>
                </a:solidFill>
                <a:effectLst/>
                <a:uLnTx/>
                <a:uFillTx/>
                <a:latin typeface="Arial" panose="020B0604020202020204" pitchFamily="34" charset="0"/>
                <a:cs typeface="Arial" panose="020B0604020202020204" pitchFamily="34" charset="0"/>
              </a:rPr>
              <a:t>%</a:t>
            </a:r>
            <a:endParaRPr kumimoji="0" lang="en-US" sz="2000" b="1" u="none" strike="noStrike" kern="1200" cap="none" spc="0" normalizeH="0" baseline="0" noProof="0" dirty="0">
              <a:ln>
                <a:noFill/>
              </a:ln>
              <a:solidFill>
                <a:srgbClr val="99C038"/>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399DDFC2-7A2C-4BE1-887F-F8B5D8642B3D}"/>
              </a:ext>
            </a:extLst>
          </p:cNvPr>
          <p:cNvGrpSpPr/>
          <p:nvPr/>
        </p:nvGrpSpPr>
        <p:grpSpPr>
          <a:xfrm>
            <a:off x="654812" y="1975767"/>
            <a:ext cx="3708920" cy="3222963"/>
            <a:chOff x="524183" y="2287264"/>
            <a:chExt cx="3977479" cy="3222963"/>
          </a:xfrm>
        </p:grpSpPr>
        <p:sp>
          <p:nvSpPr>
            <p:cNvPr id="8" name="Rectangle 7">
              <a:extLst>
                <a:ext uri="{FF2B5EF4-FFF2-40B4-BE49-F238E27FC236}">
                  <a16:creationId xmlns:a16="http://schemas.microsoft.com/office/drawing/2014/main" id="{FF2C312F-345E-43BE-82EF-5905D78CE0A6}"/>
                </a:ext>
              </a:extLst>
            </p:cNvPr>
            <p:cNvSpPr/>
            <p:nvPr/>
          </p:nvSpPr>
          <p:spPr>
            <a:xfrm>
              <a:off x="873992" y="3228610"/>
              <a:ext cx="3527511" cy="738664"/>
            </a:xfrm>
            <a:prstGeom prst="rect">
              <a:avLst/>
            </a:prstGeom>
          </p:spPr>
          <p:txBody>
            <a:bodyPr wrap="square">
              <a:spAutoFit/>
            </a:bodyPr>
            <a:lstStyle/>
            <a:p>
              <a:r>
                <a:rPr lang="en-US" sz="1400" dirty="0">
                  <a:solidFill>
                    <a:schemeClr val="accent2"/>
                  </a:solidFill>
                  <a:latin typeface="Arial" panose="020B0604020202020204" pitchFamily="34" charset="0"/>
                  <a:cs typeface="Arial" panose="020B0604020202020204" pitchFamily="34" charset="0"/>
                </a:rPr>
                <a:t>of Future Wild Alaska Pollock Advocates say “</a:t>
              </a:r>
              <a:r>
                <a:rPr lang="en-US" sz="1400" b="1" dirty="0">
                  <a:solidFill>
                    <a:srgbClr val="005BAA"/>
                  </a:solidFill>
                  <a:latin typeface="Arial" panose="020B0604020202020204" pitchFamily="34" charset="0"/>
                  <a:cs typeface="Arial" panose="020B0604020202020204" pitchFamily="34" charset="0"/>
                </a:rPr>
                <a:t>If I knew it could be made beyond being battered and fried.</a:t>
              </a:r>
              <a:r>
                <a:rPr lang="en-US" sz="1400" dirty="0">
                  <a:solidFill>
                    <a:schemeClr val="accent2"/>
                  </a:solidFill>
                  <a:latin typeface="Arial" panose="020B0604020202020204" pitchFamily="34" charset="0"/>
                  <a:cs typeface="Arial" panose="020B0604020202020204" pitchFamily="34" charset="0"/>
                </a:rPr>
                <a:t>”</a:t>
              </a:r>
            </a:p>
          </p:txBody>
        </p:sp>
        <p:sp>
          <p:nvSpPr>
            <p:cNvPr id="11" name="Rectangle 10">
              <a:extLst>
                <a:ext uri="{FF2B5EF4-FFF2-40B4-BE49-F238E27FC236}">
                  <a16:creationId xmlns:a16="http://schemas.microsoft.com/office/drawing/2014/main" id="{1FB2012B-D8F6-447D-8205-34DC535ADADC}"/>
                </a:ext>
              </a:extLst>
            </p:cNvPr>
            <p:cNvSpPr/>
            <p:nvPr/>
          </p:nvSpPr>
          <p:spPr>
            <a:xfrm>
              <a:off x="838199" y="2287264"/>
              <a:ext cx="2027548" cy="1107996"/>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6500" b="1" u="none" strike="noStrike" kern="1200" cap="none" spc="0" normalizeH="0" baseline="0" noProof="0" dirty="0">
                  <a:ln>
                    <a:noFill/>
                  </a:ln>
                  <a:solidFill>
                    <a:srgbClr val="99C038"/>
                  </a:solidFill>
                  <a:effectLst/>
                  <a:uLnTx/>
                  <a:uFillTx/>
                  <a:latin typeface="Arial" panose="020B0604020202020204" pitchFamily="34" charset="0"/>
                  <a:cs typeface="Arial" panose="020B0604020202020204" pitchFamily="34" charset="0"/>
                </a:rPr>
                <a:t>86</a:t>
              </a:r>
              <a:endParaRPr kumimoji="0" lang="en-US" sz="6500" b="1" u="none" strike="noStrike" kern="1200" cap="none" spc="0" normalizeH="0" baseline="0" noProof="0" dirty="0">
                <a:ln>
                  <a:noFill/>
                </a:ln>
                <a:solidFill>
                  <a:srgbClr val="99C038"/>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9B70EFD5-42DE-4A75-8819-F54BA20F3B66}"/>
                </a:ext>
              </a:extLst>
            </p:cNvPr>
            <p:cNvSpPr/>
            <p:nvPr/>
          </p:nvSpPr>
          <p:spPr>
            <a:xfrm>
              <a:off x="1769776" y="2471491"/>
              <a:ext cx="830119" cy="40011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a:noFill/>
                  </a:ln>
                  <a:solidFill>
                    <a:srgbClr val="99C038"/>
                  </a:solidFill>
                  <a:effectLst/>
                  <a:uLnTx/>
                  <a:uFillTx/>
                  <a:latin typeface="Arial" panose="020B0604020202020204" pitchFamily="34" charset="0"/>
                  <a:cs typeface="Arial" panose="020B0604020202020204" pitchFamily="34" charset="0"/>
                </a:rPr>
                <a:t>%</a:t>
              </a:r>
              <a:endParaRPr kumimoji="0" lang="en-US" sz="2000" b="1" u="none" strike="noStrike" kern="1200" cap="none" spc="0" normalizeH="0" baseline="0" noProof="0" dirty="0">
                <a:ln>
                  <a:noFill/>
                </a:ln>
                <a:solidFill>
                  <a:srgbClr val="99C038"/>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451282C0-482E-4907-8F5F-E14C33E9B2EA}"/>
                </a:ext>
              </a:extLst>
            </p:cNvPr>
            <p:cNvSpPr/>
            <p:nvPr/>
          </p:nvSpPr>
          <p:spPr>
            <a:xfrm>
              <a:off x="838199" y="4162422"/>
              <a:ext cx="3663463" cy="1347805"/>
            </a:xfrm>
            <a:prstGeom prst="rect">
              <a:avLst/>
            </a:prstGeom>
          </p:spPr>
          <p:txBody>
            <a:bodyPr wrap="square">
              <a:spAutoFit/>
            </a:bodyPr>
            <a:lstStyle/>
            <a:p>
              <a:pPr marR="0" lvl="0">
                <a:lnSpc>
                  <a:spcPct val="115000"/>
                </a:lnSpc>
                <a:spcBef>
                  <a:spcPts val="0"/>
                </a:spcBef>
                <a:spcAft>
                  <a:spcPts val="0"/>
                </a:spcAft>
              </a:pPr>
              <a:r>
                <a:rPr lang="en-US" i="1" dirty="0">
                  <a:solidFill>
                    <a:srgbClr val="005BAA"/>
                  </a:solidFill>
                  <a:latin typeface="Calibri" panose="020F0502020204030204" pitchFamily="34" charset="0"/>
                  <a:ea typeface="Calibri" panose="020F0502020204030204" pitchFamily="34" charset="0"/>
                  <a:cs typeface="Calibri" panose="020F0502020204030204" pitchFamily="34" charset="0"/>
                </a:rPr>
                <a:t>To get me to buy this fish, I’d want to know it is </a:t>
              </a:r>
              <a:r>
                <a:rPr lang="en-US" b="1" i="1" dirty="0">
                  <a:solidFill>
                    <a:srgbClr val="9BC13C"/>
                  </a:solidFill>
                  <a:latin typeface="Calibri" panose="020F0502020204030204" pitchFamily="34" charset="0"/>
                  <a:ea typeface="Calibri" panose="020F0502020204030204" pitchFamily="34" charset="0"/>
                  <a:cs typeface="Calibri" panose="020F0502020204030204" pitchFamily="34" charset="0"/>
                </a:rPr>
                <a:t>versatile</a:t>
              </a:r>
              <a:r>
                <a:rPr lang="en-US" i="1" dirty="0">
                  <a:solidFill>
                    <a:srgbClr val="005BAA"/>
                  </a:solidFill>
                  <a:latin typeface="Calibri" panose="020F0502020204030204" pitchFamily="34" charset="0"/>
                  <a:ea typeface="Calibri" panose="020F0502020204030204" pitchFamily="34" charset="0"/>
                  <a:cs typeface="Calibri" panose="020F0502020204030204" pitchFamily="34" charset="0"/>
                </a:rPr>
                <a:t>, 100% whole fillet and its </a:t>
              </a:r>
              <a:r>
                <a:rPr lang="en-US" b="1" i="1" dirty="0">
                  <a:solidFill>
                    <a:srgbClr val="9BC13C"/>
                  </a:solidFill>
                  <a:latin typeface="Calibri" panose="020F0502020204030204" pitchFamily="34" charset="0"/>
                  <a:ea typeface="Calibri" panose="020F0502020204030204" pitchFamily="34" charset="0"/>
                  <a:cs typeface="Calibri" panose="020F0502020204030204" pitchFamily="34" charset="0"/>
                </a:rPr>
                <a:t>good as the center of the plate</a:t>
              </a:r>
              <a:r>
                <a:rPr lang="en-US" i="1" dirty="0">
                  <a:solidFill>
                    <a:srgbClr val="005BAA"/>
                  </a:solidFill>
                  <a:latin typeface="Calibri" panose="020F0502020204030204" pitchFamily="34" charset="0"/>
                  <a:ea typeface="Calibri" panose="020F0502020204030204" pitchFamily="34" charset="0"/>
                  <a:cs typeface="Calibri" panose="020F0502020204030204" pitchFamily="34" charset="0"/>
                </a:rPr>
                <a:t>.”–Male, focus groups</a:t>
              </a:r>
              <a:endParaRPr lang="en-US" i="1" dirty="0">
                <a:solidFill>
                  <a:srgbClr val="005BAA"/>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2" name="Picture 4" descr="Image result for quotation marks">
              <a:extLst>
                <a:ext uri="{FF2B5EF4-FFF2-40B4-BE49-F238E27FC236}">
                  <a16:creationId xmlns:a16="http://schemas.microsoft.com/office/drawing/2014/main" id="{D76BF175-AF0B-47BD-B592-2841475BD4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183" y="4275413"/>
              <a:ext cx="314016" cy="2308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317ACAB9-6867-4F71-94ED-881E9C76F58A}"/>
              </a:ext>
            </a:extLst>
          </p:cNvPr>
          <p:cNvGrpSpPr/>
          <p:nvPr/>
        </p:nvGrpSpPr>
        <p:grpSpPr>
          <a:xfrm>
            <a:off x="4589169" y="1975767"/>
            <a:ext cx="3469936" cy="3541512"/>
            <a:chOff x="4537256" y="2287264"/>
            <a:chExt cx="3977479" cy="3541512"/>
          </a:xfrm>
        </p:grpSpPr>
        <p:sp>
          <p:nvSpPr>
            <p:cNvPr id="15" name="Rectangle 14">
              <a:extLst>
                <a:ext uri="{FF2B5EF4-FFF2-40B4-BE49-F238E27FC236}">
                  <a16:creationId xmlns:a16="http://schemas.microsoft.com/office/drawing/2014/main" id="{7D4E438D-0F22-48E9-BC9E-D3D25C2D09D1}"/>
                </a:ext>
              </a:extLst>
            </p:cNvPr>
            <p:cNvSpPr/>
            <p:nvPr/>
          </p:nvSpPr>
          <p:spPr>
            <a:xfrm>
              <a:off x="4691249" y="3228610"/>
              <a:ext cx="3345685" cy="738664"/>
            </a:xfrm>
            <a:prstGeom prst="rect">
              <a:avLst/>
            </a:prstGeom>
          </p:spPr>
          <p:txBody>
            <a:bodyPr wrap="square">
              <a:spAutoFit/>
            </a:bodyPr>
            <a:lstStyle/>
            <a:p>
              <a:r>
                <a:rPr lang="en-US" sz="1400" dirty="0">
                  <a:solidFill>
                    <a:schemeClr val="accent2"/>
                  </a:solidFill>
                  <a:latin typeface="Arial" panose="020B0604020202020204" pitchFamily="34" charset="0"/>
                  <a:cs typeface="Arial" panose="020B0604020202020204" pitchFamily="34" charset="0"/>
                </a:rPr>
                <a:t>say “</a:t>
              </a:r>
              <a:r>
                <a:rPr lang="en-US" sz="1400" b="1" dirty="0">
                  <a:solidFill>
                    <a:srgbClr val="005BAA"/>
                  </a:solidFill>
                  <a:latin typeface="Arial" panose="020B0604020202020204" pitchFamily="34" charset="0"/>
                  <a:cs typeface="Arial" panose="020B0604020202020204" pitchFamily="34" charset="0"/>
                </a:rPr>
                <a:t>easy to prepare</a:t>
              </a:r>
              <a:r>
                <a:rPr lang="en-US" sz="1400" dirty="0">
                  <a:solidFill>
                    <a:schemeClr val="accent2"/>
                  </a:solidFill>
                  <a:latin typeface="Arial" panose="020B0604020202020204" pitchFamily="34" charset="0"/>
                  <a:cs typeface="Arial" panose="020B0604020202020204" pitchFamily="34" charset="0"/>
                </a:rPr>
                <a:t>” is an important attribute when purchasing and/or ordering seafood.</a:t>
              </a:r>
            </a:p>
          </p:txBody>
        </p:sp>
        <p:sp>
          <p:nvSpPr>
            <p:cNvPr id="19" name="Rectangle 18">
              <a:extLst>
                <a:ext uri="{FF2B5EF4-FFF2-40B4-BE49-F238E27FC236}">
                  <a16:creationId xmlns:a16="http://schemas.microsoft.com/office/drawing/2014/main" id="{F363C674-23FA-41FF-9799-6521A7D51729}"/>
                </a:ext>
              </a:extLst>
            </p:cNvPr>
            <p:cNvSpPr/>
            <p:nvPr/>
          </p:nvSpPr>
          <p:spPr>
            <a:xfrm>
              <a:off x="4655456" y="2287264"/>
              <a:ext cx="2027548" cy="1107996"/>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6500" b="1" u="none" strike="noStrike" kern="1200" cap="none" spc="0" normalizeH="0" baseline="0" noProof="0" dirty="0">
                  <a:ln>
                    <a:noFill/>
                  </a:ln>
                  <a:solidFill>
                    <a:srgbClr val="99C038"/>
                  </a:solidFill>
                  <a:effectLst/>
                  <a:uLnTx/>
                  <a:uFillTx/>
                  <a:latin typeface="Arial" panose="020B0604020202020204" pitchFamily="34" charset="0"/>
                  <a:cs typeface="Arial" panose="020B0604020202020204" pitchFamily="34" charset="0"/>
                </a:rPr>
                <a:t>50</a:t>
              </a:r>
              <a:endParaRPr kumimoji="0" lang="en-US" sz="6500" b="1" u="none" strike="noStrike" kern="1200" cap="none" spc="0" normalizeH="0" baseline="0" noProof="0" dirty="0">
                <a:ln>
                  <a:noFill/>
                </a:ln>
                <a:solidFill>
                  <a:srgbClr val="99C038"/>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02B1D465-9F2A-40B4-BEDB-1BAAD312F3DE}"/>
                </a:ext>
              </a:extLst>
            </p:cNvPr>
            <p:cNvSpPr/>
            <p:nvPr/>
          </p:nvSpPr>
          <p:spPr>
            <a:xfrm>
              <a:off x="4851272" y="4162422"/>
              <a:ext cx="3663463" cy="1666354"/>
            </a:xfrm>
            <a:prstGeom prst="rect">
              <a:avLst/>
            </a:prstGeom>
          </p:spPr>
          <p:txBody>
            <a:bodyPr wrap="square">
              <a:spAutoFit/>
            </a:bodyPr>
            <a:lstStyle/>
            <a:p>
              <a:pPr marR="0" lvl="0">
                <a:lnSpc>
                  <a:spcPct val="115000"/>
                </a:lnSpc>
                <a:spcBef>
                  <a:spcPts val="0"/>
                </a:spcBef>
                <a:spcAft>
                  <a:spcPts val="0"/>
                </a:spcAft>
              </a:pPr>
              <a:r>
                <a:rPr lang="en-US" b="1" i="1" dirty="0">
                  <a:solidFill>
                    <a:srgbClr val="9BC13C"/>
                  </a:solidFill>
                  <a:latin typeface="Calibri" panose="020F0502020204030204" pitchFamily="34" charset="0"/>
                  <a:ea typeface="Calibri" panose="020F0502020204030204" pitchFamily="34" charset="0"/>
                  <a:cs typeface="Calibri" panose="020F0502020204030204" pitchFamily="34" charset="0"/>
                </a:rPr>
                <a:t>I am a sucker for convenience</a:t>
              </a:r>
              <a:r>
                <a:rPr lang="en-US" i="1" dirty="0">
                  <a:solidFill>
                    <a:srgbClr val="005BAA"/>
                  </a:solidFill>
                  <a:latin typeface="Calibri" panose="020F0502020204030204" pitchFamily="34" charset="0"/>
                  <a:ea typeface="Calibri" panose="020F0502020204030204" pitchFamily="34" charset="0"/>
                  <a:cs typeface="Calibri" panose="020F0502020204030204" pitchFamily="34" charset="0"/>
                </a:rPr>
                <a:t>, so I like the frozen fillet packs of fish and vegetables, and you just put it in the oven.” –Male, focus groups</a:t>
              </a:r>
              <a:endParaRPr lang="en-US" i="1" dirty="0">
                <a:solidFill>
                  <a:srgbClr val="005BAA"/>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4" name="Picture 4" descr="Image result for quotation marks">
              <a:extLst>
                <a:ext uri="{FF2B5EF4-FFF2-40B4-BE49-F238E27FC236}">
                  <a16:creationId xmlns:a16="http://schemas.microsoft.com/office/drawing/2014/main" id="{E26E08ED-00AF-4465-912D-457FC8D3A5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7256" y="4275413"/>
              <a:ext cx="314016" cy="2308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id="{5EF12139-E5BC-45FF-A4F1-54D9657BC89A}"/>
              </a:ext>
            </a:extLst>
          </p:cNvPr>
          <p:cNvGrpSpPr/>
          <p:nvPr/>
        </p:nvGrpSpPr>
        <p:grpSpPr>
          <a:xfrm>
            <a:off x="8284542" y="1975767"/>
            <a:ext cx="3482658" cy="3175108"/>
            <a:chOff x="8153914" y="2287264"/>
            <a:chExt cx="3482658" cy="3175108"/>
          </a:xfrm>
        </p:grpSpPr>
        <p:sp>
          <p:nvSpPr>
            <p:cNvPr id="25" name="Rectangle 24">
              <a:extLst>
                <a:ext uri="{FF2B5EF4-FFF2-40B4-BE49-F238E27FC236}">
                  <a16:creationId xmlns:a16="http://schemas.microsoft.com/office/drawing/2014/main" id="{CA2C2CF1-079F-4D93-9EA8-0E8CAB6F840A}"/>
                </a:ext>
              </a:extLst>
            </p:cNvPr>
            <p:cNvSpPr/>
            <p:nvPr/>
          </p:nvSpPr>
          <p:spPr>
            <a:xfrm>
              <a:off x="8290887" y="3228610"/>
              <a:ext cx="3345685" cy="738664"/>
            </a:xfrm>
            <a:prstGeom prst="rect">
              <a:avLst/>
            </a:prstGeom>
          </p:spPr>
          <p:txBody>
            <a:bodyPr wrap="square">
              <a:spAutoFit/>
            </a:bodyPr>
            <a:lstStyle/>
            <a:p>
              <a:r>
                <a:rPr lang="en-US" sz="1400" dirty="0">
                  <a:solidFill>
                    <a:schemeClr val="accent2"/>
                  </a:solidFill>
                  <a:latin typeface="Arial" panose="020B0604020202020204" pitchFamily="34" charset="0"/>
                  <a:cs typeface="Arial" panose="020B0604020202020204" pitchFamily="34" charset="0"/>
                </a:rPr>
                <a:t>say “</a:t>
              </a:r>
              <a:r>
                <a:rPr lang="en-US" sz="1400" b="1" dirty="0">
                  <a:solidFill>
                    <a:srgbClr val="005BAA"/>
                  </a:solidFill>
                  <a:latin typeface="Arial" panose="020B0604020202020204" pitchFamily="34" charset="0"/>
                  <a:cs typeface="Arial" panose="020B0604020202020204" pitchFamily="34" charset="0"/>
                </a:rPr>
                <a:t>quick to cook</a:t>
              </a:r>
              <a:r>
                <a:rPr lang="en-US" sz="1400" dirty="0">
                  <a:solidFill>
                    <a:schemeClr val="accent2"/>
                  </a:solidFill>
                  <a:latin typeface="Arial" panose="020B0604020202020204" pitchFamily="34" charset="0"/>
                  <a:cs typeface="Arial" panose="020B0604020202020204" pitchFamily="34" charset="0"/>
                </a:rPr>
                <a:t>” is an important attribute when purchasing and/or ordering seafood.</a:t>
              </a:r>
            </a:p>
          </p:txBody>
        </p:sp>
        <p:sp>
          <p:nvSpPr>
            <p:cNvPr id="26" name="Rectangle 25">
              <a:extLst>
                <a:ext uri="{FF2B5EF4-FFF2-40B4-BE49-F238E27FC236}">
                  <a16:creationId xmlns:a16="http://schemas.microsoft.com/office/drawing/2014/main" id="{076B5CEA-E1EB-4DDB-AF04-36BF62B0ACDE}"/>
                </a:ext>
              </a:extLst>
            </p:cNvPr>
            <p:cNvSpPr/>
            <p:nvPr/>
          </p:nvSpPr>
          <p:spPr>
            <a:xfrm>
              <a:off x="8255094" y="2287264"/>
              <a:ext cx="2027548" cy="1107996"/>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6500" b="1" u="none" strike="noStrike" kern="1200" cap="none" spc="0" normalizeH="0" baseline="0" noProof="0" dirty="0">
                  <a:ln>
                    <a:noFill/>
                  </a:ln>
                  <a:solidFill>
                    <a:srgbClr val="99C038"/>
                  </a:solidFill>
                  <a:effectLst/>
                  <a:uLnTx/>
                  <a:uFillTx/>
                  <a:latin typeface="Arial" panose="020B0604020202020204" pitchFamily="34" charset="0"/>
                  <a:cs typeface="Arial" panose="020B0604020202020204" pitchFamily="34" charset="0"/>
                </a:rPr>
                <a:t>40</a:t>
              </a:r>
              <a:endParaRPr kumimoji="0" lang="en-US" sz="6500" b="1" u="none" strike="noStrike" kern="1200" cap="none" spc="0" normalizeH="0" baseline="0" noProof="0" dirty="0">
                <a:ln>
                  <a:noFill/>
                </a:ln>
                <a:solidFill>
                  <a:srgbClr val="99C038"/>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2FC79C46-29D2-4A3F-91D5-1DAC749E0B20}"/>
                </a:ext>
              </a:extLst>
            </p:cNvPr>
            <p:cNvSpPr/>
            <p:nvPr/>
          </p:nvSpPr>
          <p:spPr>
            <a:xfrm>
              <a:off x="8440582" y="4114567"/>
              <a:ext cx="3195990" cy="1347805"/>
            </a:xfrm>
            <a:prstGeom prst="rect">
              <a:avLst/>
            </a:prstGeom>
          </p:spPr>
          <p:txBody>
            <a:bodyPr wrap="square">
              <a:spAutoFit/>
            </a:bodyPr>
            <a:lstStyle/>
            <a:p>
              <a:pPr marR="0" lvl="0">
                <a:lnSpc>
                  <a:spcPct val="115000"/>
                </a:lnSpc>
                <a:spcBef>
                  <a:spcPts val="0"/>
                </a:spcBef>
                <a:spcAft>
                  <a:spcPts val="0"/>
                </a:spcAft>
              </a:pPr>
              <a:r>
                <a:rPr lang="en-US" i="1" dirty="0">
                  <a:solidFill>
                    <a:srgbClr val="005BAA"/>
                  </a:solidFill>
                  <a:latin typeface="Calibri" panose="020F0502020204030204" pitchFamily="34" charset="0"/>
                  <a:ea typeface="Calibri" panose="020F0502020204030204" pitchFamily="34" charset="0"/>
                  <a:cs typeface="Calibri" panose="020F0502020204030204" pitchFamily="34" charset="0"/>
                </a:rPr>
                <a:t>I am a mom so </a:t>
              </a:r>
              <a:r>
                <a:rPr lang="en-US" b="1" i="1" dirty="0">
                  <a:solidFill>
                    <a:srgbClr val="9BC13C"/>
                  </a:solidFill>
                  <a:latin typeface="Calibri" panose="020F0502020204030204" pitchFamily="34" charset="0"/>
                  <a:ea typeface="Calibri" panose="020F0502020204030204" pitchFamily="34" charset="0"/>
                  <a:cs typeface="Calibri" panose="020F0502020204030204" pitchFamily="34" charset="0"/>
                </a:rPr>
                <a:t>I’m usually looking for meals that are quick </a:t>
              </a:r>
              <a:r>
                <a:rPr lang="en-US" i="1" dirty="0">
                  <a:solidFill>
                    <a:srgbClr val="005BAA"/>
                  </a:solidFill>
                  <a:latin typeface="Calibri" panose="020F0502020204030204" pitchFamily="34" charset="0"/>
                  <a:ea typeface="Calibri" panose="020F0502020204030204" pitchFamily="34" charset="0"/>
                  <a:cs typeface="Calibri" panose="020F0502020204030204" pitchFamily="34" charset="0"/>
                </a:rPr>
                <a:t>to cook for my son.”–Female, focus groups</a:t>
              </a:r>
              <a:endParaRPr lang="en-US" i="1" dirty="0">
                <a:solidFill>
                  <a:srgbClr val="005BAA"/>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6" name="Picture 4" descr="Image result for quotation marks">
              <a:extLst>
                <a:ext uri="{FF2B5EF4-FFF2-40B4-BE49-F238E27FC236}">
                  <a16:creationId xmlns:a16="http://schemas.microsoft.com/office/drawing/2014/main" id="{88CA7F46-9E0E-4828-8181-F7336804AC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914" y="4231930"/>
              <a:ext cx="273946" cy="2308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03320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45BB9D4-DA47-4DCB-9110-082D989CD4AC}" type="slidenum">
              <a:rPr lang="en-US" smtClean="0"/>
              <a:pPr/>
              <a:t>26</a:t>
            </a:fld>
            <a:endParaRPr lang="en-US" dirty="0"/>
          </a:p>
        </p:txBody>
      </p:sp>
      <p:sp>
        <p:nvSpPr>
          <p:cNvPr id="10" name="Title 9">
            <a:extLst>
              <a:ext uri="{FF2B5EF4-FFF2-40B4-BE49-F238E27FC236}">
                <a16:creationId xmlns:a16="http://schemas.microsoft.com/office/drawing/2014/main" id="{33357F9F-8193-479A-890F-4C94D3D2A62C}"/>
              </a:ext>
            </a:extLst>
          </p:cNvPr>
          <p:cNvSpPr>
            <a:spLocks noGrp="1"/>
          </p:cNvSpPr>
          <p:nvPr>
            <p:ph type="title"/>
          </p:nvPr>
        </p:nvSpPr>
        <p:spPr>
          <a:xfrm>
            <a:off x="838200" y="365126"/>
            <a:ext cx="10953750" cy="1133988"/>
          </a:xfrm>
        </p:spPr>
        <p:txBody>
          <a:bodyPr>
            <a:noAutofit/>
          </a:bodyPr>
          <a:lstStyle/>
          <a:p>
            <a:r>
              <a:rPr lang="en-US" sz="3200" dirty="0"/>
              <a:t>And Wild Alaska Pollock’s unique sustainability story also matters in getting consumers to buy. </a:t>
            </a:r>
          </a:p>
        </p:txBody>
      </p:sp>
      <p:sp>
        <p:nvSpPr>
          <p:cNvPr id="14" name="TextBox 13">
            <a:extLst>
              <a:ext uri="{FF2B5EF4-FFF2-40B4-BE49-F238E27FC236}">
                <a16:creationId xmlns:a16="http://schemas.microsoft.com/office/drawing/2014/main" id="{29F49FC2-5EEE-4E35-9169-B94DF37B4DCE}"/>
              </a:ext>
            </a:extLst>
          </p:cNvPr>
          <p:cNvSpPr txBox="1"/>
          <p:nvPr/>
        </p:nvSpPr>
        <p:spPr>
          <a:xfrm>
            <a:off x="739569" y="2275621"/>
            <a:ext cx="2914147" cy="2492990"/>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93%</a:t>
            </a:r>
          </a:p>
          <a:p>
            <a:pPr algn="ctr"/>
            <a:r>
              <a:rPr lang="en-US" sz="1400" dirty="0">
                <a:latin typeface="Arial" panose="020B0604020202020204" pitchFamily="34" charset="0"/>
                <a:cs typeface="Arial" panose="020B0604020202020204" pitchFamily="34" charset="0"/>
              </a:rPr>
              <a:t>of </a:t>
            </a:r>
            <a:r>
              <a:rPr lang="en-US" sz="1400" b="1" dirty="0">
                <a:latin typeface="Arial" panose="020B0604020202020204" pitchFamily="34" charset="0"/>
                <a:cs typeface="Arial" panose="020B0604020202020204" pitchFamily="34" charset="0"/>
              </a:rPr>
              <a:t>Future Wild Alaska Pollock Advocates</a:t>
            </a:r>
            <a:r>
              <a:rPr lang="en-US" sz="1400" dirty="0">
                <a:latin typeface="Arial" panose="020B0604020202020204" pitchFamily="34" charset="0"/>
                <a:cs typeface="Arial" panose="020B0604020202020204" pitchFamily="34" charset="0"/>
              </a:rPr>
              <a:t> say the message </a:t>
            </a:r>
          </a:p>
          <a:p>
            <a:pPr algn="ctr"/>
            <a:r>
              <a:rPr lang="en-US" sz="1400" dirty="0">
                <a:latin typeface="Arial" panose="020B0604020202020204" pitchFamily="34" charset="0"/>
                <a:cs typeface="Arial" panose="020B0604020202020204" pitchFamily="34" charset="0"/>
              </a:rPr>
              <a:t>“</a:t>
            </a:r>
            <a:r>
              <a:rPr lang="en-US" sz="1400" b="1" u="sng" dirty="0">
                <a:solidFill>
                  <a:srgbClr val="9BC13C"/>
                </a:solidFill>
                <a:latin typeface="Arial" panose="020B0604020202020204" pitchFamily="34" charset="0"/>
                <a:cs typeface="Arial" panose="020B0604020202020204" pitchFamily="34" charset="0"/>
              </a:rPr>
              <a:t>Wild Alaska Pollock is the most abundant certified-sustainable fish in the world</a:t>
            </a:r>
            <a:r>
              <a:rPr lang="en-US" sz="1400" dirty="0">
                <a:latin typeface="Arial" panose="020B0604020202020204" pitchFamily="34" charset="0"/>
                <a:cs typeface="Arial" panose="020B0604020202020204" pitchFamily="34" charset="0"/>
              </a:rPr>
              <a:t>” </a:t>
            </a:r>
          </a:p>
          <a:p>
            <a:pPr algn="ctr"/>
            <a:r>
              <a:rPr lang="en-US" sz="1400" dirty="0">
                <a:latin typeface="Arial" panose="020B0604020202020204" pitchFamily="34" charset="0"/>
                <a:cs typeface="Arial" panose="020B0604020202020204" pitchFamily="34" charset="0"/>
              </a:rPr>
              <a:t>would have positive impact on their likelihood to purchase and/or order Wild Alaska Pollock</a:t>
            </a:r>
            <a:endParaRPr lang="en-US" sz="1400" dirty="0">
              <a:solidFill>
                <a:schemeClr val="accent6"/>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4FA851C6-4EC9-4DA7-82D6-3887F92AFBB0}"/>
              </a:ext>
            </a:extLst>
          </p:cNvPr>
          <p:cNvSpPr txBox="1"/>
          <p:nvPr/>
        </p:nvSpPr>
        <p:spPr>
          <a:xfrm>
            <a:off x="3745700" y="2275621"/>
            <a:ext cx="2914147" cy="2062103"/>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42%</a:t>
            </a:r>
          </a:p>
          <a:p>
            <a:pPr algn="ctr"/>
            <a:r>
              <a:rPr lang="en-US" sz="1400" dirty="0">
                <a:latin typeface="Arial" panose="020B0604020202020204" pitchFamily="34" charset="0"/>
                <a:cs typeface="Arial" panose="020B0604020202020204" pitchFamily="34" charset="0"/>
              </a:rPr>
              <a:t>of consumers say</a:t>
            </a:r>
          </a:p>
          <a:p>
            <a:pPr algn="ctr"/>
            <a:r>
              <a:rPr lang="en-US" sz="1400" dirty="0">
                <a:latin typeface="Arial" panose="020B0604020202020204" pitchFamily="34" charset="0"/>
                <a:cs typeface="Arial" panose="020B0604020202020204" pitchFamily="34" charset="0"/>
              </a:rPr>
              <a:t> </a:t>
            </a:r>
            <a:r>
              <a:rPr lang="en-US" sz="1400" b="1" u="sng" dirty="0">
                <a:solidFill>
                  <a:srgbClr val="9BC13C"/>
                </a:solidFill>
                <a:latin typeface="Arial" panose="020B0604020202020204" pitchFamily="34" charset="0"/>
                <a:cs typeface="Arial" panose="020B0604020202020204" pitchFamily="34" charset="0"/>
              </a:rPr>
              <a:t>sustainability</a:t>
            </a:r>
            <a:r>
              <a:rPr lang="en-US" sz="1400" dirty="0">
                <a:latin typeface="Arial" panose="020B0604020202020204" pitchFamily="34" charset="0"/>
                <a:cs typeface="Arial" panose="020B0604020202020204" pitchFamily="34" charset="0"/>
              </a:rPr>
              <a:t> </a:t>
            </a:r>
          </a:p>
          <a:p>
            <a:pPr algn="ctr"/>
            <a:r>
              <a:rPr lang="en-US" sz="1400" dirty="0">
                <a:latin typeface="Arial" panose="020B0604020202020204" pitchFamily="34" charset="0"/>
                <a:cs typeface="Arial" panose="020B0604020202020204" pitchFamily="34" charset="0"/>
              </a:rPr>
              <a:t>is an important attribute </a:t>
            </a:r>
          </a:p>
          <a:p>
            <a:pPr algn="ctr"/>
            <a:r>
              <a:rPr lang="en-US" sz="1400" dirty="0">
                <a:latin typeface="Arial" panose="020B0604020202020204" pitchFamily="34" charset="0"/>
                <a:cs typeface="Arial" panose="020B0604020202020204" pitchFamily="34" charset="0"/>
              </a:rPr>
              <a:t>when purchasing </a:t>
            </a:r>
          </a:p>
          <a:p>
            <a:pPr algn="ctr"/>
            <a:r>
              <a:rPr lang="en-US" sz="1400" dirty="0">
                <a:latin typeface="Arial" panose="020B0604020202020204" pitchFamily="34" charset="0"/>
                <a:cs typeface="Arial" panose="020B0604020202020204" pitchFamily="34" charset="0"/>
              </a:rPr>
              <a:t>and/or </a:t>
            </a:r>
          </a:p>
          <a:p>
            <a:pPr algn="ctr"/>
            <a:r>
              <a:rPr lang="en-US" sz="1400" dirty="0">
                <a:latin typeface="Arial" panose="020B0604020202020204" pitchFamily="34" charset="0"/>
                <a:cs typeface="Arial" panose="020B0604020202020204" pitchFamily="34" charset="0"/>
              </a:rPr>
              <a:t>ordering seafood.</a:t>
            </a:r>
          </a:p>
        </p:txBody>
      </p:sp>
      <p:sp>
        <p:nvSpPr>
          <p:cNvPr id="19" name="Rectangle 18">
            <a:extLst>
              <a:ext uri="{FF2B5EF4-FFF2-40B4-BE49-F238E27FC236}">
                <a16:creationId xmlns:a16="http://schemas.microsoft.com/office/drawing/2014/main" id="{2291BFFA-56B9-41A1-9357-FB883283CB1C}"/>
              </a:ext>
            </a:extLst>
          </p:cNvPr>
          <p:cNvSpPr/>
          <p:nvPr/>
        </p:nvSpPr>
        <p:spPr>
          <a:xfrm>
            <a:off x="7038498" y="2275621"/>
            <a:ext cx="4753451" cy="1666354"/>
          </a:xfrm>
          <a:prstGeom prst="rect">
            <a:avLst/>
          </a:prstGeom>
        </p:spPr>
        <p:txBody>
          <a:bodyPr wrap="square">
            <a:spAutoFit/>
          </a:bodyPr>
          <a:lstStyle/>
          <a:p>
            <a:pPr marR="0" lvl="0">
              <a:lnSpc>
                <a:spcPct val="115000"/>
              </a:lnSpc>
              <a:spcBef>
                <a:spcPts val="0"/>
              </a:spcBef>
              <a:spcAft>
                <a:spcPts val="0"/>
              </a:spcAft>
            </a:pPr>
            <a:r>
              <a:rPr lang="en-US" i="1" dirty="0">
                <a:solidFill>
                  <a:srgbClr val="005BAA"/>
                </a:solidFill>
                <a:latin typeface="Calibri" panose="020F0502020204030204" pitchFamily="34" charset="0"/>
                <a:ea typeface="Calibri" panose="020F0502020204030204" pitchFamily="34" charset="0"/>
                <a:cs typeface="Calibri" panose="020F0502020204030204" pitchFamily="34" charset="0"/>
              </a:rPr>
              <a:t>What stands out to me is </a:t>
            </a:r>
            <a:r>
              <a:rPr lang="en-US" b="1" i="1" dirty="0">
                <a:solidFill>
                  <a:srgbClr val="9BC13C"/>
                </a:solidFill>
                <a:latin typeface="Calibri" panose="020F0502020204030204" pitchFamily="34" charset="0"/>
                <a:ea typeface="Calibri" panose="020F0502020204030204" pitchFamily="34" charset="0"/>
                <a:cs typeface="Calibri" panose="020F0502020204030204" pitchFamily="34" charset="0"/>
              </a:rPr>
              <a:t>knowing that its not grown in a fishery</a:t>
            </a:r>
            <a:r>
              <a:rPr lang="en-US" i="1" dirty="0">
                <a:solidFill>
                  <a:srgbClr val="005BAA"/>
                </a:solidFill>
                <a:latin typeface="Calibri" panose="020F0502020204030204" pitchFamily="34" charset="0"/>
                <a:ea typeface="Calibri" panose="020F0502020204030204" pitchFamily="34" charset="0"/>
                <a:cs typeface="Calibri" panose="020F0502020204030204" pitchFamily="34" charset="0"/>
              </a:rPr>
              <a:t> </a:t>
            </a:r>
            <a:r>
              <a:rPr lang="en-US" b="1" i="1" dirty="0">
                <a:solidFill>
                  <a:srgbClr val="9BC13C"/>
                </a:solidFill>
                <a:latin typeface="Calibri" panose="020F0502020204030204" pitchFamily="34" charset="0"/>
                <a:ea typeface="Calibri" panose="020F0502020204030204" pitchFamily="34" charset="0"/>
                <a:cs typeface="Calibri" panose="020F0502020204030204" pitchFamily="34" charset="0"/>
              </a:rPr>
              <a:t>in conjunction with it being sustainable, that’s important to me</a:t>
            </a:r>
            <a:r>
              <a:rPr lang="en-US" i="1" dirty="0">
                <a:solidFill>
                  <a:srgbClr val="005BAA"/>
                </a:solidFill>
                <a:latin typeface="Calibri" panose="020F0502020204030204" pitchFamily="34" charset="0"/>
                <a:ea typeface="Calibri" panose="020F0502020204030204" pitchFamily="34" charset="0"/>
                <a:cs typeface="Calibri" panose="020F0502020204030204" pitchFamily="34" charset="0"/>
              </a:rPr>
              <a:t>. To know its </a:t>
            </a:r>
            <a:r>
              <a:rPr lang="en-US" b="1" i="1" dirty="0">
                <a:solidFill>
                  <a:srgbClr val="9BC13C"/>
                </a:solidFill>
                <a:latin typeface="Calibri" panose="020F0502020204030204" pitchFamily="34" charset="0"/>
                <a:ea typeface="Calibri" panose="020F0502020204030204" pitchFamily="34" charset="0"/>
                <a:cs typeface="Calibri" panose="020F0502020204030204" pitchFamily="34" charset="0"/>
              </a:rPr>
              <a:t>sustainable and wild, that’s cool</a:t>
            </a:r>
            <a:r>
              <a:rPr lang="en-US" i="1" dirty="0">
                <a:solidFill>
                  <a:srgbClr val="005BAA"/>
                </a:solidFill>
                <a:latin typeface="Calibri" panose="020F0502020204030204" pitchFamily="34" charset="0"/>
                <a:ea typeface="Calibri" panose="020F0502020204030204" pitchFamily="34" charset="0"/>
                <a:cs typeface="Calibri" panose="020F0502020204030204" pitchFamily="34" charset="0"/>
              </a:rPr>
              <a:t>.—Male, focus groups</a:t>
            </a:r>
          </a:p>
        </p:txBody>
      </p:sp>
      <p:pic>
        <p:nvPicPr>
          <p:cNvPr id="20" name="Picture 4" descr="Image result for quotation marks">
            <a:extLst>
              <a:ext uri="{FF2B5EF4-FFF2-40B4-BE49-F238E27FC236}">
                <a16:creationId xmlns:a16="http://schemas.microsoft.com/office/drawing/2014/main" id="{2E049951-A0F1-44C3-81BA-0236BD981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1831" y="2392984"/>
            <a:ext cx="273946" cy="230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674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E3403B-44C5-4767-8D7C-629B6FFD6A8A}"/>
              </a:ext>
            </a:extLst>
          </p:cNvPr>
          <p:cNvSpPr>
            <a:spLocks noGrp="1"/>
          </p:cNvSpPr>
          <p:nvPr>
            <p:ph type="sldNum" sz="quarter" idx="4"/>
          </p:nvPr>
        </p:nvSpPr>
        <p:spPr/>
        <p:txBody>
          <a:bodyPr/>
          <a:lstStyle/>
          <a:p>
            <a:fld id="{445BB9D4-DA47-4DCB-9110-082D989CD4AC}" type="slidenum">
              <a:rPr lang="en-US" smtClean="0"/>
              <a:pPr/>
              <a:t>27</a:t>
            </a:fld>
            <a:endParaRPr lang="en-US" dirty="0"/>
          </a:p>
        </p:txBody>
      </p:sp>
      <p:sp>
        <p:nvSpPr>
          <p:cNvPr id="5" name="Title 5">
            <a:extLst>
              <a:ext uri="{FF2B5EF4-FFF2-40B4-BE49-F238E27FC236}">
                <a16:creationId xmlns:a16="http://schemas.microsoft.com/office/drawing/2014/main" id="{17FF6774-A051-4892-AC2C-9E64E9296503}"/>
              </a:ext>
            </a:extLst>
          </p:cNvPr>
          <p:cNvSpPr>
            <a:spLocks noGrp="1"/>
          </p:cNvSpPr>
          <p:nvPr>
            <p:ph type="title"/>
          </p:nvPr>
        </p:nvSpPr>
        <p:spPr>
          <a:xfrm>
            <a:off x="838200" y="365125"/>
            <a:ext cx="4035804" cy="3465896"/>
          </a:xfrm>
        </p:spPr>
        <p:txBody>
          <a:bodyPr>
            <a:normAutofit/>
          </a:bodyPr>
          <a:lstStyle/>
          <a:p>
            <a:r>
              <a:rPr lang="en-US" dirty="0">
                <a:solidFill>
                  <a:srgbClr val="0097D0"/>
                </a:solidFill>
              </a:rPr>
              <a:t>Key Implication</a:t>
            </a:r>
          </a:p>
        </p:txBody>
      </p:sp>
      <p:sp>
        <p:nvSpPr>
          <p:cNvPr id="8" name="Rectangle 7">
            <a:extLst>
              <a:ext uri="{FF2B5EF4-FFF2-40B4-BE49-F238E27FC236}">
                <a16:creationId xmlns:a16="http://schemas.microsoft.com/office/drawing/2014/main" id="{DE305B20-95D0-4863-BE38-CED1DC0DB064}"/>
              </a:ext>
            </a:extLst>
          </p:cNvPr>
          <p:cNvSpPr/>
          <p:nvPr/>
        </p:nvSpPr>
        <p:spPr>
          <a:xfrm>
            <a:off x="4354438" y="2630692"/>
            <a:ext cx="7400548" cy="1477328"/>
          </a:xfrm>
          <a:prstGeom prst="rect">
            <a:avLst/>
          </a:prstGeom>
        </p:spPr>
        <p:txBody>
          <a:bodyPr wrap="square">
            <a:spAutoFit/>
          </a:bodyPr>
          <a:lstStyle/>
          <a:p>
            <a:pPr marR="0" lvl="0" algn="l" defTabSz="457063" rtl="0" eaLnBrk="1" fontAlgn="auto" latinLnBrk="0" hangingPunct="1">
              <a:lnSpc>
                <a:spcPct val="100000"/>
              </a:lnSpc>
              <a:spcBef>
                <a:spcPts val="225"/>
              </a:spcBef>
              <a:spcAft>
                <a:spcPts val="225"/>
              </a:spcAft>
              <a:buClrTx/>
              <a:buSzTx/>
              <a:tabLst/>
              <a:defRPr/>
            </a:pPr>
            <a:r>
              <a:rPr lang="en-US" dirty="0">
                <a:solidFill>
                  <a:srgbClr val="0097D0"/>
                </a:solidFill>
                <a:latin typeface="Arial" panose="020B0604020202020204" pitchFamily="34" charset="0"/>
                <a:ea typeface="Verdana" panose="020B0604030504040204" pitchFamily="34" charset="0"/>
                <a:cs typeface="Arial" panose="020B0604020202020204" pitchFamily="34" charset="0"/>
              </a:rPr>
              <a:t>The </a:t>
            </a:r>
            <a:r>
              <a:rPr kumimoji="0" lang="en-US" b="0" i="0" u="none" strike="noStrike" kern="1200" cap="none" spc="0" normalizeH="0" baseline="0" noProof="0" dirty="0">
                <a:ln>
                  <a:noFill/>
                </a:ln>
                <a:solidFill>
                  <a:srgbClr val="0097D0"/>
                </a:solidFill>
                <a:effectLst/>
                <a:uLnTx/>
                <a:uFillTx/>
                <a:latin typeface="Arial" panose="020B0604020202020204" pitchFamily="34" charset="0"/>
                <a:ea typeface="Verdana" panose="020B0604030504040204" pitchFamily="34" charset="0"/>
                <a:cs typeface="Arial" panose="020B0604020202020204" pitchFamily="34" charset="0"/>
              </a:rPr>
              <a:t>Wild Alaska Pollock </a:t>
            </a:r>
            <a:r>
              <a:rPr lang="en-US" dirty="0">
                <a:solidFill>
                  <a:srgbClr val="0097D0"/>
                </a:solidFill>
                <a:latin typeface="Arial" panose="020B0604020202020204" pitchFamily="34" charset="0"/>
                <a:ea typeface="Verdana" panose="020B0604030504040204" pitchFamily="34" charset="0"/>
                <a:cs typeface="Arial" panose="020B0604020202020204" pitchFamily="34" charset="0"/>
              </a:rPr>
              <a:t>is getting some credit from consumers on its taste, health and Alaska provenance, however there’s greater opportunity for Wild Alaska Pollock to communicate how it is versatile and sustainable fish, which are key purchase motivators, outside of the table stakes of taste, health and easy preparation. </a:t>
            </a:r>
            <a:endParaRPr kumimoji="0" lang="en-US" b="0" i="0" u="none" strike="noStrike" kern="1200" cap="none" spc="0" normalizeH="0" baseline="0" noProof="0" dirty="0">
              <a:ln>
                <a:noFill/>
              </a:ln>
              <a:solidFill>
                <a:srgbClr val="0097D0"/>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665099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E3403B-44C5-4767-8D7C-629B6FFD6A8A}"/>
              </a:ext>
            </a:extLst>
          </p:cNvPr>
          <p:cNvSpPr>
            <a:spLocks noGrp="1"/>
          </p:cNvSpPr>
          <p:nvPr>
            <p:ph type="sldNum" sz="quarter" idx="4"/>
          </p:nvPr>
        </p:nvSpPr>
        <p:spPr/>
        <p:txBody>
          <a:bodyPr/>
          <a:lstStyle/>
          <a:p>
            <a:fld id="{445BB9D4-DA47-4DCB-9110-082D989CD4AC}" type="slidenum">
              <a:rPr lang="en-US" smtClean="0"/>
              <a:pPr/>
              <a:t>28</a:t>
            </a:fld>
            <a:endParaRPr lang="en-US" dirty="0"/>
          </a:p>
        </p:txBody>
      </p:sp>
      <p:sp>
        <p:nvSpPr>
          <p:cNvPr id="2" name="Rectangle 1">
            <a:extLst>
              <a:ext uri="{FF2B5EF4-FFF2-40B4-BE49-F238E27FC236}">
                <a16:creationId xmlns:a16="http://schemas.microsoft.com/office/drawing/2014/main" id="{43C709C2-BC3E-4C02-B398-2BC3101D05A7}"/>
              </a:ext>
            </a:extLst>
          </p:cNvPr>
          <p:cNvSpPr/>
          <p:nvPr/>
        </p:nvSpPr>
        <p:spPr>
          <a:xfrm>
            <a:off x="0" y="5167619"/>
            <a:ext cx="12192000" cy="16903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30E3435-35E0-4E83-B8AB-9DBA0A9DBC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1018" y="5395682"/>
            <a:ext cx="1325563" cy="1325563"/>
          </a:xfrm>
          <a:prstGeom prst="rect">
            <a:avLst/>
          </a:prstGeom>
          <a:effectLst>
            <a:outerShdw blurRad="63500" sx="102000" sy="102000" algn="ctr" rotWithShape="0">
              <a:prstClr val="black">
                <a:alpha val="40000"/>
              </a:prstClr>
            </a:outerShdw>
          </a:effectLst>
        </p:spPr>
      </p:pic>
      <p:sp>
        <p:nvSpPr>
          <p:cNvPr id="6" name="Title 5">
            <a:extLst>
              <a:ext uri="{FF2B5EF4-FFF2-40B4-BE49-F238E27FC236}">
                <a16:creationId xmlns:a16="http://schemas.microsoft.com/office/drawing/2014/main" id="{9EB78721-2C1D-4163-A717-40D956942CD8}"/>
              </a:ext>
            </a:extLst>
          </p:cNvPr>
          <p:cNvSpPr txBox="1">
            <a:spLocks/>
          </p:cNvSpPr>
          <p:nvPr/>
        </p:nvSpPr>
        <p:spPr>
          <a:xfrm>
            <a:off x="838200" y="365125"/>
            <a:ext cx="6438900" cy="34658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rgbClr val="005BAA"/>
                </a:solidFill>
                <a:latin typeface="Arial Black" panose="020B0A04020102020204" pitchFamily="34" charset="0"/>
                <a:ea typeface="+mj-ea"/>
                <a:cs typeface="+mj-cs"/>
              </a:defRPr>
            </a:lvl1pPr>
          </a:lstStyle>
          <a:p>
            <a:r>
              <a:rPr lang="en-US" dirty="0">
                <a:solidFill>
                  <a:schemeClr val="tx2"/>
                </a:solidFill>
              </a:rPr>
              <a:t>Increasing Purchase</a:t>
            </a:r>
            <a:br>
              <a:rPr lang="en-US" dirty="0">
                <a:solidFill>
                  <a:schemeClr val="tx2"/>
                </a:solidFill>
              </a:rPr>
            </a:br>
            <a:r>
              <a:rPr lang="en-US" sz="1800" dirty="0">
                <a:solidFill>
                  <a:schemeClr val="tx2"/>
                </a:solidFill>
              </a:rPr>
              <a:t>Driving demand of Wild Alaska Pollock</a:t>
            </a:r>
            <a:endParaRPr lang="en-US" dirty="0">
              <a:solidFill>
                <a:schemeClr val="tx2"/>
              </a:solidFill>
            </a:endParaRPr>
          </a:p>
        </p:txBody>
      </p:sp>
    </p:spTree>
    <p:extLst>
      <p:ext uri="{BB962C8B-B14F-4D97-AF65-F5344CB8AC3E}">
        <p14:creationId xmlns:p14="http://schemas.microsoft.com/office/powerpoint/2010/main" val="2193943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C0CA8-43ED-40CE-A251-044DD5AEF849}"/>
              </a:ext>
            </a:extLst>
          </p:cNvPr>
          <p:cNvSpPr>
            <a:spLocks noGrp="1"/>
          </p:cNvSpPr>
          <p:nvPr>
            <p:ph type="title"/>
          </p:nvPr>
        </p:nvSpPr>
        <p:spPr/>
        <p:txBody>
          <a:bodyPr>
            <a:normAutofit fontScale="90000"/>
          </a:bodyPr>
          <a:lstStyle/>
          <a:p>
            <a:r>
              <a:rPr lang="en-US" dirty="0"/>
              <a:t>Industry experts believe the stigma against  frozen fish can negatively impact Wild Alaska Pollock demand.</a:t>
            </a:r>
          </a:p>
        </p:txBody>
      </p:sp>
      <p:sp>
        <p:nvSpPr>
          <p:cNvPr id="3" name="Slide Number Placeholder 2">
            <a:extLst>
              <a:ext uri="{FF2B5EF4-FFF2-40B4-BE49-F238E27FC236}">
                <a16:creationId xmlns:a16="http://schemas.microsoft.com/office/drawing/2014/main" id="{6830077F-CDF8-4EA4-8712-4BC6FB12BEFA}"/>
              </a:ext>
            </a:extLst>
          </p:cNvPr>
          <p:cNvSpPr>
            <a:spLocks noGrp="1"/>
          </p:cNvSpPr>
          <p:nvPr>
            <p:ph type="sldNum" sz="quarter" idx="4"/>
          </p:nvPr>
        </p:nvSpPr>
        <p:spPr/>
        <p:txBody>
          <a:bodyPr/>
          <a:lstStyle/>
          <a:p>
            <a:fld id="{445BB9D4-DA47-4DCB-9110-082D989CD4AC}" type="slidenum">
              <a:rPr lang="en-US" smtClean="0"/>
              <a:pPr/>
              <a:t>29</a:t>
            </a:fld>
            <a:endParaRPr lang="en-US" dirty="0"/>
          </a:p>
        </p:txBody>
      </p:sp>
      <p:grpSp>
        <p:nvGrpSpPr>
          <p:cNvPr id="5" name="Group 4">
            <a:extLst>
              <a:ext uri="{FF2B5EF4-FFF2-40B4-BE49-F238E27FC236}">
                <a16:creationId xmlns:a16="http://schemas.microsoft.com/office/drawing/2014/main" id="{74924AE7-CA70-4620-A4CA-A5D59EE0E6CD}"/>
              </a:ext>
            </a:extLst>
          </p:cNvPr>
          <p:cNvGrpSpPr/>
          <p:nvPr/>
        </p:nvGrpSpPr>
        <p:grpSpPr>
          <a:xfrm>
            <a:off x="950408" y="2204756"/>
            <a:ext cx="4592264" cy="1477328"/>
            <a:chOff x="981409" y="2367170"/>
            <a:chExt cx="4204741" cy="1477328"/>
          </a:xfrm>
        </p:grpSpPr>
        <p:sp>
          <p:nvSpPr>
            <p:cNvPr id="6" name="Rectangle 5">
              <a:extLst>
                <a:ext uri="{FF2B5EF4-FFF2-40B4-BE49-F238E27FC236}">
                  <a16:creationId xmlns:a16="http://schemas.microsoft.com/office/drawing/2014/main" id="{27E0A8EE-CF3C-4994-A141-61135850FEE0}"/>
                </a:ext>
              </a:extLst>
            </p:cNvPr>
            <p:cNvSpPr/>
            <p:nvPr/>
          </p:nvSpPr>
          <p:spPr>
            <a:xfrm>
              <a:off x="1017494" y="2367170"/>
              <a:ext cx="4168656" cy="1477328"/>
            </a:xfrm>
            <a:prstGeom prst="rect">
              <a:avLst/>
            </a:prstGeom>
          </p:spPr>
          <p:txBody>
            <a:bodyPr wrap="square">
              <a:spAutoFit/>
            </a:bodyPr>
            <a:lstStyle/>
            <a:p>
              <a:pPr marR="0" lvl="0" algn="r">
                <a:spcBef>
                  <a:spcPts val="0"/>
                </a:spcBef>
                <a:spcAft>
                  <a:spcPts val="0"/>
                </a:spcAft>
              </a:pPr>
              <a:r>
                <a:rPr lang="en-US" i="1" dirty="0">
                  <a:latin typeface="Arial" panose="020B0604020202020204" pitchFamily="34" charset="0"/>
                  <a:ea typeface="Calibri" panose="020F0502020204030204" pitchFamily="34" charset="0"/>
                  <a:cs typeface="Arial" panose="020B0604020202020204" pitchFamily="34" charset="0"/>
                </a:rPr>
                <a:t>So, </a:t>
              </a:r>
              <a:r>
                <a:rPr lang="en-US" b="1" i="1" dirty="0">
                  <a:solidFill>
                    <a:srgbClr val="9BC13C"/>
                  </a:solidFill>
                  <a:latin typeface="Arial" panose="020B0604020202020204" pitchFamily="34" charset="0"/>
                  <a:ea typeface="Calibri" panose="020F0502020204030204" pitchFamily="34" charset="0"/>
                  <a:cs typeface="Arial" panose="020B0604020202020204" pitchFamily="34" charset="0"/>
                </a:rPr>
                <a:t>frozen fish got a bad name</a:t>
              </a:r>
              <a:r>
                <a:rPr lang="en-US" i="1" dirty="0">
                  <a:solidFill>
                    <a:srgbClr val="9BC13C"/>
                  </a:solidFill>
                  <a:latin typeface="Arial" panose="020B0604020202020204" pitchFamily="34" charset="0"/>
                  <a:ea typeface="Calibri" panose="020F0502020204030204" pitchFamily="34" charset="0"/>
                  <a:cs typeface="Arial" panose="020B0604020202020204" pitchFamily="34" charset="0"/>
                </a:rPr>
                <a:t> </a:t>
              </a:r>
              <a:r>
                <a:rPr lang="en-US" i="1" dirty="0">
                  <a:latin typeface="Arial" panose="020B0604020202020204" pitchFamily="34" charset="0"/>
                  <a:ea typeface="Calibri" panose="020F0502020204030204" pitchFamily="34" charset="0"/>
                  <a:cs typeface="Arial" panose="020B0604020202020204" pitchFamily="34" charset="0"/>
                </a:rPr>
                <a:t>over the </a:t>
              </a:r>
            </a:p>
            <a:p>
              <a:pPr marR="0" lvl="0">
                <a:spcBef>
                  <a:spcPts val="0"/>
                </a:spcBef>
                <a:spcAft>
                  <a:spcPts val="0"/>
                </a:spcAft>
              </a:pPr>
              <a:r>
                <a:rPr lang="en-US" i="1" dirty="0">
                  <a:latin typeface="Arial" panose="020B0604020202020204" pitchFamily="34" charset="0"/>
                  <a:ea typeface="Calibri" panose="020F0502020204030204" pitchFamily="34" charset="0"/>
                  <a:cs typeface="Arial" panose="020B0604020202020204" pitchFamily="34" charset="0"/>
                </a:rPr>
                <a:t>past hundred years. But fresh frozen fish is really good and modern ways of freezing are making that difference.      </a:t>
              </a:r>
              <a:r>
                <a:rPr lang="en-US" i="1" dirty="0">
                  <a:latin typeface="Calibri" panose="020F0502020204030204" pitchFamily="34" charset="0"/>
                  <a:ea typeface="Calibri" panose="020F0502020204030204" pitchFamily="34" charset="0"/>
                </a:rPr>
                <a:t>–Industry expert</a:t>
              </a:r>
              <a:endParaRPr lang="en-US" i="1" dirty="0">
                <a:latin typeface="Arial" panose="020B0604020202020204" pitchFamily="34" charset="0"/>
                <a:ea typeface="Calibri" panose="020F0502020204030204" pitchFamily="34" charset="0"/>
                <a:cs typeface="Arial" panose="020B0604020202020204" pitchFamily="34" charset="0"/>
              </a:endParaRPr>
            </a:p>
          </p:txBody>
        </p:sp>
        <p:pic>
          <p:nvPicPr>
            <p:cNvPr id="7" name="Picture 2" descr="Image result for quotation marks">
              <a:extLst>
                <a:ext uri="{FF2B5EF4-FFF2-40B4-BE49-F238E27FC236}">
                  <a16:creationId xmlns:a16="http://schemas.microsoft.com/office/drawing/2014/main" id="{FC970A7C-D03E-4335-99D5-71E8DA546A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3599015" y="3336167"/>
              <a:ext cx="231260" cy="1856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quotation marks">
              <a:extLst>
                <a:ext uri="{FF2B5EF4-FFF2-40B4-BE49-F238E27FC236}">
                  <a16:creationId xmlns:a16="http://schemas.microsoft.com/office/drawing/2014/main" id="{83969992-358C-42F0-9991-AD5BF52231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409" y="2417776"/>
              <a:ext cx="231260" cy="1856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CF7EDEE4-EA45-49D4-9DB9-AB2AD68EF3E0}"/>
              </a:ext>
            </a:extLst>
          </p:cNvPr>
          <p:cNvGrpSpPr/>
          <p:nvPr/>
        </p:nvGrpSpPr>
        <p:grpSpPr>
          <a:xfrm>
            <a:off x="6372351" y="2277141"/>
            <a:ext cx="4703543" cy="1200329"/>
            <a:chOff x="6468050" y="2505669"/>
            <a:chExt cx="4306630" cy="1200329"/>
          </a:xfrm>
        </p:grpSpPr>
        <p:sp>
          <p:nvSpPr>
            <p:cNvPr id="10" name="Rectangle 9">
              <a:extLst>
                <a:ext uri="{FF2B5EF4-FFF2-40B4-BE49-F238E27FC236}">
                  <a16:creationId xmlns:a16="http://schemas.microsoft.com/office/drawing/2014/main" id="{73D22CFD-B541-435C-8C27-F59C182BD9E0}"/>
                </a:ext>
              </a:extLst>
            </p:cNvPr>
            <p:cNvSpPr/>
            <p:nvPr/>
          </p:nvSpPr>
          <p:spPr>
            <a:xfrm>
              <a:off x="6583680" y="2505669"/>
              <a:ext cx="4191000" cy="1200329"/>
            </a:xfrm>
            <a:prstGeom prst="rect">
              <a:avLst/>
            </a:prstGeom>
          </p:spPr>
          <p:txBody>
            <a:bodyPr wrap="square">
              <a:spAutoFit/>
            </a:bodyPr>
            <a:lstStyle/>
            <a:p>
              <a:pPr algn="r"/>
              <a:r>
                <a:rPr lang="en-US" i="1" dirty="0">
                  <a:latin typeface="Arial" panose="020B0604020202020204" pitchFamily="34" charset="0"/>
                  <a:ea typeface="Calibri" panose="020F0502020204030204" pitchFamily="34" charset="0"/>
                  <a:cs typeface="Arial" panose="020B0604020202020204" pitchFamily="34" charset="0"/>
                </a:rPr>
                <a:t>When they are </a:t>
              </a:r>
              <a:r>
                <a:rPr lang="en-US" b="1" i="1" dirty="0">
                  <a:solidFill>
                    <a:srgbClr val="9BC13C"/>
                  </a:solidFill>
                  <a:latin typeface="Arial" panose="020B0604020202020204" pitchFamily="34" charset="0"/>
                  <a:ea typeface="Calibri" panose="020F0502020204030204" pitchFamily="34" charset="0"/>
                  <a:cs typeface="Arial" panose="020B0604020202020204" pitchFamily="34" charset="0"/>
                </a:rPr>
                <a:t>freezing and thawing and </a:t>
              </a:r>
            </a:p>
            <a:p>
              <a:r>
                <a:rPr lang="en-US" b="1" i="1" dirty="0">
                  <a:solidFill>
                    <a:srgbClr val="9BC13C"/>
                  </a:solidFill>
                  <a:latin typeface="Arial" panose="020B0604020202020204" pitchFamily="34" charset="0"/>
                  <a:ea typeface="Calibri" panose="020F0502020204030204" pitchFamily="34" charset="0"/>
                  <a:cs typeface="Arial" panose="020B0604020202020204" pitchFamily="34" charset="0"/>
                </a:rPr>
                <a:t>refreezing the quality becomes inferior</a:t>
              </a:r>
              <a:r>
                <a:rPr lang="en-US" i="1" dirty="0">
                  <a:latin typeface="Arial" panose="020B0604020202020204" pitchFamily="34" charset="0"/>
                  <a:ea typeface="Calibri" panose="020F0502020204030204" pitchFamily="34" charset="0"/>
                  <a:cs typeface="Arial" panose="020B0604020202020204" pitchFamily="34" charset="0"/>
                </a:rPr>
                <a:t>, so that gives it a bad reputation.                  </a:t>
              </a:r>
              <a:r>
                <a:rPr lang="en-US" i="1" dirty="0">
                  <a:latin typeface="Calibri" panose="020F0502020204030204" pitchFamily="34" charset="0"/>
                  <a:ea typeface="Calibri" panose="020F0502020204030204" pitchFamily="34" charset="0"/>
                </a:rPr>
                <a:t>–Industry expert</a:t>
              </a:r>
              <a:endParaRPr lang="en-US" i="1" dirty="0">
                <a:latin typeface="Arial" panose="020B0604020202020204" pitchFamily="34" charset="0"/>
                <a:cs typeface="Arial" panose="020B0604020202020204" pitchFamily="34" charset="0"/>
              </a:endParaRPr>
            </a:p>
          </p:txBody>
        </p:sp>
        <p:pic>
          <p:nvPicPr>
            <p:cNvPr id="11" name="Picture 2" descr="Image result for quotation marks">
              <a:extLst>
                <a:ext uri="{FF2B5EF4-FFF2-40B4-BE49-F238E27FC236}">
                  <a16:creationId xmlns:a16="http://schemas.microsoft.com/office/drawing/2014/main" id="{B1060296-E55D-4F22-841D-94BE37CB92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9642004" y="3188742"/>
              <a:ext cx="231260" cy="18566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quotation marks">
              <a:extLst>
                <a:ext uri="{FF2B5EF4-FFF2-40B4-BE49-F238E27FC236}">
                  <a16:creationId xmlns:a16="http://schemas.microsoft.com/office/drawing/2014/main" id="{51C9BAA2-ADA7-47EA-A66A-E656A5F45C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8050" y="2591240"/>
              <a:ext cx="231260" cy="1856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164EEC07-7B7C-4730-9564-D83251CE5011}"/>
              </a:ext>
            </a:extLst>
          </p:cNvPr>
          <p:cNvGrpSpPr/>
          <p:nvPr/>
        </p:nvGrpSpPr>
        <p:grpSpPr>
          <a:xfrm>
            <a:off x="784076" y="4207659"/>
            <a:ext cx="4984747" cy="1477328"/>
            <a:chOff x="841612" y="4102780"/>
            <a:chExt cx="4564104" cy="1477328"/>
          </a:xfrm>
        </p:grpSpPr>
        <p:sp>
          <p:nvSpPr>
            <p:cNvPr id="14" name="Rectangle 13">
              <a:extLst>
                <a:ext uri="{FF2B5EF4-FFF2-40B4-BE49-F238E27FC236}">
                  <a16:creationId xmlns:a16="http://schemas.microsoft.com/office/drawing/2014/main" id="{C4A870C7-57B1-4F55-BEFB-9ED8125C3D0C}"/>
                </a:ext>
              </a:extLst>
            </p:cNvPr>
            <p:cNvSpPr/>
            <p:nvPr/>
          </p:nvSpPr>
          <p:spPr>
            <a:xfrm>
              <a:off x="1017493" y="4102780"/>
              <a:ext cx="4388223" cy="1477328"/>
            </a:xfrm>
            <a:prstGeom prst="rect">
              <a:avLst/>
            </a:prstGeom>
          </p:spPr>
          <p:txBody>
            <a:bodyPr wrap="square">
              <a:spAutoFit/>
            </a:bodyPr>
            <a:lstStyle/>
            <a:p>
              <a:pPr marR="0" lvl="0" algn="r">
                <a:spcBef>
                  <a:spcPts val="0"/>
                </a:spcBef>
                <a:spcAft>
                  <a:spcPts val="0"/>
                </a:spcAft>
              </a:pPr>
              <a:r>
                <a:rPr lang="en-US" i="1" dirty="0">
                  <a:latin typeface="Arial" panose="020B0604020202020204" pitchFamily="34" charset="0"/>
                  <a:ea typeface="Calibri" panose="020F0502020204030204" pitchFamily="34" charset="0"/>
                  <a:cs typeface="Arial" panose="020B0604020202020204" pitchFamily="34" charset="0"/>
                </a:rPr>
                <a:t>It got a </a:t>
              </a:r>
              <a:r>
                <a:rPr lang="en-US" b="1" i="1" dirty="0">
                  <a:solidFill>
                    <a:srgbClr val="9BC13C"/>
                  </a:solidFill>
                  <a:latin typeface="Arial" panose="020B0604020202020204" pitchFamily="34" charset="0"/>
                  <a:ea typeface="Calibri" panose="020F0502020204030204" pitchFamily="34" charset="0"/>
                  <a:cs typeface="Arial" panose="020B0604020202020204" pitchFamily="34" charset="0"/>
                </a:rPr>
                <a:t>bad reputation because of the poor </a:t>
              </a:r>
            </a:p>
            <a:p>
              <a:pPr marR="0" lvl="0">
                <a:spcBef>
                  <a:spcPts val="0"/>
                </a:spcBef>
                <a:spcAft>
                  <a:spcPts val="0"/>
                </a:spcAft>
              </a:pPr>
              <a:r>
                <a:rPr lang="en-US" b="1" i="1" dirty="0">
                  <a:solidFill>
                    <a:srgbClr val="9BC13C"/>
                  </a:solidFill>
                  <a:latin typeface="Arial" panose="020B0604020202020204" pitchFamily="34" charset="0"/>
                  <a:ea typeface="Calibri" panose="020F0502020204030204" pitchFamily="34" charset="0"/>
                  <a:cs typeface="Arial" panose="020B0604020202020204" pitchFamily="34" charset="0"/>
                </a:rPr>
                <a:t>way it used to be frozen</a:t>
              </a:r>
              <a:r>
                <a:rPr lang="en-US" b="1" i="1" dirty="0">
                  <a:latin typeface="Arial" panose="020B0604020202020204" pitchFamily="34" charset="0"/>
                  <a:ea typeface="Calibri" panose="020F0502020204030204" pitchFamily="34" charset="0"/>
                  <a:cs typeface="Arial" panose="020B0604020202020204" pitchFamily="34" charset="0"/>
                </a:rPr>
                <a:t>,</a:t>
              </a:r>
              <a:r>
                <a:rPr lang="en-US" i="1" dirty="0">
                  <a:latin typeface="Arial" panose="020B0604020202020204" pitchFamily="34" charset="0"/>
                  <a:ea typeface="Calibri" panose="020F0502020204030204" pitchFamily="34" charset="0"/>
                  <a:cs typeface="Arial" panose="020B0604020202020204" pitchFamily="34" charset="0"/>
                </a:rPr>
                <a:t> we didn’t have the advancements back then, so it would have a smell and look a little funny.      </a:t>
              </a:r>
              <a:r>
                <a:rPr lang="en-US" i="1" dirty="0">
                  <a:latin typeface="Calibri" panose="020F0502020204030204" pitchFamily="34" charset="0"/>
                  <a:ea typeface="Calibri" panose="020F0502020204030204" pitchFamily="34" charset="0"/>
                </a:rPr>
                <a:t>–Industry expert</a:t>
              </a:r>
              <a:endParaRPr lang="en-US" i="1" dirty="0">
                <a:latin typeface="Arial" panose="020B0604020202020204" pitchFamily="34" charset="0"/>
                <a:ea typeface="Calibri" panose="020F0502020204030204" pitchFamily="34" charset="0"/>
                <a:cs typeface="Arial" panose="020B0604020202020204" pitchFamily="34" charset="0"/>
              </a:endParaRPr>
            </a:p>
          </p:txBody>
        </p:sp>
        <p:pic>
          <p:nvPicPr>
            <p:cNvPr id="15" name="Picture 2" descr="Image result for quotation marks">
              <a:extLst>
                <a:ext uri="{FF2B5EF4-FFF2-40B4-BE49-F238E27FC236}">
                  <a16:creationId xmlns:a16="http://schemas.microsoft.com/office/drawing/2014/main" id="{28A88229-0D27-4CCD-8C7B-9996635D55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3690477" y="5055535"/>
              <a:ext cx="231260" cy="18566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Image result for quotation marks">
              <a:extLst>
                <a:ext uri="{FF2B5EF4-FFF2-40B4-BE49-F238E27FC236}">
                  <a16:creationId xmlns:a16="http://schemas.microsoft.com/office/drawing/2014/main" id="{5B859551-4BB9-41DE-86FB-C2ED1CED5D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612" y="4158461"/>
              <a:ext cx="231260" cy="1856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a:extLst>
              <a:ext uri="{FF2B5EF4-FFF2-40B4-BE49-F238E27FC236}">
                <a16:creationId xmlns:a16="http://schemas.microsoft.com/office/drawing/2014/main" id="{DFEAE649-558F-44EF-9929-8BA011C282E0}"/>
              </a:ext>
            </a:extLst>
          </p:cNvPr>
          <p:cNvGrpSpPr/>
          <p:nvPr/>
        </p:nvGrpSpPr>
        <p:grpSpPr>
          <a:xfrm>
            <a:off x="6372351" y="4029726"/>
            <a:ext cx="4703543" cy="1546129"/>
            <a:chOff x="6132770" y="4048791"/>
            <a:chExt cx="4306630" cy="1546129"/>
          </a:xfrm>
        </p:grpSpPr>
        <p:sp>
          <p:nvSpPr>
            <p:cNvPr id="18" name="Rectangle 17">
              <a:extLst>
                <a:ext uri="{FF2B5EF4-FFF2-40B4-BE49-F238E27FC236}">
                  <a16:creationId xmlns:a16="http://schemas.microsoft.com/office/drawing/2014/main" id="{25537E80-17B6-495A-8F41-BCFCC310813F}"/>
                </a:ext>
              </a:extLst>
            </p:cNvPr>
            <p:cNvSpPr/>
            <p:nvPr/>
          </p:nvSpPr>
          <p:spPr>
            <a:xfrm>
              <a:off x="6248400" y="4048791"/>
              <a:ext cx="4191000" cy="1546129"/>
            </a:xfrm>
            <a:prstGeom prst="rect">
              <a:avLst/>
            </a:prstGeom>
          </p:spPr>
          <p:txBody>
            <a:bodyPr wrap="square">
              <a:spAutoFit/>
            </a:bodyPr>
            <a:lstStyle/>
            <a:p>
              <a:pPr marR="0" lvl="0" algn="r">
                <a:lnSpc>
                  <a:spcPct val="106000"/>
                </a:lnSpc>
                <a:spcBef>
                  <a:spcPts val="0"/>
                </a:spcBef>
              </a:pPr>
              <a:r>
                <a:rPr lang="en-US" i="1" dirty="0">
                  <a:latin typeface="Arial" panose="020B0604020202020204" pitchFamily="34" charset="0"/>
                  <a:ea typeface="Calibri" panose="020F0502020204030204" pitchFamily="34" charset="0"/>
                  <a:cs typeface="Arial" panose="020B0604020202020204" pitchFamily="34" charset="0"/>
                </a:rPr>
                <a:t>The way it is produced makes it look funky. </a:t>
              </a:r>
            </a:p>
            <a:p>
              <a:pPr marR="0" lvl="0">
                <a:lnSpc>
                  <a:spcPct val="106000"/>
                </a:lnSpc>
                <a:spcBef>
                  <a:spcPts val="0"/>
                </a:spcBef>
                <a:spcAft>
                  <a:spcPts val="800"/>
                </a:spcAft>
              </a:pPr>
              <a:r>
                <a:rPr lang="en-US" i="1" dirty="0">
                  <a:latin typeface="Arial" panose="020B0604020202020204" pitchFamily="34" charset="0"/>
                  <a:ea typeface="Calibri" panose="020F0502020204030204" pitchFamily="34" charset="0"/>
                  <a:cs typeface="Arial" panose="020B0604020202020204" pitchFamily="34" charset="0"/>
                </a:rPr>
                <a:t>They need to explain to customers why the fish looks the way it does. </a:t>
              </a:r>
              <a:r>
                <a:rPr lang="en-US" b="1" i="1" dirty="0">
                  <a:solidFill>
                    <a:srgbClr val="9BC13C"/>
                  </a:solidFill>
                  <a:latin typeface="Arial" panose="020B0604020202020204" pitchFamily="34" charset="0"/>
                  <a:ea typeface="Calibri" panose="020F0502020204030204" pitchFamily="34" charset="0"/>
                  <a:cs typeface="Arial" panose="020B0604020202020204" pitchFamily="34" charset="0"/>
                </a:rPr>
                <a:t>The way that it is frozen makes it look strange</a:t>
              </a:r>
              <a:r>
                <a:rPr lang="en-US" b="1" i="1" dirty="0">
                  <a:latin typeface="Arial" panose="020B0604020202020204" pitchFamily="34" charset="0"/>
                  <a:ea typeface="Calibri" panose="020F0502020204030204" pitchFamily="34" charset="0"/>
                  <a:cs typeface="Arial" panose="020B0604020202020204" pitchFamily="34" charset="0"/>
                </a:rPr>
                <a:t>.               </a:t>
              </a:r>
              <a:r>
                <a:rPr lang="en-US" i="1" dirty="0">
                  <a:latin typeface="Calibri" panose="020F0502020204030204" pitchFamily="34" charset="0"/>
                  <a:ea typeface="Calibri" panose="020F0502020204030204" pitchFamily="34" charset="0"/>
                </a:rPr>
                <a:t>–Industry expert</a:t>
              </a:r>
              <a:endParaRPr lang="en-US" i="1" dirty="0">
                <a:latin typeface="Arial" panose="020B0604020202020204" pitchFamily="34" charset="0"/>
                <a:ea typeface="Calibri" panose="020F0502020204030204" pitchFamily="34" charset="0"/>
                <a:cs typeface="Arial" panose="020B0604020202020204" pitchFamily="34" charset="0"/>
              </a:endParaRPr>
            </a:p>
          </p:txBody>
        </p:sp>
        <p:pic>
          <p:nvPicPr>
            <p:cNvPr id="19" name="Picture 2" descr="Image result for quotation marks">
              <a:extLst>
                <a:ext uri="{FF2B5EF4-FFF2-40B4-BE49-F238E27FC236}">
                  <a16:creationId xmlns:a16="http://schemas.microsoft.com/office/drawing/2014/main" id="{3AA380F1-FD7C-4FB6-8FD9-27EB255EF5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9476047" y="5028541"/>
              <a:ext cx="231260" cy="1856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quotation marks">
              <a:extLst>
                <a:ext uri="{FF2B5EF4-FFF2-40B4-BE49-F238E27FC236}">
                  <a16:creationId xmlns:a16="http://schemas.microsoft.com/office/drawing/2014/main" id="{D944794F-E9B7-4D78-9FFD-7FD9C4D8AB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2770" y="4123732"/>
              <a:ext cx="231260" cy="185666"/>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Rectangle 20">
            <a:extLst>
              <a:ext uri="{FF2B5EF4-FFF2-40B4-BE49-F238E27FC236}">
                <a16:creationId xmlns:a16="http://schemas.microsoft.com/office/drawing/2014/main" id="{707B0566-8CF0-4DA6-84F5-915E4E9D13A8}"/>
              </a:ext>
            </a:extLst>
          </p:cNvPr>
          <p:cNvSpPr/>
          <p:nvPr/>
        </p:nvSpPr>
        <p:spPr>
          <a:xfrm>
            <a:off x="0" y="6143355"/>
            <a:ext cx="8984609"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AEABAB">
                    <a:lumMod val="75000"/>
                  </a:srgbClr>
                </a:solidFill>
                <a:latin typeface="Arial" panose="020B0604020202020204" pitchFamily="34" charset="0"/>
                <a:cs typeface="Arial" panose="020B0604020202020204" pitchFamily="34" charset="0"/>
              </a:rPr>
              <a:t>Quotes come from industry stakeholder interviews conducted in August - September 2019</a:t>
            </a:r>
            <a:endParaRPr kumimoji="0" lang="en-US" sz="800" b="0" i="0" u="none" strike="noStrike" kern="1200" cap="none" spc="0" normalizeH="0" baseline="0" noProof="0" dirty="0">
              <a:ln>
                <a:noFill/>
              </a:ln>
              <a:solidFill>
                <a:srgbClr val="AEABAB">
                  <a:lumMod val="75000"/>
                </a:srgbClr>
              </a:solidFill>
              <a:effectLst/>
              <a:uLnTx/>
              <a:uFillTx/>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416C693D-5AB9-4FD3-B73C-4A690CD63CF9}"/>
              </a:ext>
            </a:extLst>
          </p:cNvPr>
          <p:cNvSpPr/>
          <p:nvPr/>
        </p:nvSpPr>
        <p:spPr>
          <a:xfrm>
            <a:off x="950409" y="1787957"/>
            <a:ext cx="10047558" cy="230832"/>
          </a:xfrm>
          <a:prstGeom prst="rect">
            <a:avLst/>
          </a:prstGeom>
        </p:spPr>
        <p:txBody>
          <a:bodyPr wrap="square">
            <a:spAutoFit/>
          </a:bodyPr>
          <a:lstStyle/>
          <a:p>
            <a:pPr algn="ctr"/>
            <a:r>
              <a:rPr lang="en-US" sz="900" dirty="0">
                <a:solidFill>
                  <a:srgbClr val="757070"/>
                </a:solidFill>
                <a:latin typeface="Arial" panose="020B0604020202020204" pitchFamily="34" charset="0"/>
                <a:cs typeface="Arial" panose="020B0604020202020204" pitchFamily="34" charset="0"/>
              </a:rPr>
              <a:t>(Quotes provided from industry experts during GAPP stakeholder interview research)</a:t>
            </a:r>
          </a:p>
        </p:txBody>
      </p:sp>
    </p:spTree>
    <p:extLst>
      <p:ext uri="{BB962C8B-B14F-4D97-AF65-F5344CB8AC3E}">
        <p14:creationId xmlns:p14="http://schemas.microsoft.com/office/powerpoint/2010/main" val="896534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E52D4E2-7BAD-438E-A3B6-8A7CAC0F480D}"/>
              </a:ext>
            </a:extLst>
          </p:cNvPr>
          <p:cNvSpPr>
            <a:spLocks noGrp="1"/>
          </p:cNvSpPr>
          <p:nvPr>
            <p:ph type="ctrTitle"/>
          </p:nvPr>
        </p:nvSpPr>
        <p:spPr>
          <a:xfrm>
            <a:off x="2812874" y="4187968"/>
            <a:ext cx="5995846" cy="1847071"/>
          </a:xfrm>
        </p:spPr>
        <p:txBody>
          <a:bodyPr>
            <a:noAutofit/>
          </a:bodyPr>
          <a:lstStyle/>
          <a:p>
            <a:r>
              <a:rPr lang="en-US" sz="4800" dirty="0"/>
              <a:t>Executive Summary</a:t>
            </a:r>
          </a:p>
        </p:txBody>
      </p:sp>
      <p:sp>
        <p:nvSpPr>
          <p:cNvPr id="3" name="Slide Number Placeholder 2">
            <a:extLst>
              <a:ext uri="{FF2B5EF4-FFF2-40B4-BE49-F238E27FC236}">
                <a16:creationId xmlns:a16="http://schemas.microsoft.com/office/drawing/2014/main" id="{7005CC49-9FA8-4780-97A4-8052320FFFD0}"/>
              </a:ext>
            </a:extLst>
          </p:cNvPr>
          <p:cNvSpPr>
            <a:spLocks noGrp="1"/>
          </p:cNvSpPr>
          <p:nvPr>
            <p:ph type="sldNum" sz="quarter" idx="4294967295"/>
          </p:nvPr>
        </p:nvSpPr>
        <p:spPr>
          <a:xfrm>
            <a:off x="11217275" y="6413500"/>
            <a:ext cx="97472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45BB9D4-DA47-4DCB-9110-082D989CD4AC}"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20947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3A795-5101-40F2-8CBE-9DE2704EDC7C}"/>
              </a:ext>
            </a:extLst>
          </p:cNvPr>
          <p:cNvSpPr>
            <a:spLocks noGrp="1"/>
          </p:cNvSpPr>
          <p:nvPr>
            <p:ph type="title"/>
          </p:nvPr>
        </p:nvSpPr>
        <p:spPr>
          <a:xfrm>
            <a:off x="838200" y="239328"/>
            <a:ext cx="10515600" cy="1325563"/>
          </a:xfrm>
        </p:spPr>
        <p:txBody>
          <a:bodyPr>
            <a:normAutofit/>
          </a:bodyPr>
          <a:lstStyle/>
          <a:p>
            <a:r>
              <a:rPr lang="en-US" sz="3200" dirty="0"/>
              <a:t>But GAPP’s audience actually prefers frozen fish due to its convenience.</a:t>
            </a:r>
          </a:p>
        </p:txBody>
      </p:sp>
      <p:sp>
        <p:nvSpPr>
          <p:cNvPr id="4" name="Slide Number Placeholder 3">
            <a:extLst>
              <a:ext uri="{FF2B5EF4-FFF2-40B4-BE49-F238E27FC236}">
                <a16:creationId xmlns:a16="http://schemas.microsoft.com/office/drawing/2014/main" id="{71450B87-88CF-4A7C-A42F-FD3ACC5DA0BA}"/>
              </a:ext>
            </a:extLst>
          </p:cNvPr>
          <p:cNvSpPr>
            <a:spLocks noGrp="1"/>
          </p:cNvSpPr>
          <p:nvPr>
            <p:ph type="sldNum" sz="quarter" idx="4"/>
          </p:nvPr>
        </p:nvSpPr>
        <p:spPr/>
        <p:txBody>
          <a:bodyPr/>
          <a:lstStyle/>
          <a:p>
            <a:fld id="{445BB9D4-DA47-4DCB-9110-082D989CD4AC}" type="slidenum">
              <a:rPr lang="en-US" smtClean="0"/>
              <a:pPr/>
              <a:t>30</a:t>
            </a:fld>
            <a:endParaRPr lang="en-US" dirty="0"/>
          </a:p>
        </p:txBody>
      </p:sp>
      <p:sp>
        <p:nvSpPr>
          <p:cNvPr id="6" name="Rectangle 5">
            <a:extLst>
              <a:ext uri="{FF2B5EF4-FFF2-40B4-BE49-F238E27FC236}">
                <a16:creationId xmlns:a16="http://schemas.microsoft.com/office/drawing/2014/main" id="{639FCEE6-2E87-4C80-95F3-1A035E4288A5}"/>
              </a:ext>
            </a:extLst>
          </p:cNvPr>
          <p:cNvSpPr/>
          <p:nvPr/>
        </p:nvSpPr>
        <p:spPr>
          <a:xfrm>
            <a:off x="645695" y="2141660"/>
            <a:ext cx="5213685" cy="1027461"/>
          </a:xfrm>
          <a:prstGeom prst="rect">
            <a:avLst/>
          </a:prstGeom>
        </p:spPr>
        <p:txBody>
          <a:bodyPr wrap="square">
            <a:spAutoFit/>
          </a:bodyPr>
          <a:lstStyle/>
          <a:p>
            <a:pPr marR="0" lvl="0">
              <a:lnSpc>
                <a:spcPct val="115000"/>
              </a:lnSpc>
              <a:spcBef>
                <a:spcPts val="0"/>
              </a:spcBef>
              <a:spcAft>
                <a:spcPts val="0"/>
              </a:spcAft>
            </a:pPr>
            <a:r>
              <a:rPr lang="en-US" i="1" dirty="0">
                <a:latin typeface="Calibri" panose="020F0502020204030204" pitchFamily="34" charset="0"/>
                <a:ea typeface="Calibri" panose="020F0502020204030204" pitchFamily="34" charset="0"/>
              </a:rPr>
              <a:t>I like </a:t>
            </a:r>
            <a:r>
              <a:rPr lang="en-US" b="1" i="1" dirty="0">
                <a:latin typeface="Calibri" panose="020F0502020204030204" pitchFamily="34" charset="0"/>
                <a:ea typeface="Calibri" panose="020F0502020204030204" pitchFamily="34" charset="0"/>
              </a:rPr>
              <a:t>frozen only once</a:t>
            </a:r>
            <a:r>
              <a:rPr lang="en-US" i="1" dirty="0">
                <a:latin typeface="Calibri" panose="020F0502020204030204" pitchFamily="34" charset="0"/>
                <a:ea typeface="Calibri" panose="020F0502020204030204" pitchFamily="34" charset="0"/>
              </a:rPr>
              <a:t>, especially based on the fact it is from Alaska and doesn’t go through multiple freeze cycles, so it </a:t>
            </a:r>
            <a:r>
              <a:rPr lang="en-US" b="1" i="1" dirty="0">
                <a:latin typeface="Calibri" panose="020F0502020204030204" pitchFamily="34" charset="0"/>
                <a:ea typeface="Calibri" panose="020F0502020204030204" pitchFamily="34" charset="0"/>
              </a:rPr>
              <a:t>doesn’t lose its taste</a:t>
            </a:r>
            <a:r>
              <a:rPr lang="en-US" i="1" dirty="0">
                <a:latin typeface="Calibri" panose="020F0502020204030204" pitchFamily="34" charset="0"/>
                <a:ea typeface="Calibri" panose="020F0502020204030204" pitchFamily="34" charset="0"/>
              </a:rPr>
              <a:t>. –Male, focus groups</a:t>
            </a:r>
            <a:endParaRPr lang="en-US" i="1" dirty="0">
              <a:latin typeface="Arial" panose="020B0604020202020204" pitchFamily="34" charset="0"/>
              <a:ea typeface="Arial" panose="020B0604020202020204" pitchFamily="34" charset="0"/>
            </a:endParaRPr>
          </a:p>
        </p:txBody>
      </p:sp>
      <p:sp>
        <p:nvSpPr>
          <p:cNvPr id="8" name="Rectangle 7">
            <a:extLst>
              <a:ext uri="{FF2B5EF4-FFF2-40B4-BE49-F238E27FC236}">
                <a16:creationId xmlns:a16="http://schemas.microsoft.com/office/drawing/2014/main" id="{EA74B80D-EE97-4821-BE46-CAEA416015B3}"/>
              </a:ext>
            </a:extLst>
          </p:cNvPr>
          <p:cNvSpPr/>
          <p:nvPr/>
        </p:nvSpPr>
        <p:spPr>
          <a:xfrm>
            <a:off x="6476197" y="1951672"/>
            <a:ext cx="4877603" cy="1477328"/>
          </a:xfrm>
          <a:prstGeom prst="rect">
            <a:avLst/>
          </a:prstGeom>
        </p:spPr>
        <p:txBody>
          <a:bodyPr wrap="square">
            <a:spAutoFit/>
          </a:bodyPr>
          <a:lstStyle/>
          <a:p>
            <a:r>
              <a:rPr lang="en-US" i="1" dirty="0">
                <a:latin typeface="Calibri" panose="020F0502020204030204" pitchFamily="34" charset="0"/>
                <a:ea typeface="Calibri" panose="020F0502020204030204" pitchFamily="34" charset="0"/>
              </a:rPr>
              <a:t>I like frozen fish for the </a:t>
            </a:r>
            <a:r>
              <a:rPr lang="en-US" b="1" i="1" dirty="0">
                <a:latin typeface="Calibri" panose="020F0502020204030204" pitchFamily="34" charset="0"/>
                <a:ea typeface="Calibri" panose="020F0502020204030204" pitchFamily="34" charset="0"/>
              </a:rPr>
              <a:t>convenience</a:t>
            </a:r>
            <a:r>
              <a:rPr lang="en-US" i="1" dirty="0">
                <a:latin typeface="Calibri" panose="020F0502020204030204" pitchFamily="34" charset="0"/>
                <a:ea typeface="Calibri" panose="020F0502020204030204" pitchFamily="34" charset="0"/>
              </a:rPr>
              <a:t>. I am not a seafood snob so I cant tell the difference. My only concern is weather they say </a:t>
            </a:r>
            <a:r>
              <a:rPr lang="en-US" b="1" i="1" dirty="0">
                <a:latin typeface="Calibri" panose="020F0502020204030204" pitchFamily="34" charset="0"/>
                <a:ea typeface="Calibri" panose="020F0502020204030204" pitchFamily="34" charset="0"/>
              </a:rPr>
              <a:t>once frozen </a:t>
            </a:r>
            <a:r>
              <a:rPr lang="en-US" i="1" dirty="0">
                <a:latin typeface="Calibri" panose="020F0502020204030204" pitchFamily="34" charset="0"/>
                <a:ea typeface="Calibri" panose="020F0502020204030204" pitchFamily="34" charset="0"/>
              </a:rPr>
              <a:t>or twice frozen. How many times is a fish normally frozen? –Male, focus groups </a:t>
            </a:r>
            <a:endParaRPr lang="en-US" i="1" dirty="0"/>
          </a:p>
        </p:txBody>
      </p:sp>
      <p:sp>
        <p:nvSpPr>
          <p:cNvPr id="10" name="Rectangle 9">
            <a:extLst>
              <a:ext uri="{FF2B5EF4-FFF2-40B4-BE49-F238E27FC236}">
                <a16:creationId xmlns:a16="http://schemas.microsoft.com/office/drawing/2014/main" id="{CD757E22-CA69-4F2F-90ED-83523FD1A6D2}"/>
              </a:ext>
            </a:extLst>
          </p:cNvPr>
          <p:cNvSpPr/>
          <p:nvPr/>
        </p:nvSpPr>
        <p:spPr>
          <a:xfrm>
            <a:off x="6476197" y="3954280"/>
            <a:ext cx="4877604" cy="1200329"/>
          </a:xfrm>
          <a:prstGeom prst="rect">
            <a:avLst/>
          </a:prstGeom>
        </p:spPr>
        <p:txBody>
          <a:bodyPr wrap="square">
            <a:spAutoFit/>
          </a:bodyPr>
          <a:lstStyle/>
          <a:p>
            <a:r>
              <a:rPr lang="en-US" i="1" dirty="0"/>
              <a:t>I don’t buy twice frozen because of bacteria– I don’t want parasites. The frozen at sea is interesting. When I do buy frozen </a:t>
            </a:r>
            <a:r>
              <a:rPr lang="en-US" b="1" i="1" dirty="0"/>
              <a:t>I look at once frozen or frozen at sea</a:t>
            </a:r>
            <a:r>
              <a:rPr lang="en-US" i="1" dirty="0"/>
              <a:t> –Fem</a:t>
            </a:r>
            <a:r>
              <a:rPr lang="en-US" i="1" dirty="0">
                <a:latin typeface="Calibri" panose="020F0502020204030204" pitchFamily="34" charset="0"/>
                <a:ea typeface="Calibri" panose="020F0502020204030204" pitchFamily="34" charset="0"/>
              </a:rPr>
              <a:t>ale, focus groups</a:t>
            </a:r>
            <a:r>
              <a:rPr lang="en-US" i="1" dirty="0"/>
              <a:t> </a:t>
            </a:r>
          </a:p>
        </p:txBody>
      </p:sp>
      <p:sp>
        <p:nvSpPr>
          <p:cNvPr id="11" name="Rectangle 10">
            <a:extLst>
              <a:ext uri="{FF2B5EF4-FFF2-40B4-BE49-F238E27FC236}">
                <a16:creationId xmlns:a16="http://schemas.microsoft.com/office/drawing/2014/main" id="{9BC9452F-4F5E-4AA1-9F62-3B30D8652CBD}"/>
              </a:ext>
            </a:extLst>
          </p:cNvPr>
          <p:cNvSpPr/>
          <p:nvPr/>
        </p:nvSpPr>
        <p:spPr>
          <a:xfrm>
            <a:off x="645695" y="3815781"/>
            <a:ext cx="5213685" cy="1477328"/>
          </a:xfrm>
          <a:prstGeom prst="rect">
            <a:avLst/>
          </a:prstGeom>
        </p:spPr>
        <p:txBody>
          <a:bodyPr wrap="square">
            <a:spAutoFit/>
          </a:bodyPr>
          <a:lstStyle/>
          <a:p>
            <a:r>
              <a:rPr lang="en-US" i="1" dirty="0">
                <a:latin typeface="Calibri" panose="020F0502020204030204" pitchFamily="34" charset="0"/>
                <a:ea typeface="Calibri" panose="020F0502020204030204" pitchFamily="34" charset="0"/>
                <a:cs typeface="Times New Roman" panose="02020603050405020304" pitchFamily="18" charset="0"/>
              </a:rPr>
              <a:t>Frozen doesn’t bother me because someone at the grocery store told me it is better. Most of the time the fish is </a:t>
            </a:r>
            <a:r>
              <a:rPr lang="en-US" b="1" i="1" dirty="0">
                <a:latin typeface="Calibri" panose="020F0502020204030204" pitchFamily="34" charset="0"/>
                <a:ea typeface="Calibri" panose="020F0502020204030204" pitchFamily="34" charset="0"/>
                <a:cs typeface="Times New Roman" panose="02020603050405020304" pitchFamily="18" charset="0"/>
              </a:rPr>
              <a:t>frozen immediately </a:t>
            </a:r>
            <a:r>
              <a:rPr lang="en-US" i="1" dirty="0">
                <a:latin typeface="Calibri" panose="020F0502020204030204" pitchFamily="34" charset="0"/>
                <a:ea typeface="Calibri" panose="020F0502020204030204" pitchFamily="34" charset="0"/>
                <a:cs typeface="Times New Roman" panose="02020603050405020304" pitchFamily="18" charset="0"/>
              </a:rPr>
              <a:t>when it is caught to be delivered to the Midwest. If it is not frozen right away it might be more questionable. –</a:t>
            </a:r>
            <a:r>
              <a:rPr lang="en-US" i="1" dirty="0">
                <a:latin typeface="Calibri" panose="020F0502020204030204" pitchFamily="34" charset="0"/>
                <a:ea typeface="Calibri" panose="020F0502020204030204" pitchFamily="34" charset="0"/>
              </a:rPr>
              <a:t>Male, focus groups</a:t>
            </a:r>
            <a:endParaRPr lang="en-US" i="1" dirty="0"/>
          </a:p>
        </p:txBody>
      </p:sp>
      <p:sp>
        <p:nvSpPr>
          <p:cNvPr id="12" name="Rectangle 11">
            <a:extLst>
              <a:ext uri="{FF2B5EF4-FFF2-40B4-BE49-F238E27FC236}">
                <a16:creationId xmlns:a16="http://schemas.microsoft.com/office/drawing/2014/main" id="{2F8E0BBF-2CD4-453E-9E5D-A1EA701C4085}"/>
              </a:ext>
            </a:extLst>
          </p:cNvPr>
          <p:cNvSpPr/>
          <p:nvPr/>
        </p:nvSpPr>
        <p:spPr>
          <a:xfrm>
            <a:off x="835601" y="1472082"/>
            <a:ext cx="10047558" cy="230832"/>
          </a:xfrm>
          <a:prstGeom prst="rect">
            <a:avLst/>
          </a:prstGeom>
        </p:spPr>
        <p:txBody>
          <a:bodyPr wrap="square">
            <a:spAutoFit/>
          </a:bodyPr>
          <a:lstStyle/>
          <a:p>
            <a:pPr algn="ctr"/>
            <a:r>
              <a:rPr lang="en-US" sz="900" dirty="0">
                <a:solidFill>
                  <a:srgbClr val="757070"/>
                </a:solidFill>
                <a:latin typeface="Arial" panose="020B0604020202020204" pitchFamily="34" charset="0"/>
                <a:cs typeface="Arial" panose="020B0604020202020204" pitchFamily="34" charset="0"/>
              </a:rPr>
              <a:t>(Quotes provided from participants during GAPP focus groups)</a:t>
            </a:r>
          </a:p>
        </p:txBody>
      </p:sp>
      <p:pic>
        <p:nvPicPr>
          <p:cNvPr id="13" name="Picture 4" descr="Image result for quotation marks">
            <a:extLst>
              <a:ext uri="{FF2B5EF4-FFF2-40B4-BE49-F238E27FC236}">
                <a16:creationId xmlns:a16="http://schemas.microsoft.com/office/drawing/2014/main" id="{01909DD0-F1AC-48B9-8F81-3D39B93C4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773" y="2243800"/>
            <a:ext cx="314016" cy="2308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quotation marks">
            <a:extLst>
              <a:ext uri="{FF2B5EF4-FFF2-40B4-BE49-F238E27FC236}">
                <a16:creationId xmlns:a16="http://schemas.microsoft.com/office/drawing/2014/main" id="{5D3AF046-486E-4337-BAC9-24346ED262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773" y="3895050"/>
            <a:ext cx="314016" cy="2308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quotation marks">
            <a:extLst>
              <a:ext uri="{FF2B5EF4-FFF2-40B4-BE49-F238E27FC236}">
                <a16:creationId xmlns:a16="http://schemas.microsoft.com/office/drawing/2014/main" id="{3ADBF536-1ABB-4964-A007-6EE60103D5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2181" y="4046119"/>
            <a:ext cx="314016" cy="2308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Image result for quotation marks">
            <a:extLst>
              <a:ext uri="{FF2B5EF4-FFF2-40B4-BE49-F238E27FC236}">
                <a16:creationId xmlns:a16="http://schemas.microsoft.com/office/drawing/2014/main" id="{104C0BF7-61C3-4C29-935D-27D93131FE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2181" y="2037433"/>
            <a:ext cx="314016" cy="230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972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C0CA8-43ED-40CE-A251-044DD5AEF849}"/>
              </a:ext>
            </a:extLst>
          </p:cNvPr>
          <p:cNvSpPr>
            <a:spLocks noGrp="1"/>
          </p:cNvSpPr>
          <p:nvPr>
            <p:ph type="title"/>
          </p:nvPr>
        </p:nvSpPr>
        <p:spPr>
          <a:xfrm>
            <a:off x="838200" y="365125"/>
            <a:ext cx="11061804" cy="1325563"/>
          </a:xfrm>
        </p:spPr>
        <p:txBody>
          <a:bodyPr>
            <a:normAutofit fontScale="90000"/>
          </a:bodyPr>
          <a:lstStyle/>
          <a:p>
            <a:r>
              <a:rPr lang="en-US" sz="3200" dirty="0"/>
              <a:t>And importantly, ‘frozen’ doesn’t alienate </a:t>
            </a:r>
            <a:br>
              <a:rPr lang="en-US" sz="3200" dirty="0"/>
            </a:br>
            <a:r>
              <a:rPr lang="en-US" sz="3200" dirty="0"/>
              <a:t>consumers as long as it gives them access </a:t>
            </a:r>
            <a:br>
              <a:rPr lang="en-US" sz="3200" dirty="0"/>
            </a:br>
            <a:r>
              <a:rPr lang="en-US" sz="3200" dirty="0"/>
              <a:t>to fresh-tasting, convenient fish.</a:t>
            </a:r>
          </a:p>
        </p:txBody>
      </p:sp>
      <p:sp>
        <p:nvSpPr>
          <p:cNvPr id="3" name="Slide Number Placeholder 2">
            <a:extLst>
              <a:ext uri="{FF2B5EF4-FFF2-40B4-BE49-F238E27FC236}">
                <a16:creationId xmlns:a16="http://schemas.microsoft.com/office/drawing/2014/main" id="{6830077F-CDF8-4EA4-8712-4BC6FB12BEFA}"/>
              </a:ext>
            </a:extLst>
          </p:cNvPr>
          <p:cNvSpPr>
            <a:spLocks noGrp="1"/>
          </p:cNvSpPr>
          <p:nvPr>
            <p:ph type="sldNum" sz="quarter" idx="4"/>
          </p:nvPr>
        </p:nvSpPr>
        <p:spPr/>
        <p:txBody>
          <a:bodyPr/>
          <a:lstStyle/>
          <a:p>
            <a:fld id="{445BB9D4-DA47-4DCB-9110-082D989CD4AC}" type="slidenum">
              <a:rPr lang="en-US" smtClean="0"/>
              <a:pPr/>
              <a:t>31</a:t>
            </a:fld>
            <a:endParaRPr lang="en-US" dirty="0"/>
          </a:p>
        </p:txBody>
      </p:sp>
      <p:graphicFrame>
        <p:nvGraphicFramePr>
          <p:cNvPr id="4" name="Chart 3">
            <a:extLst>
              <a:ext uri="{FF2B5EF4-FFF2-40B4-BE49-F238E27FC236}">
                <a16:creationId xmlns:a16="http://schemas.microsoft.com/office/drawing/2014/main" id="{2926B077-2028-44F8-942C-80CF69639CCB}"/>
              </a:ext>
            </a:extLst>
          </p:cNvPr>
          <p:cNvGraphicFramePr/>
          <p:nvPr>
            <p:extLst>
              <p:ext uri="{D42A27DB-BD31-4B8C-83A1-F6EECF244321}">
                <p14:modId xmlns:p14="http://schemas.microsoft.com/office/powerpoint/2010/main" val="3961546643"/>
              </p:ext>
            </p:extLst>
          </p:nvPr>
        </p:nvGraphicFramePr>
        <p:xfrm>
          <a:off x="6096000" y="2551514"/>
          <a:ext cx="2772814" cy="27857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A68FC27D-B5F8-4B75-B804-22F3E1D16412}"/>
              </a:ext>
            </a:extLst>
          </p:cNvPr>
          <p:cNvGraphicFramePr/>
          <p:nvPr/>
        </p:nvGraphicFramePr>
        <p:xfrm>
          <a:off x="9127190" y="2551514"/>
          <a:ext cx="2772814" cy="27857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A8CD7D25-5DDE-43D1-8734-FB4D76BC37C4}"/>
              </a:ext>
            </a:extLst>
          </p:cNvPr>
          <p:cNvGraphicFramePr/>
          <p:nvPr/>
        </p:nvGraphicFramePr>
        <p:xfrm>
          <a:off x="342064" y="2551515"/>
          <a:ext cx="2772814" cy="27857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4CD7BBC9-BB64-47D7-94F7-103408F70295}"/>
              </a:ext>
            </a:extLst>
          </p:cNvPr>
          <p:cNvGraphicFramePr/>
          <p:nvPr>
            <p:extLst>
              <p:ext uri="{D42A27DB-BD31-4B8C-83A1-F6EECF244321}">
                <p14:modId xmlns:p14="http://schemas.microsoft.com/office/powerpoint/2010/main" val="1449087764"/>
              </p:ext>
            </p:extLst>
          </p:nvPr>
        </p:nvGraphicFramePr>
        <p:xfrm>
          <a:off x="3193998" y="2551514"/>
          <a:ext cx="2772814" cy="2785705"/>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165D9720-DC0A-48C8-A6B6-138B98CB7335}"/>
              </a:ext>
            </a:extLst>
          </p:cNvPr>
          <p:cNvSpPr txBox="1"/>
          <p:nvPr/>
        </p:nvSpPr>
        <p:spPr>
          <a:xfrm>
            <a:off x="879760" y="3070683"/>
            <a:ext cx="1697423" cy="1785104"/>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62%</a:t>
            </a:r>
          </a:p>
          <a:p>
            <a:pPr algn="ctr"/>
            <a:r>
              <a:rPr lang="en-US" sz="1600" b="1" dirty="0">
                <a:solidFill>
                  <a:schemeClr val="accent1"/>
                </a:solidFill>
                <a:latin typeface="Arial" panose="020B0604020202020204" pitchFamily="34" charset="0"/>
                <a:cs typeface="Arial" panose="020B0604020202020204" pitchFamily="34" charset="0"/>
              </a:rPr>
              <a:t>are comfortable eating fish that are </a:t>
            </a:r>
            <a:r>
              <a:rPr lang="en-US" sz="1600" b="1" dirty="0">
                <a:solidFill>
                  <a:srgbClr val="005BAA"/>
                </a:solidFill>
                <a:latin typeface="Arial" panose="020B0604020202020204" pitchFamily="34" charset="0"/>
                <a:cs typeface="Arial" panose="020B0604020202020204" pitchFamily="34" charset="0"/>
              </a:rPr>
              <a:t>once-</a:t>
            </a:r>
          </a:p>
          <a:p>
            <a:pPr algn="ctr"/>
            <a:r>
              <a:rPr lang="en-US" sz="1600" b="1" dirty="0">
                <a:solidFill>
                  <a:srgbClr val="005BAA"/>
                </a:solidFill>
                <a:latin typeface="Arial" panose="020B0604020202020204" pitchFamily="34" charset="0"/>
                <a:cs typeface="Arial" panose="020B0604020202020204" pitchFamily="34" charset="0"/>
              </a:rPr>
              <a:t>frozen</a:t>
            </a:r>
            <a:endParaRPr lang="en-US" sz="2000" b="1" dirty="0">
              <a:solidFill>
                <a:srgbClr val="005BAA"/>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DA9CB94-81BB-4446-89EC-09EE0C6B2366}"/>
              </a:ext>
            </a:extLst>
          </p:cNvPr>
          <p:cNvSpPr txBox="1"/>
          <p:nvPr/>
        </p:nvSpPr>
        <p:spPr>
          <a:xfrm>
            <a:off x="9664885" y="3115112"/>
            <a:ext cx="1697423" cy="1754326"/>
          </a:xfrm>
          <a:prstGeom prst="rect">
            <a:avLst/>
          </a:prstGeom>
          <a:noFill/>
        </p:spPr>
        <p:txBody>
          <a:bodyPr wrap="square" rtlCol="0">
            <a:spAutoFit/>
          </a:bodyPr>
          <a:lstStyle/>
          <a:p>
            <a:pPr algn="ctr"/>
            <a:r>
              <a:rPr lang="en-US" sz="2800" b="1" dirty="0">
                <a:solidFill>
                  <a:schemeClr val="accent3"/>
                </a:solidFill>
                <a:latin typeface="Arial" panose="020B0604020202020204" pitchFamily="34" charset="0"/>
                <a:cs typeface="Arial" panose="020B0604020202020204" pitchFamily="34" charset="0"/>
              </a:rPr>
              <a:t>37%</a:t>
            </a:r>
          </a:p>
          <a:p>
            <a:pPr algn="ctr"/>
            <a:r>
              <a:rPr lang="en-US" sz="1600" b="1" dirty="0">
                <a:solidFill>
                  <a:schemeClr val="accent3"/>
                </a:solidFill>
                <a:latin typeface="Arial" panose="020B0604020202020204" pitchFamily="34" charset="0"/>
                <a:cs typeface="Arial" panose="020B0604020202020204" pitchFamily="34" charset="0"/>
              </a:rPr>
              <a:t>are comfortable eating fish that are twice-frozen</a:t>
            </a:r>
            <a:endParaRPr lang="en-US" sz="2000" b="1" dirty="0">
              <a:solidFill>
                <a:schemeClr val="accent3"/>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487BBC9-DD71-444E-8970-5DE62E173F43}"/>
              </a:ext>
            </a:extLst>
          </p:cNvPr>
          <p:cNvSpPr txBox="1"/>
          <p:nvPr/>
        </p:nvSpPr>
        <p:spPr>
          <a:xfrm>
            <a:off x="6626199" y="3016894"/>
            <a:ext cx="1697423" cy="1754326"/>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55%</a:t>
            </a:r>
          </a:p>
          <a:p>
            <a:pPr algn="ctr"/>
            <a:r>
              <a:rPr lang="en-US" sz="1600" b="1" dirty="0">
                <a:solidFill>
                  <a:schemeClr val="accent2"/>
                </a:solidFill>
                <a:latin typeface="Arial" panose="020B0604020202020204" pitchFamily="34" charset="0"/>
                <a:cs typeface="Arial" panose="020B0604020202020204" pitchFamily="34" charset="0"/>
              </a:rPr>
              <a:t>are comfortable eating fish that are</a:t>
            </a:r>
            <a:r>
              <a:rPr lang="en-US" sz="1600" b="1" dirty="0">
                <a:solidFill>
                  <a:schemeClr val="accent3"/>
                </a:solidFill>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individually quick frozen</a:t>
            </a:r>
            <a:endParaRPr lang="en-US" sz="2000" b="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CFB9AA5-31B3-4A53-9757-C9FA40A135A0}"/>
              </a:ext>
            </a:extLst>
          </p:cNvPr>
          <p:cNvSpPr txBox="1"/>
          <p:nvPr/>
        </p:nvSpPr>
        <p:spPr>
          <a:xfrm>
            <a:off x="3731693" y="3088218"/>
            <a:ext cx="1697423" cy="1754326"/>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58%</a:t>
            </a:r>
          </a:p>
          <a:p>
            <a:pPr algn="ctr"/>
            <a:r>
              <a:rPr lang="en-US" sz="1600" b="1" dirty="0">
                <a:solidFill>
                  <a:schemeClr val="accent2"/>
                </a:solidFill>
                <a:latin typeface="Arial" panose="020B0604020202020204" pitchFamily="34" charset="0"/>
                <a:cs typeface="Arial" panose="020B0604020202020204" pitchFamily="34" charset="0"/>
              </a:rPr>
              <a:t>are comfortable eating fish that are</a:t>
            </a:r>
            <a:r>
              <a:rPr lang="en-US" sz="1600" b="1" dirty="0">
                <a:solidFill>
                  <a:schemeClr val="accent3"/>
                </a:solidFill>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frozen at sea</a:t>
            </a:r>
            <a:endParaRPr lang="en-US" sz="2000" b="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28DF4642-294B-4605-9B8B-5994BF3E31E7}"/>
              </a:ext>
            </a:extLst>
          </p:cNvPr>
          <p:cNvSpPr/>
          <p:nvPr/>
        </p:nvSpPr>
        <p:spPr>
          <a:xfrm>
            <a:off x="0" y="5679482"/>
            <a:ext cx="9805182" cy="707886"/>
          </a:xfrm>
          <a:prstGeom prst="rect">
            <a:avLst/>
          </a:prstGeom>
        </p:spPr>
        <p:txBody>
          <a:bodyPr wrap="square">
            <a:spAutoFit/>
          </a:bodyPr>
          <a:lstStyle/>
          <a:p>
            <a:r>
              <a:rPr lang="en-US" sz="800" dirty="0">
                <a:solidFill>
                  <a:schemeClr val="accent4">
                    <a:lumMod val="75000"/>
                  </a:schemeClr>
                </a:solidFill>
                <a:latin typeface="Arial" panose="020B0604020202020204" pitchFamily="34" charset="0"/>
                <a:cs typeface="Arial" panose="020B0604020202020204" pitchFamily="34" charset="0"/>
              </a:rPr>
              <a:t>Q21. Once-Frozen means once the fish is caught at sea, it is filleted and then frozen. Which of the following statements applies based on the above? Base: 1,026</a:t>
            </a:r>
          </a:p>
          <a:p>
            <a:r>
              <a:rPr lang="en-US" sz="800" dirty="0">
                <a:solidFill>
                  <a:schemeClr val="accent4">
                    <a:lumMod val="75000"/>
                  </a:schemeClr>
                </a:solidFill>
                <a:latin typeface="Arial" panose="020B0604020202020204" pitchFamily="34" charset="0"/>
                <a:cs typeface="Arial" panose="020B0604020202020204" pitchFamily="34" charset="0"/>
              </a:rPr>
              <a:t>Q22. Twice-Frozen means the fish is caught at sea, filleted and frozen at sea. The fish is then shipped to a processing plant, thawed for reprocessing, and frozen a second time. Which of the following statements applies based on the above? Base: 1,026</a:t>
            </a:r>
          </a:p>
          <a:p>
            <a:r>
              <a:rPr lang="en-US" sz="800" dirty="0">
                <a:solidFill>
                  <a:schemeClr val="accent4">
                    <a:lumMod val="75000"/>
                  </a:schemeClr>
                </a:solidFill>
                <a:latin typeface="Arial" panose="020B0604020202020204" pitchFamily="34" charset="0"/>
                <a:cs typeface="Arial" panose="020B0604020202020204" pitchFamily="34" charset="0"/>
              </a:rPr>
              <a:t>Q23. Individually Quick Frozen (IQF) means the fish is fast-frozen in a matter of minutes or hours as individual units. Which of the following statements applies based on the above? Base: 1,026</a:t>
            </a:r>
          </a:p>
          <a:p>
            <a:r>
              <a:rPr lang="en-US" sz="800" dirty="0">
                <a:solidFill>
                  <a:schemeClr val="accent4">
                    <a:lumMod val="75000"/>
                  </a:schemeClr>
                </a:solidFill>
                <a:latin typeface="Arial" panose="020B0604020202020204" pitchFamily="34" charset="0"/>
                <a:cs typeface="Arial" panose="020B0604020202020204" pitchFamily="34" charset="0"/>
              </a:rPr>
              <a:t>Q24. Frozen at Sea means the fish is harvested at sea and then filleted and frozen within hours of catch. Which of the following statements applies based on the above? Base: 1,026</a:t>
            </a:r>
          </a:p>
        </p:txBody>
      </p:sp>
      <p:sp>
        <p:nvSpPr>
          <p:cNvPr id="13" name="Rectangle 12">
            <a:extLst>
              <a:ext uri="{FF2B5EF4-FFF2-40B4-BE49-F238E27FC236}">
                <a16:creationId xmlns:a16="http://schemas.microsoft.com/office/drawing/2014/main" id="{A73C30C2-557F-4738-BE32-83BE88BDAFF4}"/>
              </a:ext>
            </a:extLst>
          </p:cNvPr>
          <p:cNvSpPr/>
          <p:nvPr/>
        </p:nvSpPr>
        <p:spPr>
          <a:xfrm>
            <a:off x="3722305" y="2071356"/>
            <a:ext cx="4747390" cy="276999"/>
          </a:xfrm>
          <a:prstGeom prst="rect">
            <a:avLst/>
          </a:prstGeom>
        </p:spPr>
        <p:txBody>
          <a:bodyPr wrap="none">
            <a:spAutoFit/>
          </a:bodyPr>
          <a:lstStyle/>
          <a:p>
            <a:pPr algn="ctr"/>
            <a:r>
              <a:rPr lang="en-US" sz="1200" b="1" dirty="0">
                <a:solidFill>
                  <a:schemeClr val="accent1"/>
                </a:solidFill>
                <a:latin typeface="Arial Black" panose="020B0A04020102020204" pitchFamily="34" charset="0"/>
              </a:rPr>
              <a:t>Consumer Comfort with Frozen Labeling on Packages</a:t>
            </a:r>
          </a:p>
        </p:txBody>
      </p:sp>
      <p:sp>
        <p:nvSpPr>
          <p:cNvPr id="14" name="Rectangle 13">
            <a:extLst>
              <a:ext uri="{FF2B5EF4-FFF2-40B4-BE49-F238E27FC236}">
                <a16:creationId xmlns:a16="http://schemas.microsoft.com/office/drawing/2014/main" id="{290EEAE7-D7B9-451E-A846-B9D20344370C}"/>
              </a:ext>
            </a:extLst>
          </p:cNvPr>
          <p:cNvSpPr/>
          <p:nvPr/>
        </p:nvSpPr>
        <p:spPr>
          <a:xfrm>
            <a:off x="281993" y="2429036"/>
            <a:ext cx="8845196" cy="29081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31180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BA992-3145-4AF7-A2E3-A97EF3F56FBE}"/>
              </a:ext>
            </a:extLst>
          </p:cNvPr>
          <p:cNvSpPr>
            <a:spLocks noGrp="1"/>
          </p:cNvSpPr>
          <p:nvPr>
            <p:ph type="title"/>
          </p:nvPr>
        </p:nvSpPr>
        <p:spPr/>
        <p:txBody>
          <a:bodyPr>
            <a:normAutofit fontScale="90000"/>
          </a:bodyPr>
          <a:lstStyle/>
          <a:p>
            <a:r>
              <a:rPr lang="en-US" dirty="0"/>
              <a:t>Wild Alaska Pollock has a very motivating story that consumers, particularly Millennials, want to hear.</a:t>
            </a:r>
          </a:p>
        </p:txBody>
      </p:sp>
      <p:sp>
        <p:nvSpPr>
          <p:cNvPr id="3" name="Slide Number Placeholder 2">
            <a:extLst>
              <a:ext uri="{FF2B5EF4-FFF2-40B4-BE49-F238E27FC236}">
                <a16:creationId xmlns:a16="http://schemas.microsoft.com/office/drawing/2014/main" id="{FDD3E053-3EAA-4902-AE24-43E76842C69C}"/>
              </a:ext>
            </a:extLst>
          </p:cNvPr>
          <p:cNvSpPr>
            <a:spLocks noGrp="1"/>
          </p:cNvSpPr>
          <p:nvPr>
            <p:ph type="sldNum" sz="quarter" idx="4"/>
          </p:nvPr>
        </p:nvSpPr>
        <p:spPr/>
        <p:txBody>
          <a:bodyPr/>
          <a:lstStyle/>
          <a:p>
            <a:fld id="{445BB9D4-DA47-4DCB-9110-082D989CD4AC}" type="slidenum">
              <a:rPr lang="en-US" smtClean="0"/>
              <a:pPr/>
              <a:t>32</a:t>
            </a:fld>
            <a:endParaRPr lang="en-US" dirty="0"/>
          </a:p>
        </p:txBody>
      </p:sp>
      <p:graphicFrame>
        <p:nvGraphicFramePr>
          <p:cNvPr id="5" name="Chart 4">
            <a:extLst>
              <a:ext uri="{FF2B5EF4-FFF2-40B4-BE49-F238E27FC236}">
                <a16:creationId xmlns:a16="http://schemas.microsoft.com/office/drawing/2014/main" id="{1F7C238A-2B17-4F3B-88F8-A95723CEA9DA}"/>
              </a:ext>
            </a:extLst>
          </p:cNvPr>
          <p:cNvGraphicFramePr/>
          <p:nvPr>
            <p:extLst>
              <p:ext uri="{D42A27DB-BD31-4B8C-83A1-F6EECF244321}">
                <p14:modId xmlns:p14="http://schemas.microsoft.com/office/powerpoint/2010/main" val="682346592"/>
              </p:ext>
            </p:extLst>
          </p:nvPr>
        </p:nvGraphicFramePr>
        <p:xfrm>
          <a:off x="2908571" y="1789813"/>
          <a:ext cx="6796066" cy="4075676"/>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1A02D8CB-34B3-467F-AD22-03CE70F0ED47}"/>
              </a:ext>
            </a:extLst>
          </p:cNvPr>
          <p:cNvSpPr/>
          <p:nvPr/>
        </p:nvSpPr>
        <p:spPr>
          <a:xfrm>
            <a:off x="6215" y="5892583"/>
            <a:ext cx="10287000" cy="461665"/>
          </a:xfrm>
          <a:prstGeom prst="rect">
            <a:avLst/>
          </a:prstGeom>
        </p:spPr>
        <p:txBody>
          <a:bodyPr wrap="square">
            <a:spAutoFit/>
          </a:bodyPr>
          <a:lstStyle/>
          <a:p>
            <a:r>
              <a:rPr lang="en-US" sz="800" dirty="0">
                <a:solidFill>
                  <a:schemeClr val="accent4">
                    <a:lumMod val="75000"/>
                  </a:schemeClr>
                </a:solidFill>
                <a:latin typeface="Arial" panose="020B0604020202020204" pitchFamily="34" charset="0"/>
                <a:cs typeface="Arial" panose="020B0604020202020204" pitchFamily="34" charset="0"/>
              </a:rPr>
              <a:t>Q11. How likely are you to do the following? Base: 1,026</a:t>
            </a:r>
          </a:p>
          <a:p>
            <a:r>
              <a:rPr lang="en-US" sz="800" dirty="0">
                <a:solidFill>
                  <a:schemeClr val="accent4">
                    <a:lumMod val="75000"/>
                  </a:schemeClr>
                </a:solidFill>
                <a:latin typeface="Arial" panose="020B0604020202020204" pitchFamily="34" charset="0"/>
                <a:cs typeface="Arial" panose="020B0604020202020204" pitchFamily="34" charset="0"/>
              </a:rPr>
              <a:t>Q13. Now knowing that about Wild Alaska Pollock, how likely are you to do the following? Base: 1,026</a:t>
            </a:r>
          </a:p>
          <a:p>
            <a:r>
              <a:rPr lang="en-US" sz="800" dirty="0">
                <a:solidFill>
                  <a:schemeClr val="accent4">
                    <a:lumMod val="75000"/>
                  </a:schemeClr>
                </a:solidFill>
                <a:latin typeface="Arial" panose="020B0604020202020204" pitchFamily="34" charset="0"/>
                <a:cs typeface="Arial" panose="020B0604020202020204" pitchFamily="34" charset="0"/>
              </a:rPr>
              <a:t>*Aware = a lot/some/a little/only know the name *Familiar = a lot/some/a little </a:t>
            </a:r>
          </a:p>
        </p:txBody>
      </p:sp>
      <p:sp>
        <p:nvSpPr>
          <p:cNvPr id="8" name="Rectangle 7">
            <a:extLst>
              <a:ext uri="{FF2B5EF4-FFF2-40B4-BE49-F238E27FC236}">
                <a16:creationId xmlns:a16="http://schemas.microsoft.com/office/drawing/2014/main" id="{F5AB8DA3-42F6-41F7-ADD4-4EB02119EE77}"/>
              </a:ext>
            </a:extLst>
          </p:cNvPr>
          <p:cNvSpPr/>
          <p:nvPr/>
        </p:nvSpPr>
        <p:spPr>
          <a:xfrm>
            <a:off x="752272" y="2338362"/>
            <a:ext cx="2253575" cy="2893100"/>
          </a:xfrm>
          <a:prstGeom prst="rect">
            <a:avLst/>
          </a:prstGeom>
        </p:spPr>
        <p:txBody>
          <a:bodyPr wrap="square">
            <a:spAutoFit/>
          </a:bodyPr>
          <a:lstStyle/>
          <a:p>
            <a:pPr marR="0" lvl="0">
              <a:spcBef>
                <a:spcPts val="0"/>
              </a:spcBef>
              <a:spcAft>
                <a:spcPts val="0"/>
              </a:spcAft>
              <a:buClr>
                <a:srgbClr val="2F5496"/>
              </a:buClr>
              <a:buSzPts val="1100"/>
            </a:pPr>
            <a:r>
              <a:rPr lang="en-US" sz="1400" i="1" dirty="0">
                <a:latin typeface="Arial" panose="020B0604020202020204" pitchFamily="34" charset="0"/>
                <a:ea typeface="Calibri" panose="020F0502020204030204" pitchFamily="34" charset="0"/>
                <a:cs typeface="Arial" panose="020B0604020202020204" pitchFamily="34" charset="0"/>
              </a:rPr>
              <a:t>“Wild Alaska Pollock is a delicious, mild-tasting whitefish, that is versatile and nutritious. It’s superior quality, sustainability and traceability have made it the most popular wild seafood in the world. Caught in the icy-cold waters of Alaska by U.S. fishermen and frozen only once.”</a:t>
            </a:r>
          </a:p>
        </p:txBody>
      </p:sp>
      <p:sp>
        <p:nvSpPr>
          <p:cNvPr id="7" name="Rectangle 6">
            <a:extLst>
              <a:ext uri="{FF2B5EF4-FFF2-40B4-BE49-F238E27FC236}">
                <a16:creationId xmlns:a16="http://schemas.microsoft.com/office/drawing/2014/main" id="{05BBF728-9F40-4ED0-AE99-E31EF27DC429}"/>
              </a:ext>
            </a:extLst>
          </p:cNvPr>
          <p:cNvSpPr/>
          <p:nvPr/>
        </p:nvSpPr>
        <p:spPr>
          <a:xfrm>
            <a:off x="752272" y="2008405"/>
            <a:ext cx="2156298" cy="230832"/>
          </a:xfrm>
          <a:prstGeom prst="rect">
            <a:avLst/>
          </a:prstGeom>
        </p:spPr>
        <p:txBody>
          <a:bodyPr wrap="square">
            <a:spAutoFit/>
          </a:bodyPr>
          <a:lstStyle/>
          <a:p>
            <a:pPr algn="ctr"/>
            <a:r>
              <a:rPr lang="en-US" sz="900" dirty="0">
                <a:solidFill>
                  <a:srgbClr val="757070"/>
                </a:solidFill>
                <a:latin typeface="Arial" panose="020B0604020202020204" pitchFamily="34" charset="0"/>
                <a:cs typeface="Arial" panose="020B0604020202020204" pitchFamily="34" charset="0"/>
              </a:rPr>
              <a:t>(Definition provided in online survey)</a:t>
            </a:r>
          </a:p>
        </p:txBody>
      </p:sp>
      <p:sp>
        <p:nvSpPr>
          <p:cNvPr id="9" name="TextBox 8">
            <a:extLst>
              <a:ext uri="{FF2B5EF4-FFF2-40B4-BE49-F238E27FC236}">
                <a16:creationId xmlns:a16="http://schemas.microsoft.com/office/drawing/2014/main" id="{50E8114C-C20B-49B1-B134-86AAE4ABCCB6}"/>
              </a:ext>
            </a:extLst>
          </p:cNvPr>
          <p:cNvSpPr txBox="1"/>
          <p:nvPr/>
        </p:nvSpPr>
        <p:spPr>
          <a:xfrm>
            <a:off x="9704637" y="2499745"/>
            <a:ext cx="2140085" cy="2062103"/>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56%</a:t>
            </a:r>
          </a:p>
          <a:p>
            <a:pPr algn="ctr"/>
            <a:r>
              <a:rPr lang="en-US" sz="1400" dirty="0">
                <a:latin typeface="Arial" panose="020B0604020202020204" pitchFamily="34" charset="0"/>
                <a:cs typeface="Arial" panose="020B0604020202020204" pitchFamily="34" charset="0"/>
              </a:rPr>
              <a:t>of </a:t>
            </a:r>
            <a:r>
              <a:rPr lang="en-US" sz="1400" b="1" dirty="0">
                <a:latin typeface="Arial" panose="020B0604020202020204" pitchFamily="34" charset="0"/>
                <a:cs typeface="Arial" panose="020B0604020202020204" pitchFamily="34" charset="0"/>
              </a:rPr>
              <a:t>Future Wild Alaska Pollock Advocates</a:t>
            </a:r>
            <a:r>
              <a:rPr lang="en-US" sz="1400" dirty="0">
                <a:latin typeface="Arial" panose="020B0604020202020204" pitchFamily="34" charset="0"/>
                <a:cs typeface="Arial" panose="020B0604020202020204" pitchFamily="34" charset="0"/>
              </a:rPr>
              <a:t> say they will</a:t>
            </a:r>
          </a:p>
          <a:p>
            <a:pPr algn="ctr"/>
            <a:r>
              <a:rPr lang="en-US" sz="1400" b="1" u="sng" dirty="0">
                <a:solidFill>
                  <a:srgbClr val="9BC13C"/>
                </a:solidFill>
                <a:latin typeface="Arial" panose="020B0604020202020204" pitchFamily="34" charset="0"/>
                <a:cs typeface="Arial" panose="020B0604020202020204" pitchFamily="34" charset="0"/>
              </a:rPr>
              <a:t>seek out more information about Wild Alaska Pollock</a:t>
            </a:r>
            <a:endParaRPr lang="en-US" sz="14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5F443788-3CA2-41C1-95B7-B8D69DE5EF50}"/>
              </a:ext>
            </a:extLst>
          </p:cNvPr>
          <p:cNvSpPr/>
          <p:nvPr/>
        </p:nvSpPr>
        <p:spPr>
          <a:xfrm>
            <a:off x="9525283" y="2203641"/>
            <a:ext cx="2369845" cy="2803161"/>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48982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09C9C-E77B-4B1B-BA8D-C1D5BA555C3C}"/>
              </a:ext>
            </a:extLst>
          </p:cNvPr>
          <p:cNvSpPr>
            <a:spLocks noGrp="1"/>
          </p:cNvSpPr>
          <p:nvPr>
            <p:ph type="title"/>
          </p:nvPr>
        </p:nvSpPr>
        <p:spPr/>
        <p:txBody>
          <a:bodyPr>
            <a:normAutofit/>
          </a:bodyPr>
          <a:lstStyle/>
          <a:p>
            <a:r>
              <a:rPr lang="en-US" sz="3200" dirty="0"/>
              <a:t>Wild Alaska Pollock’s sustainability story matters for our target audience.</a:t>
            </a:r>
          </a:p>
        </p:txBody>
      </p:sp>
      <p:sp>
        <p:nvSpPr>
          <p:cNvPr id="3" name="Slide Number Placeholder 2">
            <a:extLst>
              <a:ext uri="{FF2B5EF4-FFF2-40B4-BE49-F238E27FC236}">
                <a16:creationId xmlns:a16="http://schemas.microsoft.com/office/drawing/2014/main" id="{96ED57A6-5A0F-4D2C-A719-9DF260BE7C90}"/>
              </a:ext>
            </a:extLst>
          </p:cNvPr>
          <p:cNvSpPr>
            <a:spLocks noGrp="1"/>
          </p:cNvSpPr>
          <p:nvPr>
            <p:ph type="sldNum" sz="quarter" idx="4"/>
          </p:nvPr>
        </p:nvSpPr>
        <p:spPr/>
        <p:txBody>
          <a:bodyPr/>
          <a:lstStyle/>
          <a:p>
            <a:fld id="{445BB9D4-DA47-4DCB-9110-082D989CD4AC}" type="slidenum">
              <a:rPr lang="en-US" smtClean="0"/>
              <a:pPr/>
              <a:t>33</a:t>
            </a:fld>
            <a:endParaRPr lang="en-US" dirty="0"/>
          </a:p>
        </p:txBody>
      </p:sp>
      <p:sp>
        <p:nvSpPr>
          <p:cNvPr id="6" name="Rectangle 5">
            <a:extLst>
              <a:ext uri="{FF2B5EF4-FFF2-40B4-BE49-F238E27FC236}">
                <a16:creationId xmlns:a16="http://schemas.microsoft.com/office/drawing/2014/main" id="{196E16AE-A343-40F3-B7E0-053E1A6A02EC}"/>
              </a:ext>
            </a:extLst>
          </p:cNvPr>
          <p:cNvSpPr/>
          <p:nvPr/>
        </p:nvSpPr>
        <p:spPr>
          <a:xfrm>
            <a:off x="0" y="6144259"/>
            <a:ext cx="7629099" cy="215444"/>
          </a:xfrm>
          <a:prstGeom prst="rect">
            <a:avLst/>
          </a:prstGeom>
        </p:spPr>
        <p:txBody>
          <a:bodyPr wrap="square">
            <a:spAutoFit/>
          </a:bodyPr>
          <a:lstStyle/>
          <a:p>
            <a:r>
              <a:rPr lang="en-US" sz="800" dirty="0">
                <a:solidFill>
                  <a:schemeClr val="accent4">
                    <a:lumMod val="75000"/>
                  </a:schemeClr>
                </a:solidFill>
                <a:latin typeface="Arial" panose="020B0604020202020204" pitchFamily="34" charset="0"/>
                <a:cs typeface="Arial" panose="020B0604020202020204" pitchFamily="34" charset="0"/>
              </a:rPr>
              <a:t>Q14. How much of an impact do the following statements have in your likelihood to consider purchasing and/or ordering Wild Alaska Pollock? Base: 1,026</a:t>
            </a:r>
          </a:p>
        </p:txBody>
      </p:sp>
      <p:sp>
        <p:nvSpPr>
          <p:cNvPr id="8" name="TextBox 7">
            <a:extLst>
              <a:ext uri="{FF2B5EF4-FFF2-40B4-BE49-F238E27FC236}">
                <a16:creationId xmlns:a16="http://schemas.microsoft.com/office/drawing/2014/main" id="{4F2E26AA-27FE-4BAA-B2B8-518E912FC957}"/>
              </a:ext>
            </a:extLst>
          </p:cNvPr>
          <p:cNvSpPr txBox="1"/>
          <p:nvPr/>
        </p:nvSpPr>
        <p:spPr>
          <a:xfrm>
            <a:off x="1711744" y="2044464"/>
            <a:ext cx="8575256" cy="307777"/>
          </a:xfrm>
          <a:prstGeom prst="rect">
            <a:avLst/>
          </a:prstGeom>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1200" b="0" i="0" u="none" strike="noStrike" cap="none" spc="0" normalizeH="0" baseline="0">
                <a:ln>
                  <a:noFill/>
                </a:ln>
                <a:solidFill>
                  <a:srgbClr val="3A3838"/>
                </a:solidFill>
                <a:effectLst/>
                <a:uLnTx/>
                <a:uFillTx/>
                <a:latin typeface="Arial Black" panose="020B0A04020102020204" pitchFamily="34" charset="0"/>
              </a:defRPr>
            </a:lvl1pPr>
          </a:lstStyle>
          <a:p>
            <a:r>
              <a:rPr lang="en-US" dirty="0"/>
              <a:t>Sustainability messages with high likelihood to drive purchase and/or ordering of Wild Alaska Pollock</a:t>
            </a:r>
          </a:p>
        </p:txBody>
      </p:sp>
      <p:sp>
        <p:nvSpPr>
          <p:cNvPr id="11" name="TextBox 10">
            <a:extLst>
              <a:ext uri="{FF2B5EF4-FFF2-40B4-BE49-F238E27FC236}">
                <a16:creationId xmlns:a16="http://schemas.microsoft.com/office/drawing/2014/main" id="{D02A6B34-AF26-4143-A8FB-2831C4441402}"/>
              </a:ext>
            </a:extLst>
          </p:cNvPr>
          <p:cNvSpPr txBox="1"/>
          <p:nvPr/>
        </p:nvSpPr>
        <p:spPr>
          <a:xfrm>
            <a:off x="1371684" y="2600867"/>
            <a:ext cx="2914147" cy="2492990"/>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93%</a:t>
            </a:r>
          </a:p>
          <a:p>
            <a:pPr algn="ctr"/>
            <a:r>
              <a:rPr lang="en-US" sz="1400" dirty="0">
                <a:latin typeface="Arial" panose="020B0604020202020204" pitchFamily="34" charset="0"/>
                <a:cs typeface="Arial" panose="020B0604020202020204" pitchFamily="34" charset="0"/>
              </a:rPr>
              <a:t>of </a:t>
            </a:r>
            <a:r>
              <a:rPr lang="en-US" sz="1400" b="1" dirty="0">
                <a:latin typeface="Arial" panose="020B0604020202020204" pitchFamily="34" charset="0"/>
                <a:cs typeface="Arial" panose="020B0604020202020204" pitchFamily="34" charset="0"/>
              </a:rPr>
              <a:t>Future Wild Alaska Pollock Advocates</a:t>
            </a:r>
            <a:r>
              <a:rPr lang="en-US" sz="1400" dirty="0">
                <a:latin typeface="Arial" panose="020B0604020202020204" pitchFamily="34" charset="0"/>
                <a:cs typeface="Arial" panose="020B0604020202020204" pitchFamily="34" charset="0"/>
              </a:rPr>
              <a:t> say the message </a:t>
            </a:r>
          </a:p>
          <a:p>
            <a:pPr algn="ctr"/>
            <a:r>
              <a:rPr lang="en-US" sz="1400" dirty="0">
                <a:latin typeface="Arial" panose="020B0604020202020204" pitchFamily="34" charset="0"/>
                <a:cs typeface="Arial" panose="020B0604020202020204" pitchFamily="34" charset="0"/>
              </a:rPr>
              <a:t>“</a:t>
            </a:r>
            <a:r>
              <a:rPr lang="en-US" sz="1400" b="1" u="sng" dirty="0">
                <a:solidFill>
                  <a:srgbClr val="9BC13C"/>
                </a:solidFill>
                <a:latin typeface="Arial" panose="020B0604020202020204" pitchFamily="34" charset="0"/>
                <a:cs typeface="Arial" panose="020B0604020202020204" pitchFamily="34" charset="0"/>
              </a:rPr>
              <a:t>Wild Alaska Pollock is the most abundant certified-sustainable fish in the world</a:t>
            </a:r>
            <a:r>
              <a:rPr lang="en-US" sz="1400" dirty="0">
                <a:latin typeface="Arial" panose="020B0604020202020204" pitchFamily="34" charset="0"/>
                <a:cs typeface="Arial" panose="020B0604020202020204" pitchFamily="34" charset="0"/>
              </a:rPr>
              <a:t>” </a:t>
            </a:r>
          </a:p>
          <a:p>
            <a:pPr algn="ctr"/>
            <a:r>
              <a:rPr lang="en-US" sz="1400" dirty="0">
                <a:latin typeface="Arial" panose="020B0604020202020204" pitchFamily="34" charset="0"/>
                <a:cs typeface="Arial" panose="020B0604020202020204" pitchFamily="34" charset="0"/>
              </a:rPr>
              <a:t>would have positive impact on their likelihood to purchase and/or order Wild Alaska Pollock</a:t>
            </a:r>
            <a:endParaRPr lang="en-US" sz="1400" dirty="0">
              <a:solidFill>
                <a:schemeClr val="accent6"/>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BD5FCE3-AC65-43FF-A2CE-C2AA86F0E2FE}"/>
              </a:ext>
            </a:extLst>
          </p:cNvPr>
          <p:cNvSpPr txBox="1"/>
          <p:nvPr/>
        </p:nvSpPr>
        <p:spPr>
          <a:xfrm>
            <a:off x="4500392" y="2600867"/>
            <a:ext cx="2914147" cy="313932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93%</a:t>
            </a:r>
          </a:p>
          <a:p>
            <a:pPr algn="ctr"/>
            <a:r>
              <a:rPr lang="en-US" sz="1400" dirty="0">
                <a:latin typeface="Arial" panose="020B0604020202020204" pitchFamily="34" charset="0"/>
                <a:cs typeface="Arial" panose="020B0604020202020204" pitchFamily="34" charset="0"/>
              </a:rPr>
              <a:t>of </a:t>
            </a:r>
            <a:r>
              <a:rPr lang="en-US" sz="1400" b="1" dirty="0">
                <a:latin typeface="Arial" panose="020B0604020202020204" pitchFamily="34" charset="0"/>
                <a:cs typeface="Arial" panose="020B0604020202020204" pitchFamily="34" charset="0"/>
              </a:rPr>
              <a:t>Future Wild Alaska Pollock Advocates</a:t>
            </a:r>
            <a:r>
              <a:rPr lang="en-US" sz="1400" dirty="0">
                <a:latin typeface="Arial" panose="020B0604020202020204" pitchFamily="34" charset="0"/>
                <a:cs typeface="Arial" panose="020B0604020202020204" pitchFamily="34" charset="0"/>
              </a:rPr>
              <a:t> say the message </a:t>
            </a:r>
          </a:p>
          <a:p>
            <a:pPr algn="ctr"/>
            <a:r>
              <a:rPr lang="en-US" sz="1400" dirty="0">
                <a:latin typeface="Arial" panose="020B0604020202020204" pitchFamily="34" charset="0"/>
                <a:cs typeface="Arial" panose="020B0604020202020204" pitchFamily="34" charset="0"/>
              </a:rPr>
              <a:t>“</a:t>
            </a:r>
            <a:r>
              <a:rPr lang="en-US" sz="1400" b="1" u="sng" dirty="0">
                <a:solidFill>
                  <a:srgbClr val="9BC13C"/>
                </a:solidFill>
                <a:latin typeface="Arial" panose="020B0604020202020204" pitchFamily="34" charset="0"/>
                <a:cs typeface="Arial" panose="020B0604020202020204" pitchFamily="34" charset="0"/>
              </a:rPr>
              <a:t>Wild Alaska Pollock is a smart seafood choice because it is sustainably managed and responsibly harvested under scientifically-based U.S. regulations</a:t>
            </a:r>
            <a:r>
              <a:rPr lang="en-US" sz="1400" dirty="0">
                <a:latin typeface="Arial" panose="020B0604020202020204" pitchFamily="34" charset="0"/>
                <a:cs typeface="Arial" panose="020B0604020202020204" pitchFamily="34" charset="0"/>
              </a:rPr>
              <a:t>” </a:t>
            </a:r>
          </a:p>
          <a:p>
            <a:pPr algn="ctr"/>
            <a:r>
              <a:rPr lang="en-US" sz="1400" dirty="0">
                <a:latin typeface="Arial" panose="020B0604020202020204" pitchFamily="34" charset="0"/>
                <a:cs typeface="Arial" panose="020B0604020202020204" pitchFamily="34" charset="0"/>
              </a:rPr>
              <a:t>would have positive impact on their likelihood to purchase and/or order Wild Alaska Pollock</a:t>
            </a:r>
            <a:endParaRPr lang="en-US" sz="1400" dirty="0">
              <a:solidFill>
                <a:schemeClr val="accent6"/>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A540FF9-87F4-4AEE-9B43-E5E31F2042BD}"/>
              </a:ext>
            </a:extLst>
          </p:cNvPr>
          <p:cNvSpPr txBox="1"/>
          <p:nvPr/>
        </p:nvSpPr>
        <p:spPr>
          <a:xfrm>
            <a:off x="7629099" y="2600867"/>
            <a:ext cx="2914147" cy="2708434"/>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90%</a:t>
            </a:r>
          </a:p>
          <a:p>
            <a:pPr algn="ctr"/>
            <a:r>
              <a:rPr lang="en-US" sz="1400" dirty="0">
                <a:latin typeface="Arial" panose="020B0604020202020204" pitchFamily="34" charset="0"/>
                <a:cs typeface="Arial" panose="020B0604020202020204" pitchFamily="34" charset="0"/>
              </a:rPr>
              <a:t>of </a:t>
            </a:r>
            <a:r>
              <a:rPr lang="en-US" sz="1400" b="1" dirty="0">
                <a:latin typeface="Arial" panose="020B0604020202020204" pitchFamily="34" charset="0"/>
                <a:cs typeface="Arial" panose="020B0604020202020204" pitchFamily="34" charset="0"/>
              </a:rPr>
              <a:t>Future Wild Alaska Pollock Advocates</a:t>
            </a:r>
            <a:r>
              <a:rPr lang="en-US" sz="1400" dirty="0">
                <a:latin typeface="Arial" panose="020B0604020202020204" pitchFamily="34" charset="0"/>
                <a:cs typeface="Arial" panose="020B0604020202020204" pitchFamily="34" charset="0"/>
              </a:rPr>
              <a:t> say the message </a:t>
            </a:r>
          </a:p>
          <a:p>
            <a:pPr algn="ctr"/>
            <a:r>
              <a:rPr lang="en-US" sz="1400" dirty="0">
                <a:latin typeface="Arial" panose="020B0604020202020204" pitchFamily="34" charset="0"/>
                <a:cs typeface="Arial" panose="020B0604020202020204" pitchFamily="34" charset="0"/>
              </a:rPr>
              <a:t>“</a:t>
            </a:r>
            <a:r>
              <a:rPr lang="en-US" sz="1400" b="1" u="sng" dirty="0">
                <a:solidFill>
                  <a:srgbClr val="9BC13C"/>
                </a:solidFill>
                <a:latin typeface="Arial" panose="020B0604020202020204" pitchFamily="34" charset="0"/>
                <a:cs typeface="Arial" panose="020B0604020202020204" pitchFamily="34" charset="0"/>
              </a:rPr>
              <a:t>Wild Alaska Pollock has a lower carbon footprint than beef, chicken, pork and most other land-based proteins</a:t>
            </a:r>
            <a:r>
              <a:rPr lang="en-US" sz="1400" dirty="0">
                <a:latin typeface="Arial" panose="020B0604020202020204" pitchFamily="34" charset="0"/>
                <a:cs typeface="Arial" panose="020B0604020202020204" pitchFamily="34" charset="0"/>
              </a:rPr>
              <a:t>” </a:t>
            </a:r>
          </a:p>
          <a:p>
            <a:pPr algn="ctr"/>
            <a:r>
              <a:rPr lang="en-US" sz="1400" dirty="0">
                <a:latin typeface="Arial" panose="020B0604020202020204" pitchFamily="34" charset="0"/>
                <a:cs typeface="Arial" panose="020B0604020202020204" pitchFamily="34" charset="0"/>
              </a:rPr>
              <a:t>would have positive impact on their likelihood to purchase and/or order Wild Alaska Pollock</a:t>
            </a:r>
            <a:endParaRPr lang="en-US" sz="1400"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79787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4552" y="109571"/>
            <a:ext cx="11096938" cy="1723433"/>
          </a:xfrm>
        </p:spPr>
        <p:txBody>
          <a:bodyPr>
            <a:normAutofit/>
          </a:bodyPr>
          <a:lstStyle/>
          <a:p>
            <a:r>
              <a:rPr lang="en-US" sz="3200" dirty="0"/>
              <a:t>And its versatility as a fish is a driver for purchase among GAPP’s core audience &amp; general market.</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45BB9D4-DA47-4DCB-9110-082D989CD4AC}"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3" name="Rectangle 32">
            <a:extLst>
              <a:ext uri="{FF2B5EF4-FFF2-40B4-BE49-F238E27FC236}">
                <a16:creationId xmlns:a16="http://schemas.microsoft.com/office/drawing/2014/main" id="{CE92A760-99C9-4B96-A91C-4942DD20A454}"/>
              </a:ext>
            </a:extLst>
          </p:cNvPr>
          <p:cNvSpPr/>
          <p:nvPr/>
        </p:nvSpPr>
        <p:spPr>
          <a:xfrm>
            <a:off x="0" y="6144259"/>
            <a:ext cx="7629099"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AEABAB">
                    <a:lumMod val="75000"/>
                  </a:srgbClr>
                </a:solidFill>
                <a:effectLst/>
                <a:uLnTx/>
                <a:uFillTx/>
                <a:latin typeface="Arial" panose="020B0604020202020204" pitchFamily="34" charset="0"/>
                <a:cs typeface="Arial" panose="020B0604020202020204" pitchFamily="34" charset="0"/>
              </a:rPr>
              <a:t>Q14. How much of an impact do the following statements have in your likelihood to consider purchasing and/or ordering Wild Alaska Pollock? Base: 1,026</a:t>
            </a:r>
          </a:p>
        </p:txBody>
      </p:sp>
      <p:sp>
        <p:nvSpPr>
          <p:cNvPr id="34" name="Rectangle 33">
            <a:extLst>
              <a:ext uri="{FF2B5EF4-FFF2-40B4-BE49-F238E27FC236}">
                <a16:creationId xmlns:a16="http://schemas.microsoft.com/office/drawing/2014/main" id="{45CC7C97-09B1-40C1-BB2E-8D855ED478B6}"/>
              </a:ext>
            </a:extLst>
          </p:cNvPr>
          <p:cNvSpPr/>
          <p:nvPr/>
        </p:nvSpPr>
        <p:spPr>
          <a:xfrm>
            <a:off x="2135507" y="5106322"/>
            <a:ext cx="1987422" cy="523220"/>
          </a:xfrm>
          <a:prstGeom prst="rect">
            <a:avLst/>
          </a:prstGeom>
        </p:spPr>
        <p:txBody>
          <a:bodyPr wrap="square">
            <a:spAutoFit/>
          </a:bodyPr>
          <a:lstStyle/>
          <a:p>
            <a:pPr algn="ctr" fontAlgn="t"/>
            <a:r>
              <a:rPr lang="en-US" sz="1400" b="1" dirty="0">
                <a:latin typeface="Arial" panose="020B0604020202020204" pitchFamily="34" charset="0"/>
                <a:cs typeface="Arial" panose="020B0604020202020204" pitchFamily="34" charset="0"/>
              </a:rPr>
              <a:t>38% of the general population agree</a:t>
            </a:r>
          </a:p>
        </p:txBody>
      </p:sp>
      <p:graphicFrame>
        <p:nvGraphicFramePr>
          <p:cNvPr id="31" name="Chart 30">
            <a:extLst>
              <a:ext uri="{FF2B5EF4-FFF2-40B4-BE49-F238E27FC236}">
                <a16:creationId xmlns:a16="http://schemas.microsoft.com/office/drawing/2014/main" id="{BF3FF66F-AE06-4A02-BF49-087972ED0B11}"/>
              </a:ext>
            </a:extLst>
          </p:cNvPr>
          <p:cNvGraphicFramePr/>
          <p:nvPr>
            <p:extLst>
              <p:ext uri="{D42A27DB-BD31-4B8C-83A1-F6EECF244321}">
                <p14:modId xmlns:p14="http://schemas.microsoft.com/office/powerpoint/2010/main" val="2922340138"/>
              </p:ext>
            </p:extLst>
          </p:nvPr>
        </p:nvGraphicFramePr>
        <p:xfrm>
          <a:off x="4602484" y="2120632"/>
          <a:ext cx="2859832" cy="3287414"/>
        </p:xfrm>
        <a:graphic>
          <a:graphicData uri="http://schemas.openxmlformats.org/drawingml/2006/chart">
            <c:chart xmlns:c="http://schemas.openxmlformats.org/drawingml/2006/chart" xmlns:r="http://schemas.openxmlformats.org/officeDocument/2006/relationships" r:id="rId2"/>
          </a:graphicData>
        </a:graphic>
      </p:graphicFrame>
      <p:sp>
        <p:nvSpPr>
          <p:cNvPr id="35" name="Rectangle 34">
            <a:extLst>
              <a:ext uri="{FF2B5EF4-FFF2-40B4-BE49-F238E27FC236}">
                <a16:creationId xmlns:a16="http://schemas.microsoft.com/office/drawing/2014/main" id="{88454CB4-1B86-4A0F-A516-5A319FF88701}"/>
              </a:ext>
            </a:extLst>
          </p:cNvPr>
          <p:cNvSpPr/>
          <p:nvPr/>
        </p:nvSpPr>
        <p:spPr>
          <a:xfrm>
            <a:off x="5007158" y="5106322"/>
            <a:ext cx="1984248" cy="523220"/>
          </a:xfrm>
          <a:prstGeom prst="rect">
            <a:avLst/>
          </a:prstGeom>
        </p:spPr>
        <p:txBody>
          <a:bodyPr wrap="square">
            <a:spAutoFit/>
          </a:bodyPr>
          <a:lstStyle/>
          <a:p>
            <a:pPr algn="ctr" fontAlgn="t"/>
            <a:r>
              <a:rPr lang="en-US" sz="1400" b="1" dirty="0">
                <a:latin typeface="Arial" panose="020B0604020202020204" pitchFamily="34" charset="0"/>
                <a:cs typeface="Arial" panose="020B0604020202020204" pitchFamily="34" charset="0"/>
              </a:rPr>
              <a:t>38% of the general population agree</a:t>
            </a:r>
          </a:p>
        </p:txBody>
      </p:sp>
      <p:graphicFrame>
        <p:nvGraphicFramePr>
          <p:cNvPr id="30" name="Chart 29">
            <a:extLst>
              <a:ext uri="{FF2B5EF4-FFF2-40B4-BE49-F238E27FC236}">
                <a16:creationId xmlns:a16="http://schemas.microsoft.com/office/drawing/2014/main" id="{260720FA-3292-4649-8938-2AC03A29546A}"/>
              </a:ext>
            </a:extLst>
          </p:cNvPr>
          <p:cNvGraphicFramePr/>
          <p:nvPr>
            <p:extLst>
              <p:ext uri="{D42A27DB-BD31-4B8C-83A1-F6EECF244321}">
                <p14:modId xmlns:p14="http://schemas.microsoft.com/office/powerpoint/2010/main" val="4503173"/>
              </p:ext>
            </p:extLst>
          </p:nvPr>
        </p:nvGraphicFramePr>
        <p:xfrm>
          <a:off x="7500125" y="2120631"/>
          <a:ext cx="2859832" cy="3287414"/>
        </p:xfrm>
        <a:graphic>
          <a:graphicData uri="http://schemas.openxmlformats.org/drawingml/2006/chart">
            <c:chart xmlns:c="http://schemas.openxmlformats.org/drawingml/2006/chart" xmlns:r="http://schemas.openxmlformats.org/officeDocument/2006/relationships" r:id="rId3"/>
          </a:graphicData>
        </a:graphic>
      </p:graphicFrame>
      <p:sp>
        <p:nvSpPr>
          <p:cNvPr id="36" name="Rectangle 35">
            <a:extLst>
              <a:ext uri="{FF2B5EF4-FFF2-40B4-BE49-F238E27FC236}">
                <a16:creationId xmlns:a16="http://schemas.microsoft.com/office/drawing/2014/main" id="{A238358D-930A-4019-A340-1CB83EA01079}"/>
              </a:ext>
            </a:extLst>
          </p:cNvPr>
          <p:cNvSpPr/>
          <p:nvPr/>
        </p:nvSpPr>
        <p:spPr>
          <a:xfrm>
            <a:off x="7868913" y="5106322"/>
            <a:ext cx="1984248" cy="523220"/>
          </a:xfrm>
          <a:prstGeom prst="rect">
            <a:avLst/>
          </a:prstGeom>
        </p:spPr>
        <p:txBody>
          <a:bodyPr wrap="square">
            <a:spAutoFit/>
          </a:bodyPr>
          <a:lstStyle/>
          <a:p>
            <a:pPr algn="ctr" fontAlgn="t"/>
            <a:r>
              <a:rPr lang="en-US" sz="1400" b="1" dirty="0">
                <a:latin typeface="Arial" panose="020B0604020202020204" pitchFamily="34" charset="0"/>
                <a:cs typeface="Arial" panose="020B0604020202020204" pitchFamily="34" charset="0"/>
              </a:rPr>
              <a:t>36% of the general population agree</a:t>
            </a:r>
          </a:p>
        </p:txBody>
      </p:sp>
      <p:sp>
        <p:nvSpPr>
          <p:cNvPr id="11" name="Rectangle 10">
            <a:extLst>
              <a:ext uri="{FF2B5EF4-FFF2-40B4-BE49-F238E27FC236}">
                <a16:creationId xmlns:a16="http://schemas.microsoft.com/office/drawing/2014/main" id="{3353BE1D-6E7B-42E1-BDEC-AB0053055945}"/>
              </a:ext>
            </a:extLst>
          </p:cNvPr>
          <p:cNvSpPr/>
          <p:nvPr/>
        </p:nvSpPr>
        <p:spPr>
          <a:xfrm>
            <a:off x="2170118" y="1772743"/>
            <a:ext cx="7629099" cy="446276"/>
          </a:xfrm>
          <a:prstGeom prst="rect">
            <a:avLst/>
          </a:prstGeom>
        </p:spPr>
        <p:txBody>
          <a:bodyPr wrap="square">
            <a:spAutoFit/>
          </a:bodyPr>
          <a:lstStyle/>
          <a:p>
            <a:pPr algn="ctr"/>
            <a:r>
              <a:rPr lang="en-US" sz="1200" b="1" dirty="0">
                <a:solidFill>
                  <a:schemeClr val="accent1"/>
                </a:solidFill>
                <a:latin typeface="Arial Black" panose="020B0A04020102020204" pitchFamily="34" charset="0"/>
              </a:rPr>
              <a:t>Purchase Impact Statements</a:t>
            </a:r>
          </a:p>
          <a:p>
            <a:pPr algn="ctr"/>
            <a:r>
              <a:rPr lang="en-US" sz="1100" dirty="0">
                <a:solidFill>
                  <a:schemeClr val="accent1"/>
                </a:solidFill>
                <a:latin typeface="Arial Black" panose="020B0A04020102020204" pitchFamily="34" charset="0"/>
              </a:rPr>
              <a:t>(Total respondents; T3B: 8-10 on a 10-pt scale)</a:t>
            </a:r>
            <a:endParaRPr lang="en-US" sz="1100" b="1" dirty="0">
              <a:solidFill>
                <a:schemeClr val="accent1"/>
              </a:solidFill>
              <a:latin typeface="Arial Black" panose="020B0A04020102020204" pitchFamily="34" charset="0"/>
            </a:endParaRPr>
          </a:p>
        </p:txBody>
      </p:sp>
      <p:sp>
        <p:nvSpPr>
          <p:cNvPr id="17" name="Rectangle 16">
            <a:extLst>
              <a:ext uri="{FF2B5EF4-FFF2-40B4-BE49-F238E27FC236}">
                <a16:creationId xmlns:a16="http://schemas.microsoft.com/office/drawing/2014/main" id="{1E30C07B-042D-472D-B8ED-21E669079CB3}"/>
              </a:ext>
            </a:extLst>
          </p:cNvPr>
          <p:cNvSpPr/>
          <p:nvPr/>
        </p:nvSpPr>
        <p:spPr>
          <a:xfrm>
            <a:off x="5044229" y="2944234"/>
            <a:ext cx="1977526" cy="1692771"/>
          </a:xfrm>
          <a:prstGeom prst="rect">
            <a:avLst/>
          </a:prstGeom>
        </p:spPr>
        <p:txBody>
          <a:bodyPr wrap="square">
            <a:spAutoFit/>
          </a:bodyPr>
          <a:lstStyle/>
          <a:p>
            <a:pPr algn="ctr" fontAlgn="t"/>
            <a:r>
              <a:rPr lang="en-US" sz="2400" b="1" dirty="0">
                <a:latin typeface="Arial" panose="020B0604020202020204" pitchFamily="34" charset="0"/>
                <a:cs typeface="Arial" panose="020B0604020202020204" pitchFamily="34" charset="0"/>
              </a:rPr>
              <a:t>86%</a:t>
            </a:r>
            <a:r>
              <a:rPr lang="en-US" sz="1600" b="1" dirty="0">
                <a:latin typeface="Arial" panose="020B0604020202020204" pitchFamily="34" charset="0"/>
                <a:cs typeface="Arial" panose="020B0604020202020204" pitchFamily="34" charset="0"/>
              </a:rPr>
              <a:t> </a:t>
            </a:r>
          </a:p>
          <a:p>
            <a:pPr algn="ctr" fontAlgn="t"/>
            <a:r>
              <a:rPr lang="en-US" sz="1000" b="1" dirty="0">
                <a:latin typeface="Arial" panose="020B0604020202020204" pitchFamily="34" charset="0"/>
                <a:cs typeface="Arial" panose="020B0604020202020204" pitchFamily="34" charset="0"/>
              </a:rPr>
              <a:t>of Future Wild Alaska Pollock Advocates say </a:t>
            </a:r>
          </a:p>
          <a:p>
            <a:pPr algn="ctr" fontAlgn="t"/>
            <a:r>
              <a:rPr lang="en-US" sz="1000" u="sng" dirty="0">
                <a:solidFill>
                  <a:srgbClr val="9BC13C"/>
                </a:solidFill>
                <a:latin typeface="Arial" panose="020B0604020202020204" pitchFamily="34" charset="0"/>
                <a:cs typeface="Arial" panose="020B0604020202020204" pitchFamily="34" charset="0"/>
              </a:rPr>
              <a:t>If I knew it could</a:t>
            </a:r>
            <a:r>
              <a:rPr lang="en-US" sz="1000" b="1" u="sng" dirty="0">
                <a:solidFill>
                  <a:srgbClr val="9BC13C"/>
                </a:solidFill>
                <a:latin typeface="Arial" panose="020B0604020202020204" pitchFamily="34" charset="0"/>
                <a:cs typeface="Arial" panose="020B0604020202020204" pitchFamily="34" charset="0"/>
              </a:rPr>
              <a:t> be made beyond being battered and fried </a:t>
            </a:r>
            <a:r>
              <a:rPr lang="en-US" sz="1000" dirty="0">
                <a:solidFill>
                  <a:srgbClr val="005BAA"/>
                </a:solidFill>
                <a:latin typeface="Arial" panose="020B0604020202020204" pitchFamily="34" charset="0"/>
                <a:cs typeface="Arial" panose="020B0604020202020204" pitchFamily="34" charset="0"/>
              </a:rPr>
              <a:t>it would positively impact their likelihood to purchase and/or order Wild Alaska Pollock </a:t>
            </a:r>
          </a:p>
        </p:txBody>
      </p:sp>
      <p:sp>
        <p:nvSpPr>
          <p:cNvPr id="18" name="Rectangle 17">
            <a:extLst>
              <a:ext uri="{FF2B5EF4-FFF2-40B4-BE49-F238E27FC236}">
                <a16:creationId xmlns:a16="http://schemas.microsoft.com/office/drawing/2014/main" id="{235F208B-2F8C-4C26-8D6D-F60158072743}"/>
              </a:ext>
            </a:extLst>
          </p:cNvPr>
          <p:cNvSpPr/>
          <p:nvPr/>
        </p:nvSpPr>
        <p:spPr>
          <a:xfrm>
            <a:off x="7941871" y="2944234"/>
            <a:ext cx="1977526" cy="1538883"/>
          </a:xfrm>
          <a:prstGeom prst="rect">
            <a:avLst/>
          </a:prstGeom>
        </p:spPr>
        <p:txBody>
          <a:bodyPr wrap="square">
            <a:spAutoFit/>
          </a:bodyPr>
          <a:lstStyle/>
          <a:p>
            <a:pPr algn="ctr" fontAlgn="t"/>
            <a:r>
              <a:rPr lang="en-US" sz="2400" b="1" dirty="0">
                <a:latin typeface="Arial" panose="020B0604020202020204" pitchFamily="34" charset="0"/>
                <a:cs typeface="Arial" panose="020B0604020202020204" pitchFamily="34" charset="0"/>
              </a:rPr>
              <a:t>83%</a:t>
            </a:r>
            <a:r>
              <a:rPr lang="en-US" sz="1600" b="1" dirty="0">
                <a:latin typeface="Arial" panose="020B0604020202020204" pitchFamily="34" charset="0"/>
                <a:cs typeface="Arial" panose="020B0604020202020204" pitchFamily="34" charset="0"/>
              </a:rPr>
              <a:t> </a:t>
            </a:r>
          </a:p>
          <a:p>
            <a:pPr algn="ctr" fontAlgn="t"/>
            <a:r>
              <a:rPr lang="en-US" sz="1000" b="1" dirty="0">
                <a:latin typeface="Arial" panose="020B0604020202020204" pitchFamily="34" charset="0"/>
                <a:cs typeface="Arial" panose="020B0604020202020204" pitchFamily="34" charset="0"/>
              </a:rPr>
              <a:t>of Future Wild Alaska Pollock Advocates say </a:t>
            </a:r>
          </a:p>
          <a:p>
            <a:pPr algn="ctr" fontAlgn="t"/>
            <a:r>
              <a:rPr lang="en-US" sz="1000" u="sng" dirty="0">
                <a:solidFill>
                  <a:srgbClr val="9BC13C"/>
                </a:solidFill>
                <a:latin typeface="Arial" panose="020B0604020202020204" pitchFamily="34" charset="0"/>
                <a:cs typeface="Arial" panose="020B0604020202020204" pitchFamily="34" charset="0"/>
              </a:rPr>
              <a:t>If I knew it could</a:t>
            </a:r>
            <a:r>
              <a:rPr lang="en-US" sz="1000" b="1" u="sng" dirty="0">
                <a:solidFill>
                  <a:srgbClr val="9BC13C"/>
                </a:solidFill>
                <a:latin typeface="Arial" panose="020B0604020202020204" pitchFamily="34" charset="0"/>
                <a:cs typeface="Arial" panose="020B0604020202020204" pitchFamily="34" charset="0"/>
              </a:rPr>
              <a:t> it was good as an ingredient </a:t>
            </a:r>
            <a:r>
              <a:rPr lang="en-US" sz="1000" dirty="0">
                <a:solidFill>
                  <a:srgbClr val="005BAA"/>
                </a:solidFill>
                <a:latin typeface="Arial" panose="020B0604020202020204" pitchFamily="34" charset="0"/>
                <a:cs typeface="Arial" panose="020B0604020202020204" pitchFamily="34" charset="0"/>
              </a:rPr>
              <a:t>it would positively impact their likelihood to purchase and/or order Wild Alaska Pollock </a:t>
            </a:r>
          </a:p>
        </p:txBody>
      </p:sp>
      <p:sp>
        <p:nvSpPr>
          <p:cNvPr id="19" name="Rectangle 18">
            <a:extLst>
              <a:ext uri="{FF2B5EF4-FFF2-40B4-BE49-F238E27FC236}">
                <a16:creationId xmlns:a16="http://schemas.microsoft.com/office/drawing/2014/main" id="{4847477A-A962-4E04-8F5D-A54A476DDE7B}"/>
              </a:ext>
            </a:extLst>
          </p:cNvPr>
          <p:cNvSpPr/>
          <p:nvPr/>
        </p:nvSpPr>
        <p:spPr>
          <a:xfrm>
            <a:off x="2140455" y="2917952"/>
            <a:ext cx="1977526" cy="1538883"/>
          </a:xfrm>
          <a:prstGeom prst="rect">
            <a:avLst/>
          </a:prstGeom>
        </p:spPr>
        <p:txBody>
          <a:bodyPr wrap="square">
            <a:spAutoFit/>
          </a:bodyPr>
          <a:lstStyle/>
          <a:p>
            <a:pPr algn="ctr" fontAlgn="t"/>
            <a:r>
              <a:rPr lang="en-US" sz="2400" b="1" dirty="0">
                <a:latin typeface="Arial" panose="020B0604020202020204" pitchFamily="34" charset="0"/>
                <a:cs typeface="Arial" panose="020B0604020202020204" pitchFamily="34" charset="0"/>
              </a:rPr>
              <a:t>86%</a:t>
            </a:r>
            <a:r>
              <a:rPr lang="en-US" sz="1600" b="1" dirty="0">
                <a:latin typeface="Arial" panose="020B0604020202020204" pitchFamily="34" charset="0"/>
                <a:cs typeface="Arial" panose="020B0604020202020204" pitchFamily="34" charset="0"/>
              </a:rPr>
              <a:t> </a:t>
            </a:r>
          </a:p>
          <a:p>
            <a:pPr algn="ctr" fontAlgn="t"/>
            <a:r>
              <a:rPr lang="en-US" sz="1000" b="1" dirty="0">
                <a:latin typeface="Arial" panose="020B0604020202020204" pitchFamily="34" charset="0"/>
                <a:cs typeface="Arial" panose="020B0604020202020204" pitchFamily="34" charset="0"/>
              </a:rPr>
              <a:t>of Future Wild Alaska Pollock Advocates say </a:t>
            </a:r>
          </a:p>
          <a:p>
            <a:pPr algn="ctr" fontAlgn="t"/>
            <a:r>
              <a:rPr lang="en-US" sz="1000" u="sng" dirty="0">
                <a:solidFill>
                  <a:srgbClr val="9BC13C"/>
                </a:solidFill>
                <a:latin typeface="Arial" panose="020B0604020202020204" pitchFamily="34" charset="0"/>
                <a:cs typeface="Arial" panose="020B0604020202020204" pitchFamily="34" charset="0"/>
              </a:rPr>
              <a:t>If I knew it was </a:t>
            </a:r>
            <a:r>
              <a:rPr lang="en-US" sz="1000" b="1" u="sng" dirty="0">
                <a:solidFill>
                  <a:srgbClr val="9BC13C"/>
                </a:solidFill>
                <a:latin typeface="Arial" panose="020B0604020202020204" pitchFamily="34" charset="0"/>
                <a:cs typeface="Arial" panose="020B0604020202020204" pitchFamily="34" charset="0"/>
              </a:rPr>
              <a:t>good as the center of the plate </a:t>
            </a:r>
            <a:r>
              <a:rPr lang="en-US" sz="1000" dirty="0">
                <a:solidFill>
                  <a:srgbClr val="005BAA"/>
                </a:solidFill>
                <a:latin typeface="Arial" panose="020B0604020202020204" pitchFamily="34" charset="0"/>
                <a:cs typeface="Arial" panose="020B0604020202020204" pitchFamily="34" charset="0"/>
              </a:rPr>
              <a:t>it would positively impact their likelihood to purchase and/or order Wild Alaska Pollock </a:t>
            </a:r>
          </a:p>
        </p:txBody>
      </p:sp>
      <p:graphicFrame>
        <p:nvGraphicFramePr>
          <p:cNvPr id="15" name="Chart 14">
            <a:extLst>
              <a:ext uri="{FF2B5EF4-FFF2-40B4-BE49-F238E27FC236}">
                <a16:creationId xmlns:a16="http://schemas.microsoft.com/office/drawing/2014/main" id="{ADD7D70E-6897-4862-81EC-9E0E8DAED2B4}"/>
              </a:ext>
            </a:extLst>
          </p:cNvPr>
          <p:cNvGraphicFramePr/>
          <p:nvPr>
            <p:extLst>
              <p:ext uri="{D42A27DB-BD31-4B8C-83A1-F6EECF244321}">
                <p14:modId xmlns:p14="http://schemas.microsoft.com/office/powerpoint/2010/main" val="3348379257"/>
              </p:ext>
            </p:extLst>
          </p:nvPr>
        </p:nvGraphicFramePr>
        <p:xfrm>
          <a:off x="1699302" y="2069968"/>
          <a:ext cx="2859832" cy="32874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07790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E3403B-44C5-4767-8D7C-629B6FFD6A8A}"/>
              </a:ext>
            </a:extLst>
          </p:cNvPr>
          <p:cNvSpPr>
            <a:spLocks noGrp="1"/>
          </p:cNvSpPr>
          <p:nvPr>
            <p:ph type="sldNum" sz="quarter" idx="4"/>
          </p:nvPr>
        </p:nvSpPr>
        <p:spPr/>
        <p:txBody>
          <a:bodyPr/>
          <a:lstStyle/>
          <a:p>
            <a:fld id="{445BB9D4-DA47-4DCB-9110-082D989CD4AC}" type="slidenum">
              <a:rPr lang="en-US" smtClean="0"/>
              <a:pPr/>
              <a:t>35</a:t>
            </a:fld>
            <a:endParaRPr lang="en-US" dirty="0"/>
          </a:p>
        </p:txBody>
      </p:sp>
      <p:sp>
        <p:nvSpPr>
          <p:cNvPr id="5" name="Title 5">
            <a:extLst>
              <a:ext uri="{FF2B5EF4-FFF2-40B4-BE49-F238E27FC236}">
                <a16:creationId xmlns:a16="http://schemas.microsoft.com/office/drawing/2014/main" id="{17FF6774-A051-4892-AC2C-9E64E9296503}"/>
              </a:ext>
            </a:extLst>
          </p:cNvPr>
          <p:cNvSpPr>
            <a:spLocks noGrp="1"/>
          </p:cNvSpPr>
          <p:nvPr>
            <p:ph type="title"/>
          </p:nvPr>
        </p:nvSpPr>
        <p:spPr>
          <a:xfrm>
            <a:off x="838200" y="365125"/>
            <a:ext cx="4035804" cy="3465896"/>
          </a:xfrm>
        </p:spPr>
        <p:txBody>
          <a:bodyPr>
            <a:normAutofit/>
          </a:bodyPr>
          <a:lstStyle/>
          <a:p>
            <a:r>
              <a:rPr lang="en-US" dirty="0">
                <a:solidFill>
                  <a:schemeClr val="accent6"/>
                </a:solidFill>
              </a:rPr>
              <a:t>Key Implication</a:t>
            </a:r>
          </a:p>
        </p:txBody>
      </p:sp>
      <p:sp>
        <p:nvSpPr>
          <p:cNvPr id="8" name="Rectangle 7">
            <a:extLst>
              <a:ext uri="{FF2B5EF4-FFF2-40B4-BE49-F238E27FC236}">
                <a16:creationId xmlns:a16="http://schemas.microsoft.com/office/drawing/2014/main" id="{DE305B20-95D0-4863-BE38-CED1DC0DB064}"/>
              </a:ext>
            </a:extLst>
          </p:cNvPr>
          <p:cNvSpPr/>
          <p:nvPr/>
        </p:nvSpPr>
        <p:spPr>
          <a:xfrm>
            <a:off x="4354438" y="2630692"/>
            <a:ext cx="7400548" cy="1477328"/>
          </a:xfrm>
          <a:prstGeom prst="rect">
            <a:avLst/>
          </a:prstGeom>
        </p:spPr>
        <p:txBody>
          <a:bodyPr wrap="square">
            <a:spAutoFit/>
          </a:bodyPr>
          <a:lstStyle/>
          <a:p>
            <a:pPr marR="0" lvl="0" algn="l" defTabSz="457063" rtl="0" eaLnBrk="1" fontAlgn="auto" latinLnBrk="0" hangingPunct="1">
              <a:lnSpc>
                <a:spcPct val="100000"/>
              </a:lnSpc>
              <a:spcBef>
                <a:spcPts val="225"/>
              </a:spcBef>
              <a:spcAft>
                <a:spcPts val="225"/>
              </a:spcAft>
              <a:buClrTx/>
              <a:buSzTx/>
              <a:tabLst/>
              <a:defRPr/>
            </a:pPr>
            <a:r>
              <a:rPr lang="en-US" dirty="0">
                <a:solidFill>
                  <a:schemeClr val="accent6">
                    <a:lumMod val="75000"/>
                  </a:schemeClr>
                </a:solidFill>
                <a:latin typeface="Arial" panose="020B0604020202020204" pitchFamily="34" charset="0"/>
                <a:ea typeface="Verdana" panose="020B0604030504040204" pitchFamily="34" charset="0"/>
                <a:cs typeface="Arial" panose="020B0604020202020204" pitchFamily="34" charset="0"/>
              </a:rPr>
              <a:t>Wild Alaska Pollock has laid some groundwork messaging in terms of taste, health and provenance recognition inherent in the Wild Alaska Pollock name. There’s prime opportunity to drive purchase, particularly among Future Wild Alaska Pollock Advocates, by better telling Wild Alaska Pollock’s sustainability and versatility stories.</a:t>
            </a:r>
            <a:endParaRPr kumimoji="0" lang="en-US" b="0" i="0" u="none" strike="noStrike" kern="1200" cap="none" spc="0" normalizeH="0" baseline="0" noProof="0" dirty="0">
              <a:ln>
                <a:noFill/>
              </a:ln>
              <a:solidFill>
                <a:schemeClr val="accent6">
                  <a:lumMod val="75000"/>
                </a:scheme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8016920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757070"/>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E3403B-44C5-4767-8D7C-629B6FFD6A8A}"/>
              </a:ext>
            </a:extLst>
          </p:cNvPr>
          <p:cNvSpPr>
            <a:spLocks noGrp="1"/>
          </p:cNvSpPr>
          <p:nvPr>
            <p:ph type="sldNum" sz="quarter" idx="4"/>
          </p:nvPr>
        </p:nvSpPr>
        <p:spPr/>
        <p:txBody>
          <a:bodyPr/>
          <a:lstStyle/>
          <a:p>
            <a:fld id="{445BB9D4-DA47-4DCB-9110-082D989CD4AC}" type="slidenum">
              <a:rPr lang="en-US" smtClean="0"/>
              <a:pPr/>
              <a:t>36</a:t>
            </a:fld>
            <a:endParaRPr lang="en-US" dirty="0"/>
          </a:p>
        </p:txBody>
      </p:sp>
      <p:sp>
        <p:nvSpPr>
          <p:cNvPr id="2" name="Rectangle 1">
            <a:extLst>
              <a:ext uri="{FF2B5EF4-FFF2-40B4-BE49-F238E27FC236}">
                <a16:creationId xmlns:a16="http://schemas.microsoft.com/office/drawing/2014/main" id="{43C709C2-BC3E-4C02-B398-2BC3101D05A7}"/>
              </a:ext>
            </a:extLst>
          </p:cNvPr>
          <p:cNvSpPr/>
          <p:nvPr/>
        </p:nvSpPr>
        <p:spPr>
          <a:xfrm>
            <a:off x="0" y="5167619"/>
            <a:ext cx="12192000" cy="1690382"/>
          </a:xfrm>
          <a:prstGeom prst="rect">
            <a:avLst/>
          </a:prstGeom>
          <a:solidFill>
            <a:srgbClr val="757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30E3435-35E0-4E83-B8AB-9DBA0A9DBC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1018" y="5395682"/>
            <a:ext cx="1325563" cy="1325563"/>
          </a:xfrm>
          <a:prstGeom prst="rect">
            <a:avLst/>
          </a:prstGeom>
          <a:effectLst>
            <a:outerShdw blurRad="63500" sx="102000" sy="102000" algn="ctr" rotWithShape="0">
              <a:prstClr val="black">
                <a:alpha val="40000"/>
              </a:prstClr>
            </a:outerShdw>
          </a:effectLst>
        </p:spPr>
      </p:pic>
      <p:sp>
        <p:nvSpPr>
          <p:cNvPr id="6" name="Title 5">
            <a:extLst>
              <a:ext uri="{FF2B5EF4-FFF2-40B4-BE49-F238E27FC236}">
                <a16:creationId xmlns:a16="http://schemas.microsoft.com/office/drawing/2014/main" id="{9EB78721-2C1D-4163-A717-40D956942CD8}"/>
              </a:ext>
            </a:extLst>
          </p:cNvPr>
          <p:cNvSpPr txBox="1">
            <a:spLocks/>
          </p:cNvSpPr>
          <p:nvPr/>
        </p:nvSpPr>
        <p:spPr>
          <a:xfrm>
            <a:off x="838200" y="365125"/>
            <a:ext cx="6438900" cy="34658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rgbClr val="005BAA"/>
                </a:solidFill>
                <a:latin typeface="Arial Black" panose="020B0A04020102020204" pitchFamily="34" charset="0"/>
                <a:ea typeface="+mj-ea"/>
                <a:cs typeface="+mj-cs"/>
              </a:defRPr>
            </a:lvl1pPr>
          </a:lstStyle>
          <a:p>
            <a:r>
              <a:rPr lang="en-US" dirty="0">
                <a:solidFill>
                  <a:schemeClr val="tx2"/>
                </a:solidFill>
              </a:rPr>
              <a:t>A Communications Roadmap</a:t>
            </a:r>
            <a:br>
              <a:rPr lang="en-US" dirty="0">
                <a:solidFill>
                  <a:schemeClr val="tx2"/>
                </a:solidFill>
              </a:rPr>
            </a:br>
            <a:r>
              <a:rPr lang="en-US" sz="1800" dirty="0">
                <a:solidFill>
                  <a:schemeClr val="tx2"/>
                </a:solidFill>
              </a:rPr>
              <a:t>Best ways for getting the story out</a:t>
            </a:r>
            <a:endParaRPr lang="en-US" dirty="0">
              <a:solidFill>
                <a:schemeClr val="tx2"/>
              </a:solidFill>
            </a:endParaRPr>
          </a:p>
        </p:txBody>
      </p:sp>
    </p:spTree>
    <p:extLst>
      <p:ext uri="{BB962C8B-B14F-4D97-AF65-F5344CB8AC3E}">
        <p14:creationId xmlns:p14="http://schemas.microsoft.com/office/powerpoint/2010/main" val="8725516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549F4379-10F1-4044-8298-FFEB47D7196E}"/>
              </a:ext>
            </a:extLst>
          </p:cNvPr>
          <p:cNvGraphicFramePr/>
          <p:nvPr>
            <p:extLst>
              <p:ext uri="{D42A27DB-BD31-4B8C-83A1-F6EECF244321}">
                <p14:modId xmlns:p14="http://schemas.microsoft.com/office/powerpoint/2010/main" val="2678872028"/>
              </p:ext>
            </p:extLst>
          </p:nvPr>
        </p:nvGraphicFramePr>
        <p:xfrm>
          <a:off x="2013626" y="2029112"/>
          <a:ext cx="8385242" cy="3964707"/>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2">
            <a:extLst>
              <a:ext uri="{FF2B5EF4-FFF2-40B4-BE49-F238E27FC236}">
                <a16:creationId xmlns:a16="http://schemas.microsoft.com/office/drawing/2014/main" id="{4A96C797-B1ED-4C21-AC26-6AB03A5FC556}"/>
              </a:ext>
            </a:extLst>
          </p:cNvPr>
          <p:cNvSpPr/>
          <p:nvPr/>
        </p:nvSpPr>
        <p:spPr>
          <a:xfrm>
            <a:off x="2085774" y="2126212"/>
            <a:ext cx="871437" cy="3558393"/>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itle 5"/>
          <p:cNvSpPr>
            <a:spLocks noGrp="1"/>
          </p:cNvSpPr>
          <p:nvPr>
            <p:ph type="title"/>
          </p:nvPr>
        </p:nvSpPr>
        <p:spPr>
          <a:xfrm>
            <a:off x="838200" y="335942"/>
            <a:ext cx="10515600" cy="1208003"/>
          </a:xfrm>
        </p:spPr>
        <p:txBody>
          <a:bodyPr>
            <a:noAutofit/>
          </a:bodyPr>
          <a:lstStyle/>
          <a:p>
            <a:r>
              <a:rPr lang="en-US" sz="3200" dirty="0"/>
              <a:t>Consumers are looking for culinary inspiration &amp; understanding of Wild Alaska Pollock’s health value.</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45BB9D4-DA47-4DCB-9110-082D989CD4AC}"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F4320445-08A5-4750-92B1-0C8F0E72D2FB}"/>
              </a:ext>
            </a:extLst>
          </p:cNvPr>
          <p:cNvSpPr txBox="1"/>
          <p:nvPr/>
        </p:nvSpPr>
        <p:spPr>
          <a:xfrm>
            <a:off x="18288" y="6059360"/>
            <a:ext cx="1026871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AEABAB">
                    <a:lumMod val="75000"/>
                  </a:srgbClr>
                </a:solidFill>
                <a:effectLst/>
                <a:uLnTx/>
                <a:uFillTx/>
                <a:latin typeface="Arial" panose="020B0604020202020204" pitchFamily="34" charset="0"/>
                <a:cs typeface="Arial" panose="020B0604020202020204" pitchFamily="34" charset="0"/>
              </a:rPr>
              <a:t>Q14. How much of an impact do the following statements have in your likelihood to consider purchasing and/or ordering Wild Alaska Pollock? Base: 1,026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AEABAB">
                    <a:lumMod val="75000"/>
                  </a:srgbClr>
                </a:solidFill>
                <a:effectLst/>
                <a:uLnTx/>
                <a:uFillTx/>
                <a:latin typeface="Arial" panose="020B0604020202020204" pitchFamily="34" charset="0"/>
                <a:cs typeface="Arial" panose="020B0604020202020204" pitchFamily="34" charset="0"/>
              </a:rPr>
              <a:t>Q31. What types of stories would make you more interested in Wild Alaska Pollock? Base: 1,026</a:t>
            </a:r>
          </a:p>
        </p:txBody>
      </p:sp>
      <p:sp>
        <p:nvSpPr>
          <p:cNvPr id="11" name="Rectangle 10">
            <a:extLst>
              <a:ext uri="{FF2B5EF4-FFF2-40B4-BE49-F238E27FC236}">
                <a16:creationId xmlns:a16="http://schemas.microsoft.com/office/drawing/2014/main" id="{382162DB-1B75-4EC9-B01F-E8D1E702ECD6}"/>
              </a:ext>
            </a:extLst>
          </p:cNvPr>
          <p:cNvSpPr/>
          <p:nvPr/>
        </p:nvSpPr>
        <p:spPr>
          <a:xfrm>
            <a:off x="276181" y="2044005"/>
            <a:ext cx="1540057"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A3838"/>
                </a:solidFill>
                <a:effectLst/>
                <a:uLnTx/>
                <a:uFillTx/>
                <a:latin typeface="Arial" panose="020B0604020202020204" pitchFamily="34" charset="0"/>
                <a:ea typeface="+mn-ea"/>
                <a:cs typeface="Arial" panose="020B0604020202020204" pitchFamily="34" charset="0"/>
              </a:rPr>
              <a:t>of consumers say they would eat more Wild Alaska Pollock if they knew </a:t>
            </a:r>
            <a:r>
              <a:rPr kumimoji="0" lang="en-US" sz="1200" b="1" i="0" u="none" strike="noStrike" kern="1200" cap="none" spc="0" normalizeH="0" baseline="0" noProof="0" dirty="0">
                <a:ln>
                  <a:noFill/>
                </a:ln>
                <a:solidFill>
                  <a:srgbClr val="9BC13C"/>
                </a:solidFill>
                <a:effectLst/>
                <a:uLnTx/>
                <a:uFillTx/>
                <a:latin typeface="Arial" panose="020B0604020202020204" pitchFamily="34" charset="0"/>
                <a:ea typeface="+mn-ea"/>
                <a:cs typeface="Arial" panose="020B0604020202020204" pitchFamily="34" charset="0"/>
              </a:rPr>
              <a:t>it could be made beyond being battered and fried</a:t>
            </a:r>
          </a:p>
        </p:txBody>
      </p:sp>
      <p:sp>
        <p:nvSpPr>
          <p:cNvPr id="15" name="TextBox 14">
            <a:extLst>
              <a:ext uri="{FF2B5EF4-FFF2-40B4-BE49-F238E27FC236}">
                <a16:creationId xmlns:a16="http://schemas.microsoft.com/office/drawing/2014/main" id="{CF60E250-E3D5-4C60-906F-4E3632101BAB}"/>
              </a:ext>
            </a:extLst>
          </p:cNvPr>
          <p:cNvSpPr txBox="1"/>
          <p:nvPr/>
        </p:nvSpPr>
        <p:spPr>
          <a:xfrm>
            <a:off x="1015551" y="1740532"/>
            <a:ext cx="7406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BC13C"/>
                </a:solidFill>
                <a:effectLst/>
                <a:uLnTx/>
                <a:uFillTx/>
                <a:latin typeface="Arial Black" panose="020B0A04020102020204" pitchFamily="34" charset="0"/>
                <a:ea typeface="+mn-ea"/>
                <a:cs typeface="+mn-cs"/>
              </a:rPr>
              <a:t>38%</a:t>
            </a:r>
          </a:p>
        </p:txBody>
      </p:sp>
      <p:sp>
        <p:nvSpPr>
          <p:cNvPr id="20" name="Rectangle 19">
            <a:extLst>
              <a:ext uri="{FF2B5EF4-FFF2-40B4-BE49-F238E27FC236}">
                <a16:creationId xmlns:a16="http://schemas.microsoft.com/office/drawing/2014/main" id="{2CB6EC82-D3F8-47EC-8DE1-D877DFAAFDAF}"/>
              </a:ext>
            </a:extLst>
          </p:cNvPr>
          <p:cNvSpPr/>
          <p:nvPr/>
        </p:nvSpPr>
        <p:spPr>
          <a:xfrm>
            <a:off x="5375839" y="2022559"/>
            <a:ext cx="4413527"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A3838"/>
                </a:solidFill>
                <a:effectLst/>
                <a:uLnTx/>
                <a:uFillTx/>
                <a:latin typeface="Arial" panose="020B0604020202020204" pitchFamily="34" charset="0"/>
                <a:ea typeface="+mn-ea"/>
                <a:cs typeface="Arial" panose="020B0604020202020204" pitchFamily="34" charset="0"/>
              </a:rPr>
              <a:t>of consumers say they would eat more Wild Alaska Pollock if they knew </a:t>
            </a:r>
            <a:r>
              <a:rPr kumimoji="0" lang="en-US" sz="1200" b="1" i="0" u="none" strike="noStrike" kern="1200" cap="none" spc="0" normalizeH="0" baseline="0" noProof="0" dirty="0">
                <a:ln>
                  <a:noFill/>
                </a:ln>
                <a:solidFill>
                  <a:srgbClr val="005BAA"/>
                </a:solidFill>
                <a:effectLst/>
                <a:uLnTx/>
                <a:uFillTx/>
                <a:latin typeface="Arial" panose="020B0604020202020204" pitchFamily="34" charset="0"/>
                <a:ea typeface="+mn-ea"/>
                <a:cs typeface="Arial" panose="020B0604020202020204" pitchFamily="34" charset="0"/>
              </a:rPr>
              <a:t>it was healthy source of high protein, low in fat and cholesterol, and a natural source of omega-3 fatty acids</a:t>
            </a:r>
          </a:p>
        </p:txBody>
      </p:sp>
      <p:sp>
        <p:nvSpPr>
          <p:cNvPr id="21" name="TextBox 20">
            <a:extLst>
              <a:ext uri="{FF2B5EF4-FFF2-40B4-BE49-F238E27FC236}">
                <a16:creationId xmlns:a16="http://schemas.microsoft.com/office/drawing/2014/main" id="{3D4D6BF1-E064-4508-AD9B-811205E7DC26}"/>
              </a:ext>
            </a:extLst>
          </p:cNvPr>
          <p:cNvSpPr txBox="1"/>
          <p:nvPr/>
        </p:nvSpPr>
        <p:spPr>
          <a:xfrm>
            <a:off x="4711056" y="2189926"/>
            <a:ext cx="7406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5BAA"/>
                </a:solidFill>
                <a:effectLst/>
                <a:uLnTx/>
                <a:uFillTx/>
                <a:latin typeface="Arial Black" panose="020B0A04020102020204" pitchFamily="34" charset="0"/>
                <a:ea typeface="+mn-ea"/>
                <a:cs typeface="+mn-cs"/>
              </a:rPr>
              <a:t>43%</a:t>
            </a:r>
          </a:p>
        </p:txBody>
      </p:sp>
      <p:sp>
        <p:nvSpPr>
          <p:cNvPr id="22" name="Rectangle 21">
            <a:extLst>
              <a:ext uri="{FF2B5EF4-FFF2-40B4-BE49-F238E27FC236}">
                <a16:creationId xmlns:a16="http://schemas.microsoft.com/office/drawing/2014/main" id="{38E835B5-CA5F-40D0-81F9-303BECFCF8F5}"/>
              </a:ext>
            </a:extLst>
          </p:cNvPr>
          <p:cNvSpPr/>
          <p:nvPr/>
        </p:nvSpPr>
        <p:spPr>
          <a:xfrm>
            <a:off x="2988526" y="2229045"/>
            <a:ext cx="740664" cy="3430671"/>
          </a:xfrm>
          <a:prstGeom prst="rect">
            <a:avLst/>
          </a:prstGeom>
          <a:noFill/>
          <a:ln>
            <a:solidFill>
              <a:srgbClr val="005B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A9B7B813-F234-4CC6-88E9-6B33DB6540BA}"/>
              </a:ext>
            </a:extLst>
          </p:cNvPr>
          <p:cNvSpPr/>
          <p:nvPr/>
        </p:nvSpPr>
        <p:spPr>
          <a:xfrm>
            <a:off x="997591" y="1556263"/>
            <a:ext cx="10356209"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A3838"/>
                </a:solidFill>
                <a:effectLst/>
                <a:uLnTx/>
                <a:uFillTx/>
                <a:latin typeface="Arial Black" panose="020B0A04020102020204" pitchFamily="34" charset="0"/>
                <a:ea typeface="+mn-ea"/>
                <a:cs typeface="+mn-cs"/>
              </a:rPr>
              <a:t>What types of stories would make you more interested in Wild Alaska Pollock? </a:t>
            </a:r>
          </a:p>
        </p:txBody>
      </p:sp>
      <p:cxnSp>
        <p:nvCxnSpPr>
          <p:cNvPr id="3" name="Straight Connector 2">
            <a:extLst>
              <a:ext uri="{FF2B5EF4-FFF2-40B4-BE49-F238E27FC236}">
                <a16:creationId xmlns:a16="http://schemas.microsoft.com/office/drawing/2014/main" id="{D360A915-53F4-4D78-8D35-D98640CFCBB6}"/>
              </a:ext>
            </a:extLst>
          </p:cNvPr>
          <p:cNvCxnSpPr/>
          <p:nvPr/>
        </p:nvCxnSpPr>
        <p:spPr>
          <a:xfrm>
            <a:off x="1722669" y="2126212"/>
            <a:ext cx="609474"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F9B0CAB-89F9-4E85-BAD5-CCB08E478714}"/>
              </a:ext>
            </a:extLst>
          </p:cNvPr>
          <p:cNvCxnSpPr>
            <a:cxnSpLocks/>
          </p:cNvCxnSpPr>
          <p:nvPr/>
        </p:nvCxnSpPr>
        <p:spPr>
          <a:xfrm>
            <a:off x="3729190" y="2354446"/>
            <a:ext cx="9059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01B1985-6882-496E-9166-046182409433}"/>
              </a:ext>
            </a:extLst>
          </p:cNvPr>
          <p:cNvSpPr/>
          <p:nvPr/>
        </p:nvSpPr>
        <p:spPr>
          <a:xfrm>
            <a:off x="258221" y="3863201"/>
            <a:ext cx="1540057"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A3838"/>
                </a:solidFill>
                <a:effectLst/>
                <a:uLnTx/>
                <a:uFillTx/>
                <a:latin typeface="Arial" panose="020B0604020202020204" pitchFamily="34" charset="0"/>
                <a:ea typeface="+mn-ea"/>
                <a:cs typeface="Arial" panose="020B0604020202020204" pitchFamily="34" charset="0"/>
              </a:rPr>
              <a:t>of </a:t>
            </a:r>
            <a:r>
              <a:rPr kumimoji="0" lang="en-US" sz="1200" b="1" i="0" u="none" strike="noStrike" kern="1200" cap="none" spc="0" normalizeH="0" baseline="0" noProof="0" dirty="0">
                <a:ln>
                  <a:noFill/>
                </a:ln>
                <a:solidFill>
                  <a:srgbClr val="9BC13C"/>
                </a:solidFill>
                <a:effectLst/>
                <a:uLnTx/>
                <a:uFillTx/>
                <a:latin typeface="Arial" panose="020B0604020202020204" pitchFamily="34" charset="0"/>
                <a:ea typeface="+mn-ea"/>
                <a:cs typeface="Arial" panose="020B0604020202020204" pitchFamily="34" charset="0"/>
              </a:rPr>
              <a:t>Future Wild Alaska Pollock Advocates </a:t>
            </a:r>
            <a:r>
              <a:rPr kumimoji="0" lang="en-US" sz="1200" b="0" i="0" u="none" strike="noStrike" kern="1200" cap="none" spc="0" normalizeH="0" baseline="0" noProof="0" dirty="0">
                <a:ln>
                  <a:noFill/>
                </a:ln>
                <a:solidFill>
                  <a:srgbClr val="3A3838"/>
                </a:solidFill>
                <a:effectLst/>
                <a:uLnTx/>
                <a:uFillTx/>
                <a:latin typeface="Arial" panose="020B0604020202020204" pitchFamily="34" charset="0"/>
                <a:ea typeface="+mn-ea"/>
                <a:cs typeface="Arial" panose="020B0604020202020204" pitchFamily="34" charset="0"/>
              </a:rPr>
              <a:t>say they would eat more Wild Alaska Pollock </a:t>
            </a:r>
            <a:r>
              <a:rPr kumimoji="0" lang="en-US" sz="1200" b="1" i="0" u="none" strike="noStrike" kern="1200" cap="none" spc="0" normalizeH="0" baseline="0" noProof="0" dirty="0">
                <a:ln>
                  <a:noFill/>
                </a:ln>
                <a:solidFill>
                  <a:srgbClr val="9BC13C"/>
                </a:solidFill>
                <a:effectLst/>
                <a:uLnTx/>
                <a:uFillTx/>
                <a:latin typeface="Arial" panose="020B0604020202020204" pitchFamily="34" charset="0"/>
                <a:ea typeface="+mn-ea"/>
                <a:cs typeface="Arial" panose="020B0604020202020204" pitchFamily="34" charset="0"/>
              </a:rPr>
              <a:t>if they were provided with ideas/recipes for preparation</a:t>
            </a:r>
          </a:p>
        </p:txBody>
      </p:sp>
      <p:sp>
        <p:nvSpPr>
          <p:cNvPr id="19" name="TextBox 18">
            <a:extLst>
              <a:ext uri="{FF2B5EF4-FFF2-40B4-BE49-F238E27FC236}">
                <a16:creationId xmlns:a16="http://schemas.microsoft.com/office/drawing/2014/main" id="{C37A192E-A984-4585-91D1-9444FE3D8157}"/>
              </a:ext>
            </a:extLst>
          </p:cNvPr>
          <p:cNvSpPr txBox="1"/>
          <p:nvPr/>
        </p:nvSpPr>
        <p:spPr>
          <a:xfrm>
            <a:off x="997591" y="3559728"/>
            <a:ext cx="7406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BC13C"/>
                </a:solidFill>
                <a:effectLst/>
                <a:uLnTx/>
                <a:uFillTx/>
                <a:latin typeface="Arial Black" panose="020B0A04020102020204" pitchFamily="34" charset="0"/>
                <a:ea typeface="+mn-ea"/>
                <a:cs typeface="+mn-cs"/>
              </a:rPr>
              <a:t>85%</a:t>
            </a:r>
          </a:p>
        </p:txBody>
      </p:sp>
      <p:sp>
        <p:nvSpPr>
          <p:cNvPr id="25" name="Rectangle 24">
            <a:extLst>
              <a:ext uri="{FF2B5EF4-FFF2-40B4-BE49-F238E27FC236}">
                <a16:creationId xmlns:a16="http://schemas.microsoft.com/office/drawing/2014/main" id="{C68F333B-F331-4268-9AD1-CF7CA285035E}"/>
              </a:ext>
            </a:extLst>
          </p:cNvPr>
          <p:cNvSpPr/>
          <p:nvPr/>
        </p:nvSpPr>
        <p:spPr>
          <a:xfrm>
            <a:off x="9147036" y="2710896"/>
            <a:ext cx="2206764"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A3838"/>
                </a:solidFill>
                <a:effectLst/>
                <a:uLnTx/>
                <a:uFillTx/>
                <a:latin typeface="Arial" panose="020B0604020202020204" pitchFamily="34" charset="0"/>
                <a:ea typeface="+mn-ea"/>
                <a:cs typeface="Arial" panose="020B0604020202020204" pitchFamily="34" charset="0"/>
              </a:rPr>
              <a:t>of </a:t>
            </a:r>
            <a:r>
              <a:rPr kumimoji="0" lang="en-US"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Future Wild Alaska Pollock Advocates </a:t>
            </a:r>
            <a:r>
              <a:rPr kumimoji="0" lang="en-US" sz="1200" b="0" i="0" u="none" strike="noStrike" kern="1200" cap="none" spc="0" normalizeH="0" baseline="0" noProof="0" dirty="0">
                <a:ln>
                  <a:noFill/>
                </a:ln>
                <a:solidFill>
                  <a:srgbClr val="3A3838"/>
                </a:solidFill>
                <a:effectLst/>
                <a:uLnTx/>
                <a:uFillTx/>
                <a:latin typeface="Arial" panose="020B0604020202020204" pitchFamily="34" charset="0"/>
                <a:ea typeface="+mn-ea"/>
                <a:cs typeface="Arial" panose="020B0604020202020204" pitchFamily="34" charset="0"/>
              </a:rPr>
              <a:t>agree</a:t>
            </a:r>
            <a:endParaRPr kumimoji="0" lang="en-US" sz="1200" b="1" i="0" u="none" strike="noStrike" kern="1200" cap="none" spc="0" normalizeH="0" baseline="0" noProof="0" dirty="0">
              <a:ln>
                <a:noFill/>
              </a:ln>
              <a:solidFill>
                <a:srgbClr val="005BAA"/>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E4DCAD12-D9FB-47D4-9737-8914BF5C7CF1}"/>
              </a:ext>
            </a:extLst>
          </p:cNvPr>
          <p:cNvSpPr txBox="1"/>
          <p:nvPr/>
        </p:nvSpPr>
        <p:spPr>
          <a:xfrm>
            <a:off x="8482253" y="2803229"/>
            <a:ext cx="7406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5BAA"/>
                </a:solidFill>
                <a:effectLst/>
                <a:uLnTx/>
                <a:uFillTx/>
                <a:latin typeface="Arial Black" panose="020B0A04020102020204" pitchFamily="34" charset="0"/>
                <a:ea typeface="+mn-ea"/>
                <a:cs typeface="+mn-cs"/>
              </a:rPr>
              <a:t>95%</a:t>
            </a:r>
          </a:p>
        </p:txBody>
      </p:sp>
    </p:spTree>
    <p:extLst>
      <p:ext uri="{BB962C8B-B14F-4D97-AF65-F5344CB8AC3E}">
        <p14:creationId xmlns:p14="http://schemas.microsoft.com/office/powerpoint/2010/main" val="22674988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A4265-D280-451D-9969-E14CAA512C72}"/>
              </a:ext>
            </a:extLst>
          </p:cNvPr>
          <p:cNvSpPr>
            <a:spLocks noGrp="1"/>
          </p:cNvSpPr>
          <p:nvPr>
            <p:ph type="title"/>
          </p:nvPr>
        </p:nvSpPr>
        <p:spPr/>
        <p:txBody>
          <a:bodyPr>
            <a:normAutofit fontScale="90000"/>
          </a:bodyPr>
          <a:lstStyle/>
          <a:p>
            <a:r>
              <a:rPr lang="en-US" dirty="0"/>
              <a:t>Grocery stores &amp; the fish market display are where they’d most like recipe guidance.</a:t>
            </a:r>
          </a:p>
        </p:txBody>
      </p:sp>
      <p:sp>
        <p:nvSpPr>
          <p:cNvPr id="3" name="Slide Number Placeholder 2">
            <a:extLst>
              <a:ext uri="{FF2B5EF4-FFF2-40B4-BE49-F238E27FC236}">
                <a16:creationId xmlns:a16="http://schemas.microsoft.com/office/drawing/2014/main" id="{D652A511-68E4-4A7B-8B81-EF6ED7829679}"/>
              </a:ext>
            </a:extLst>
          </p:cNvPr>
          <p:cNvSpPr>
            <a:spLocks noGrp="1"/>
          </p:cNvSpPr>
          <p:nvPr>
            <p:ph type="sldNum" sz="quarter" idx="4"/>
          </p:nvPr>
        </p:nvSpPr>
        <p:spPr/>
        <p:txBody>
          <a:bodyPr/>
          <a:lstStyle/>
          <a:p>
            <a:fld id="{445BB9D4-DA47-4DCB-9110-082D989CD4AC}" type="slidenum">
              <a:rPr lang="en-US" smtClean="0"/>
              <a:pPr/>
              <a:t>38</a:t>
            </a:fld>
            <a:endParaRPr lang="en-US" dirty="0"/>
          </a:p>
        </p:txBody>
      </p:sp>
      <p:sp>
        <p:nvSpPr>
          <p:cNvPr id="6" name="Rectangle 5">
            <a:extLst>
              <a:ext uri="{FF2B5EF4-FFF2-40B4-BE49-F238E27FC236}">
                <a16:creationId xmlns:a16="http://schemas.microsoft.com/office/drawing/2014/main" id="{21862913-8E1F-463D-ADAD-56DEAA7A427B}"/>
              </a:ext>
            </a:extLst>
          </p:cNvPr>
          <p:cNvSpPr/>
          <p:nvPr/>
        </p:nvSpPr>
        <p:spPr>
          <a:xfrm>
            <a:off x="3048000" y="3264607"/>
            <a:ext cx="6096000" cy="923330"/>
          </a:xfrm>
          <a:prstGeom prst="rect">
            <a:avLst/>
          </a:prstGeom>
        </p:spPr>
        <p:txBody>
          <a:bodyPr>
            <a:spAutoFit/>
          </a:bodyPr>
          <a:lstStyle/>
          <a:p>
            <a:pPr algn="ctr"/>
            <a:r>
              <a:rPr lang="en-US" i="1" dirty="0"/>
              <a:t>If I saw a fish I was unfamiliar with, I would be looking at </a:t>
            </a:r>
            <a:r>
              <a:rPr lang="en-US" b="1" i="1" dirty="0"/>
              <a:t>recipes</a:t>
            </a:r>
            <a:r>
              <a:rPr lang="en-US" i="1" dirty="0"/>
              <a:t> and </a:t>
            </a:r>
            <a:r>
              <a:rPr lang="en-US" b="1" i="1" dirty="0"/>
              <a:t>what I can do with it</a:t>
            </a:r>
            <a:r>
              <a:rPr lang="en-US" i="1" dirty="0"/>
              <a:t>. What can I cook with it. How long or how fast it will take. –Female, focus groups </a:t>
            </a:r>
          </a:p>
        </p:txBody>
      </p:sp>
      <p:sp>
        <p:nvSpPr>
          <p:cNvPr id="7" name="Rectangle 6">
            <a:extLst>
              <a:ext uri="{FF2B5EF4-FFF2-40B4-BE49-F238E27FC236}">
                <a16:creationId xmlns:a16="http://schemas.microsoft.com/office/drawing/2014/main" id="{AAAE3DFF-9F7E-4E25-B8EB-422DC75B21E4}"/>
              </a:ext>
            </a:extLst>
          </p:cNvPr>
          <p:cNvSpPr/>
          <p:nvPr/>
        </p:nvSpPr>
        <p:spPr>
          <a:xfrm>
            <a:off x="3025610" y="4596356"/>
            <a:ext cx="6096000" cy="646331"/>
          </a:xfrm>
          <a:prstGeom prst="rect">
            <a:avLst/>
          </a:prstGeom>
        </p:spPr>
        <p:txBody>
          <a:bodyPr>
            <a:spAutoFit/>
          </a:bodyPr>
          <a:lstStyle/>
          <a:p>
            <a:pPr algn="ctr"/>
            <a:r>
              <a:rPr lang="en-US" i="1" dirty="0"/>
              <a:t>If it was a new fish, </a:t>
            </a:r>
            <a:r>
              <a:rPr lang="en-US" b="1" i="1" dirty="0"/>
              <a:t>recipes on the display case would interest me</a:t>
            </a:r>
            <a:r>
              <a:rPr lang="en-US" i="1" dirty="0"/>
              <a:t>. If it is used in fancy recipes. –Female, focus groups </a:t>
            </a:r>
          </a:p>
        </p:txBody>
      </p:sp>
      <p:sp>
        <p:nvSpPr>
          <p:cNvPr id="8" name="Rectangle 7">
            <a:extLst>
              <a:ext uri="{FF2B5EF4-FFF2-40B4-BE49-F238E27FC236}">
                <a16:creationId xmlns:a16="http://schemas.microsoft.com/office/drawing/2014/main" id="{D8DCC0D0-5DC1-4614-B1A3-EDD9A67A13B1}"/>
              </a:ext>
            </a:extLst>
          </p:cNvPr>
          <p:cNvSpPr/>
          <p:nvPr/>
        </p:nvSpPr>
        <p:spPr>
          <a:xfrm>
            <a:off x="3025610" y="2203738"/>
            <a:ext cx="6096000" cy="646331"/>
          </a:xfrm>
          <a:prstGeom prst="rect">
            <a:avLst/>
          </a:prstGeom>
        </p:spPr>
        <p:txBody>
          <a:bodyPr>
            <a:spAutoFit/>
          </a:bodyPr>
          <a:lstStyle/>
          <a:p>
            <a:pPr algn="ctr"/>
            <a:r>
              <a:rPr lang="en-US" b="1" i="1" dirty="0"/>
              <a:t>I would look for a recipe</a:t>
            </a:r>
            <a:r>
              <a:rPr lang="en-US" i="1" dirty="0"/>
              <a:t> if I saw a new fish. No specific words come to mind but some </a:t>
            </a:r>
            <a:r>
              <a:rPr lang="en-US" b="1" i="1" dirty="0"/>
              <a:t>cool recipes</a:t>
            </a:r>
            <a:r>
              <a:rPr lang="en-US" i="1" dirty="0"/>
              <a:t>. –Male, focus groups </a:t>
            </a:r>
          </a:p>
        </p:txBody>
      </p:sp>
      <p:pic>
        <p:nvPicPr>
          <p:cNvPr id="10" name="Picture 4" descr="Image result for quotation marks">
            <a:extLst>
              <a:ext uri="{FF2B5EF4-FFF2-40B4-BE49-F238E27FC236}">
                <a16:creationId xmlns:a16="http://schemas.microsoft.com/office/drawing/2014/main" id="{D03F604E-70B3-42FF-993A-52FC9E8FB9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803" y="2246815"/>
            <a:ext cx="314016" cy="2308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quotation marks">
            <a:extLst>
              <a:ext uri="{FF2B5EF4-FFF2-40B4-BE49-F238E27FC236}">
                <a16:creationId xmlns:a16="http://schemas.microsoft.com/office/drawing/2014/main" id="{60466740-F5D5-4F69-A08C-65042E05AE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1811" y="3324006"/>
            <a:ext cx="314016" cy="2308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quotation marks">
            <a:extLst>
              <a:ext uri="{FF2B5EF4-FFF2-40B4-BE49-F238E27FC236}">
                <a16:creationId xmlns:a16="http://schemas.microsoft.com/office/drawing/2014/main" id="{AE06EC35-E6A7-4741-82EF-1B60F65FEF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803" y="4589784"/>
            <a:ext cx="314016" cy="23083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76BB328B-DEC4-4853-86CB-D004E7281DD3}"/>
              </a:ext>
            </a:extLst>
          </p:cNvPr>
          <p:cNvSpPr/>
          <p:nvPr/>
        </p:nvSpPr>
        <p:spPr>
          <a:xfrm>
            <a:off x="838199" y="1621584"/>
            <a:ext cx="10047558" cy="230832"/>
          </a:xfrm>
          <a:prstGeom prst="rect">
            <a:avLst/>
          </a:prstGeom>
        </p:spPr>
        <p:txBody>
          <a:bodyPr wrap="square">
            <a:spAutoFit/>
          </a:bodyPr>
          <a:lstStyle/>
          <a:p>
            <a:pPr algn="ctr"/>
            <a:r>
              <a:rPr lang="en-US" sz="900" dirty="0">
                <a:solidFill>
                  <a:srgbClr val="757070"/>
                </a:solidFill>
                <a:latin typeface="Arial" panose="020B0604020202020204" pitchFamily="34" charset="0"/>
                <a:cs typeface="Arial" panose="020B0604020202020204" pitchFamily="34" charset="0"/>
              </a:rPr>
              <a:t>(Quotes provided from participants during GAPP focus groups)</a:t>
            </a:r>
          </a:p>
        </p:txBody>
      </p:sp>
    </p:spTree>
    <p:extLst>
      <p:ext uri="{BB962C8B-B14F-4D97-AF65-F5344CB8AC3E}">
        <p14:creationId xmlns:p14="http://schemas.microsoft.com/office/powerpoint/2010/main" val="9829385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65125"/>
            <a:ext cx="10515600" cy="1167157"/>
          </a:xfrm>
        </p:spPr>
        <p:txBody>
          <a:bodyPr>
            <a:noAutofit/>
          </a:bodyPr>
          <a:lstStyle/>
          <a:p>
            <a:r>
              <a:rPr lang="en-US" sz="3200" dirty="0"/>
              <a:t>Partnering with prominent chefs and authentic peer promotion (e.g. encouraging sharing) are the ways to influence audiences.</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45BB9D4-DA47-4DCB-9110-082D989CD4AC}"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15352DD0-C912-4DAF-B0D1-36A206C6443D}"/>
              </a:ext>
            </a:extLst>
          </p:cNvPr>
          <p:cNvSpPr txBox="1"/>
          <p:nvPr/>
        </p:nvSpPr>
        <p:spPr>
          <a:xfrm>
            <a:off x="48105" y="5896990"/>
            <a:ext cx="102687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AEABAB">
                    <a:lumMod val="75000"/>
                  </a:srgbClr>
                </a:solidFill>
                <a:effectLst/>
                <a:uLnTx/>
                <a:uFillTx/>
                <a:latin typeface="Arial" panose="020B0604020202020204" pitchFamily="34" charset="0"/>
                <a:cs typeface="Arial" panose="020B0604020202020204" pitchFamily="34" charset="0"/>
              </a:rPr>
              <a:t>Q30. Where do you typically find your cooking inspiration? Base: 1,026</a:t>
            </a:r>
          </a:p>
          <a:p>
            <a:r>
              <a:rPr lang="en-US" sz="800" dirty="0">
                <a:solidFill>
                  <a:srgbClr val="AEABAB">
                    <a:lumMod val="75000"/>
                  </a:srgbClr>
                </a:solidFill>
                <a:latin typeface="Arial" panose="020B0604020202020204" pitchFamily="34" charset="0"/>
                <a:cs typeface="Arial" panose="020B0604020202020204" pitchFamily="34" charset="0"/>
              </a:rPr>
              <a:t>Q33. In your opinion, who has the most influence in inspiring seafood cooking and preparation? Base: 1,026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AEABAB">
                    <a:lumMod val="75000"/>
                  </a:srgbClr>
                </a:solidFill>
                <a:effectLst/>
                <a:uLnTx/>
                <a:uFillTx/>
                <a:latin typeface="Arial" panose="020B0604020202020204" pitchFamily="34" charset="0"/>
                <a:cs typeface="Arial" panose="020B0604020202020204" pitchFamily="34" charset="0"/>
              </a:rPr>
              <a:t>Q29. What types of news regarding seafood do you pay the most attention to when it comes to seafood? Base: 1,026</a:t>
            </a:r>
          </a:p>
        </p:txBody>
      </p:sp>
      <p:sp>
        <p:nvSpPr>
          <p:cNvPr id="10" name="Rectangle 9">
            <a:extLst>
              <a:ext uri="{FF2B5EF4-FFF2-40B4-BE49-F238E27FC236}">
                <a16:creationId xmlns:a16="http://schemas.microsoft.com/office/drawing/2014/main" id="{FC9B5E4F-0B52-43F0-90B2-41BDF4BB1336}"/>
              </a:ext>
            </a:extLst>
          </p:cNvPr>
          <p:cNvSpPr/>
          <p:nvPr/>
        </p:nvSpPr>
        <p:spPr>
          <a:xfrm>
            <a:off x="255255" y="1947775"/>
            <a:ext cx="4453128"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A3838"/>
                </a:solidFill>
                <a:effectLst/>
                <a:uLnTx/>
                <a:uFillTx/>
                <a:latin typeface="Arial Black" panose="020B0A04020102020204" pitchFamily="34" charset="0"/>
                <a:ea typeface="+mn-ea"/>
                <a:cs typeface="+mn-cs"/>
              </a:rPr>
              <a:t>Top Cooking Inspiration Sources</a:t>
            </a:r>
          </a:p>
        </p:txBody>
      </p:sp>
      <p:sp>
        <p:nvSpPr>
          <p:cNvPr id="11" name="Oval 10">
            <a:extLst>
              <a:ext uri="{FF2B5EF4-FFF2-40B4-BE49-F238E27FC236}">
                <a16:creationId xmlns:a16="http://schemas.microsoft.com/office/drawing/2014/main" id="{4F0051B5-307D-41D6-BB4B-F13BE9937E29}"/>
              </a:ext>
            </a:extLst>
          </p:cNvPr>
          <p:cNvSpPr/>
          <p:nvPr/>
        </p:nvSpPr>
        <p:spPr>
          <a:xfrm>
            <a:off x="777988" y="2359152"/>
            <a:ext cx="612648" cy="630936"/>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35E90208-E473-4074-A5CD-F86A1B31FF6F}"/>
              </a:ext>
            </a:extLst>
          </p:cNvPr>
          <p:cNvSpPr/>
          <p:nvPr/>
        </p:nvSpPr>
        <p:spPr>
          <a:xfrm>
            <a:off x="777988" y="3168765"/>
            <a:ext cx="612648" cy="630936"/>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073E5758-8370-404C-9E4F-B2D38F1EC807}"/>
              </a:ext>
            </a:extLst>
          </p:cNvPr>
          <p:cNvSpPr/>
          <p:nvPr/>
        </p:nvSpPr>
        <p:spPr>
          <a:xfrm>
            <a:off x="777988" y="3991519"/>
            <a:ext cx="612648" cy="630936"/>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0ABAD1CC-7950-4D85-8655-E16BC3CA268E}"/>
              </a:ext>
            </a:extLst>
          </p:cNvPr>
          <p:cNvSpPr/>
          <p:nvPr/>
        </p:nvSpPr>
        <p:spPr>
          <a:xfrm>
            <a:off x="777988" y="4826985"/>
            <a:ext cx="612648" cy="630936"/>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B3E3A43-A2AD-4301-98B3-85364587E5B4}"/>
              </a:ext>
            </a:extLst>
          </p:cNvPr>
          <p:cNvSpPr/>
          <p:nvPr/>
        </p:nvSpPr>
        <p:spPr>
          <a:xfrm>
            <a:off x="1430260" y="2397621"/>
            <a:ext cx="2103119"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A3838"/>
                </a:solidFill>
                <a:effectLst/>
                <a:uLnTx/>
                <a:uFillTx/>
                <a:latin typeface="Arial" panose="020B0604020202020204" pitchFamily="34" charset="0"/>
                <a:ea typeface="+mn-ea"/>
                <a:cs typeface="Arial" panose="020B0604020202020204" pitchFamily="34" charset="0"/>
              </a:rPr>
              <a:t>37%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A3838"/>
                </a:solidFill>
                <a:effectLst/>
                <a:uLnTx/>
                <a:uFillTx/>
                <a:latin typeface="Arial" panose="020B0604020202020204" pitchFamily="34" charset="0"/>
                <a:ea typeface="+mn-ea"/>
                <a:cs typeface="Arial" panose="020B0604020202020204" pitchFamily="34" charset="0"/>
              </a:rPr>
              <a:t>Cooking shows on TV</a:t>
            </a:r>
          </a:p>
        </p:txBody>
      </p:sp>
      <p:sp>
        <p:nvSpPr>
          <p:cNvPr id="19" name="Rectangle 18">
            <a:extLst>
              <a:ext uri="{FF2B5EF4-FFF2-40B4-BE49-F238E27FC236}">
                <a16:creationId xmlns:a16="http://schemas.microsoft.com/office/drawing/2014/main" id="{874B6624-216E-48D8-BEAC-0D56C9363547}"/>
              </a:ext>
            </a:extLst>
          </p:cNvPr>
          <p:cNvSpPr/>
          <p:nvPr/>
        </p:nvSpPr>
        <p:spPr>
          <a:xfrm>
            <a:off x="1430260" y="3207234"/>
            <a:ext cx="2103119"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A3838"/>
                </a:solidFill>
                <a:effectLst/>
                <a:uLnTx/>
                <a:uFillTx/>
                <a:latin typeface="Arial" panose="020B0604020202020204" pitchFamily="34" charset="0"/>
                <a:ea typeface="+mn-ea"/>
                <a:cs typeface="Arial" panose="020B0604020202020204" pitchFamily="34" charset="0"/>
              </a:rPr>
              <a:t>36%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A3838"/>
                </a:solidFill>
                <a:effectLst/>
                <a:uLnTx/>
                <a:uFillTx/>
                <a:latin typeface="Arial" panose="020B0604020202020204" pitchFamily="34" charset="0"/>
                <a:ea typeface="+mn-ea"/>
                <a:cs typeface="Arial" panose="020B0604020202020204" pitchFamily="34" charset="0"/>
              </a:rPr>
              <a:t>Tips from family &amp; friends</a:t>
            </a:r>
          </a:p>
        </p:txBody>
      </p:sp>
      <p:sp>
        <p:nvSpPr>
          <p:cNvPr id="20" name="Rectangle 19">
            <a:extLst>
              <a:ext uri="{FF2B5EF4-FFF2-40B4-BE49-F238E27FC236}">
                <a16:creationId xmlns:a16="http://schemas.microsoft.com/office/drawing/2014/main" id="{5A345688-6D0C-422C-85DC-C2B0E63E8E51}"/>
              </a:ext>
            </a:extLst>
          </p:cNvPr>
          <p:cNvSpPr/>
          <p:nvPr/>
        </p:nvSpPr>
        <p:spPr>
          <a:xfrm>
            <a:off x="1430260" y="4029988"/>
            <a:ext cx="2103119"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A3838"/>
                </a:solidFill>
                <a:effectLst/>
                <a:uLnTx/>
                <a:uFillTx/>
                <a:latin typeface="Arial" panose="020B0604020202020204" pitchFamily="34" charset="0"/>
                <a:ea typeface="+mn-ea"/>
                <a:cs typeface="Arial" panose="020B0604020202020204" pitchFamily="34" charset="0"/>
              </a:rPr>
              <a:t>34%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A3838"/>
                </a:solidFill>
                <a:effectLst/>
                <a:uLnTx/>
                <a:uFillTx/>
                <a:latin typeface="Arial" panose="020B0604020202020204" pitchFamily="34" charset="0"/>
                <a:ea typeface="+mn-ea"/>
                <a:cs typeface="Arial" panose="020B0604020202020204" pitchFamily="34" charset="0"/>
              </a:rPr>
              <a:t>Recipe books</a:t>
            </a:r>
          </a:p>
        </p:txBody>
      </p:sp>
      <p:sp>
        <p:nvSpPr>
          <p:cNvPr id="21" name="Rectangle 20">
            <a:extLst>
              <a:ext uri="{FF2B5EF4-FFF2-40B4-BE49-F238E27FC236}">
                <a16:creationId xmlns:a16="http://schemas.microsoft.com/office/drawing/2014/main" id="{73058F0A-1188-4EB1-AE52-D360BD9EF961}"/>
              </a:ext>
            </a:extLst>
          </p:cNvPr>
          <p:cNvSpPr/>
          <p:nvPr/>
        </p:nvSpPr>
        <p:spPr>
          <a:xfrm>
            <a:off x="1430260" y="4865454"/>
            <a:ext cx="2895600"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A3838"/>
                </a:solidFill>
                <a:effectLst/>
                <a:uLnTx/>
                <a:uFillTx/>
                <a:latin typeface="Arial" panose="020B0604020202020204" pitchFamily="34" charset="0"/>
                <a:ea typeface="+mn-ea"/>
                <a:cs typeface="Arial" panose="020B0604020202020204" pitchFamily="34" charset="0"/>
              </a:rPr>
              <a:t>27%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A3838"/>
                </a:solidFill>
                <a:effectLst/>
                <a:uLnTx/>
                <a:uFillTx/>
                <a:latin typeface="Arial" panose="020B0604020202020204" pitchFamily="34" charset="0"/>
                <a:ea typeface="+mn-ea"/>
                <a:cs typeface="Arial" panose="020B0604020202020204" pitchFamily="34" charset="0"/>
              </a:rPr>
              <a:t>Cooking videos online and social media</a:t>
            </a:r>
          </a:p>
        </p:txBody>
      </p:sp>
      <p:sp>
        <p:nvSpPr>
          <p:cNvPr id="22" name="Rectangle 21">
            <a:extLst>
              <a:ext uri="{FF2B5EF4-FFF2-40B4-BE49-F238E27FC236}">
                <a16:creationId xmlns:a16="http://schemas.microsoft.com/office/drawing/2014/main" id="{7B8544A2-F6AB-4F24-92FE-2B5307DBBE7D}"/>
              </a:ext>
            </a:extLst>
          </p:cNvPr>
          <p:cNvSpPr/>
          <p:nvPr/>
        </p:nvSpPr>
        <p:spPr>
          <a:xfrm>
            <a:off x="7451641" y="1947775"/>
            <a:ext cx="4453128"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A3838"/>
                </a:solidFill>
                <a:effectLst/>
                <a:uLnTx/>
                <a:uFillTx/>
                <a:latin typeface="Arial Black" panose="020B0A04020102020204" pitchFamily="34" charset="0"/>
                <a:ea typeface="+mn-ea"/>
                <a:cs typeface="+mn-cs"/>
              </a:rPr>
              <a:t>Top Types of Seafood News Sources</a:t>
            </a:r>
          </a:p>
        </p:txBody>
      </p:sp>
      <p:sp>
        <p:nvSpPr>
          <p:cNvPr id="23" name="Oval 22">
            <a:extLst>
              <a:ext uri="{FF2B5EF4-FFF2-40B4-BE49-F238E27FC236}">
                <a16:creationId xmlns:a16="http://schemas.microsoft.com/office/drawing/2014/main" id="{03ABEE28-F366-474E-A18F-EBE90735B885}"/>
              </a:ext>
            </a:extLst>
          </p:cNvPr>
          <p:cNvSpPr/>
          <p:nvPr/>
        </p:nvSpPr>
        <p:spPr>
          <a:xfrm>
            <a:off x="7974374" y="2359152"/>
            <a:ext cx="612648" cy="630936"/>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E67F9887-B742-451C-89E0-2874D598A5B3}"/>
              </a:ext>
            </a:extLst>
          </p:cNvPr>
          <p:cNvSpPr/>
          <p:nvPr/>
        </p:nvSpPr>
        <p:spPr>
          <a:xfrm>
            <a:off x="7974374" y="3168765"/>
            <a:ext cx="612648" cy="630936"/>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A59D6C45-B72E-4D9B-89F2-CBF7D02330A0}"/>
              </a:ext>
            </a:extLst>
          </p:cNvPr>
          <p:cNvSpPr/>
          <p:nvPr/>
        </p:nvSpPr>
        <p:spPr>
          <a:xfrm>
            <a:off x="7974374" y="3991519"/>
            <a:ext cx="612648" cy="630936"/>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148B2352-BFD4-43BC-8510-CCA780EFFE79}"/>
              </a:ext>
            </a:extLst>
          </p:cNvPr>
          <p:cNvSpPr/>
          <p:nvPr/>
        </p:nvSpPr>
        <p:spPr>
          <a:xfrm>
            <a:off x="7974374" y="4826985"/>
            <a:ext cx="612648" cy="630936"/>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84651AEB-ECF0-4E22-B202-9DA163F667D0}"/>
              </a:ext>
            </a:extLst>
          </p:cNvPr>
          <p:cNvSpPr/>
          <p:nvPr/>
        </p:nvSpPr>
        <p:spPr>
          <a:xfrm>
            <a:off x="8626646" y="2397621"/>
            <a:ext cx="2103119"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A3838"/>
                </a:solidFill>
                <a:effectLst/>
                <a:uLnTx/>
                <a:uFillTx/>
                <a:latin typeface="Arial" panose="020B0604020202020204" pitchFamily="34" charset="0"/>
                <a:ea typeface="+mn-ea"/>
                <a:cs typeface="Arial" panose="020B0604020202020204" pitchFamily="34" charset="0"/>
              </a:rPr>
              <a:t>34%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A3838"/>
                </a:solidFill>
                <a:effectLst/>
                <a:uLnTx/>
                <a:uFillTx/>
                <a:latin typeface="Arial" panose="020B0604020202020204" pitchFamily="34" charset="0"/>
                <a:ea typeface="+mn-ea"/>
                <a:cs typeface="Arial" panose="020B0604020202020204" pitchFamily="34" charset="0"/>
              </a:rPr>
              <a:t>Recipes</a:t>
            </a:r>
          </a:p>
        </p:txBody>
      </p:sp>
      <p:sp>
        <p:nvSpPr>
          <p:cNvPr id="28" name="Rectangle 27">
            <a:extLst>
              <a:ext uri="{FF2B5EF4-FFF2-40B4-BE49-F238E27FC236}">
                <a16:creationId xmlns:a16="http://schemas.microsoft.com/office/drawing/2014/main" id="{3B57C10A-5056-4A36-ADD4-8C9C08A8C854}"/>
              </a:ext>
            </a:extLst>
          </p:cNvPr>
          <p:cNvSpPr/>
          <p:nvPr/>
        </p:nvSpPr>
        <p:spPr>
          <a:xfrm>
            <a:off x="8626646" y="3207234"/>
            <a:ext cx="2103119"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A3838"/>
                </a:solidFill>
                <a:effectLst/>
                <a:uLnTx/>
                <a:uFillTx/>
                <a:latin typeface="Arial" panose="020B0604020202020204" pitchFamily="34" charset="0"/>
                <a:ea typeface="+mn-ea"/>
                <a:cs typeface="Arial" panose="020B0604020202020204" pitchFamily="34" charset="0"/>
              </a:rPr>
              <a:t>31%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A3838"/>
                </a:solidFill>
                <a:effectLst/>
                <a:uLnTx/>
                <a:uFillTx/>
                <a:latin typeface="Arial" panose="020B0604020202020204" pitchFamily="34" charset="0"/>
                <a:ea typeface="+mn-ea"/>
                <a:cs typeface="Arial" panose="020B0604020202020204" pitchFamily="34" charset="0"/>
              </a:rPr>
              <a:t>News stories</a:t>
            </a:r>
          </a:p>
        </p:txBody>
      </p:sp>
      <p:sp>
        <p:nvSpPr>
          <p:cNvPr id="29" name="Rectangle 28">
            <a:extLst>
              <a:ext uri="{FF2B5EF4-FFF2-40B4-BE49-F238E27FC236}">
                <a16:creationId xmlns:a16="http://schemas.microsoft.com/office/drawing/2014/main" id="{C648E5D1-D5D6-4777-8C3D-601216DD5C0C}"/>
              </a:ext>
            </a:extLst>
          </p:cNvPr>
          <p:cNvSpPr/>
          <p:nvPr/>
        </p:nvSpPr>
        <p:spPr>
          <a:xfrm>
            <a:off x="8626646" y="4029988"/>
            <a:ext cx="2103119"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A3838"/>
                </a:solidFill>
                <a:effectLst/>
                <a:uLnTx/>
                <a:uFillTx/>
                <a:latin typeface="Arial" panose="020B0604020202020204" pitchFamily="34" charset="0"/>
                <a:ea typeface="+mn-ea"/>
                <a:cs typeface="Arial" panose="020B0604020202020204" pitchFamily="34" charset="0"/>
              </a:rPr>
              <a:t>30%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A3838"/>
                </a:solidFill>
                <a:effectLst/>
                <a:uLnTx/>
                <a:uFillTx/>
                <a:latin typeface="Arial" panose="020B0604020202020204" pitchFamily="34" charset="0"/>
                <a:ea typeface="+mn-ea"/>
                <a:cs typeface="Arial" panose="020B0604020202020204" pitchFamily="34" charset="0"/>
              </a:rPr>
              <a:t>Personal stories</a:t>
            </a:r>
          </a:p>
        </p:txBody>
      </p:sp>
      <p:sp>
        <p:nvSpPr>
          <p:cNvPr id="30" name="Rectangle 29">
            <a:extLst>
              <a:ext uri="{FF2B5EF4-FFF2-40B4-BE49-F238E27FC236}">
                <a16:creationId xmlns:a16="http://schemas.microsoft.com/office/drawing/2014/main" id="{CCE9C8C9-B82D-4300-BE71-99D862008F8D}"/>
              </a:ext>
            </a:extLst>
          </p:cNvPr>
          <p:cNvSpPr/>
          <p:nvPr/>
        </p:nvSpPr>
        <p:spPr>
          <a:xfrm>
            <a:off x="8626646" y="4865454"/>
            <a:ext cx="2895600"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A3838"/>
                </a:solidFill>
                <a:effectLst/>
                <a:uLnTx/>
                <a:uFillTx/>
                <a:latin typeface="Arial" panose="020B0604020202020204" pitchFamily="34" charset="0"/>
                <a:ea typeface="+mn-ea"/>
                <a:cs typeface="Arial" panose="020B0604020202020204" pitchFamily="34" charset="0"/>
              </a:rPr>
              <a:t>22%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A3838"/>
                </a:solidFill>
                <a:effectLst/>
                <a:uLnTx/>
                <a:uFillTx/>
                <a:latin typeface="Arial" panose="020B0604020202020204" pitchFamily="34" charset="0"/>
                <a:ea typeface="+mn-ea"/>
                <a:cs typeface="Arial" panose="020B0604020202020204" pitchFamily="34" charset="0"/>
              </a:rPr>
              <a:t>Chefs &amp; restaurant owners</a:t>
            </a:r>
          </a:p>
        </p:txBody>
      </p:sp>
      <p:pic>
        <p:nvPicPr>
          <p:cNvPr id="1028" name="Picture 4" descr="Related image">
            <a:extLst>
              <a:ext uri="{FF2B5EF4-FFF2-40B4-BE49-F238E27FC236}">
                <a16:creationId xmlns:a16="http://schemas.microsoft.com/office/drawing/2014/main" id="{9E4B0A3D-B497-4A62-9C21-517EFFA0B574}"/>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92215" y="3287192"/>
            <a:ext cx="384193" cy="38419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Related image">
            <a:extLst>
              <a:ext uri="{FF2B5EF4-FFF2-40B4-BE49-F238E27FC236}">
                <a16:creationId xmlns:a16="http://schemas.microsoft.com/office/drawing/2014/main" id="{7A5776CA-BB58-475F-B2B9-1B39306C5D4E}"/>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88601" y="4114890"/>
            <a:ext cx="384193" cy="3841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chef  icon">
            <a:extLst>
              <a:ext uri="{FF2B5EF4-FFF2-40B4-BE49-F238E27FC236}">
                <a16:creationId xmlns:a16="http://schemas.microsoft.com/office/drawing/2014/main" id="{65D754C6-B29B-48C4-9004-6C0B5C0232A2}"/>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43137" y="4863247"/>
            <a:ext cx="475119" cy="47511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news icon">
            <a:extLst>
              <a:ext uri="{FF2B5EF4-FFF2-40B4-BE49-F238E27FC236}">
                <a16:creationId xmlns:a16="http://schemas.microsoft.com/office/drawing/2014/main" id="{23CF94B9-35CF-421B-AEB2-904A08794719}"/>
              </a:ext>
            </a:extLst>
          </p:cNvPr>
          <p:cNvPicPr>
            <a:picLocks noChangeAspect="1" noChangeArrowheads="1"/>
          </p:cNvPicPr>
          <p:nvPr/>
        </p:nvPicPr>
        <p:blipFill rotWithShape="1">
          <a:blip r:embed="rId4">
            <a:duotone>
              <a:schemeClr val="accent6">
                <a:shade val="45000"/>
                <a:satMod val="135000"/>
              </a:schemeClr>
              <a:prstClr val="white"/>
            </a:duotone>
            <a:extLst>
              <a:ext uri="{28A0092B-C50C-407E-A947-70E740481C1C}">
                <a14:useLocalDpi xmlns:a14="http://schemas.microsoft.com/office/drawing/2010/main" val="0"/>
              </a:ext>
            </a:extLst>
          </a:blip>
          <a:srcRect b="6126"/>
          <a:stretch/>
        </p:blipFill>
        <p:spPr bwMode="auto">
          <a:xfrm>
            <a:off x="8043137" y="3328996"/>
            <a:ext cx="497288" cy="34238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recipes icon">
            <a:extLst>
              <a:ext uri="{FF2B5EF4-FFF2-40B4-BE49-F238E27FC236}">
                <a16:creationId xmlns:a16="http://schemas.microsoft.com/office/drawing/2014/main" id="{CFECC305-2927-4ADC-8352-014284C2ABA6}"/>
              </a:ext>
            </a:extLst>
          </p:cNvPr>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9324" y="4004231"/>
            <a:ext cx="630936" cy="63093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2" descr="Image result for recipes icon">
            <a:extLst>
              <a:ext uri="{FF2B5EF4-FFF2-40B4-BE49-F238E27FC236}">
                <a16:creationId xmlns:a16="http://schemas.microsoft.com/office/drawing/2014/main" id="{BBF2D423-3853-4735-BDAB-EB642D4A5D7C}"/>
              </a:ext>
            </a:extLst>
          </p:cNvPr>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75898" y="2346011"/>
            <a:ext cx="630936" cy="63093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video icon">
            <a:extLst>
              <a:ext uri="{FF2B5EF4-FFF2-40B4-BE49-F238E27FC236}">
                <a16:creationId xmlns:a16="http://schemas.microsoft.com/office/drawing/2014/main" id="{484DA153-4589-4F40-95D3-DE1A7CA5F358}"/>
              </a:ext>
            </a:extLst>
          </p:cNvPr>
          <p:cNvPicPr>
            <a:picLocks noChangeAspect="1" noChangeArrowheads="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9697" y="4886367"/>
            <a:ext cx="509227" cy="50922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tv icon">
            <a:extLst>
              <a:ext uri="{FF2B5EF4-FFF2-40B4-BE49-F238E27FC236}">
                <a16:creationId xmlns:a16="http://schemas.microsoft.com/office/drawing/2014/main" id="{A8459AE6-1701-414D-846B-228FB8C8E5F2}"/>
              </a:ext>
            </a:extLst>
          </p:cNvPr>
          <p:cNvPicPr>
            <a:picLocks noChangeAspect="1" noChangeArrowheads="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92215" y="2467773"/>
            <a:ext cx="357723" cy="357723"/>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Connector 33">
            <a:extLst>
              <a:ext uri="{FF2B5EF4-FFF2-40B4-BE49-F238E27FC236}">
                <a16:creationId xmlns:a16="http://schemas.microsoft.com/office/drawing/2014/main" id="{4475CA51-BDC2-41EB-8D40-16AB2AA4ADAB}"/>
              </a:ext>
            </a:extLst>
          </p:cNvPr>
          <p:cNvCxnSpPr/>
          <p:nvPr/>
        </p:nvCxnSpPr>
        <p:spPr>
          <a:xfrm>
            <a:off x="7569219" y="1932420"/>
            <a:ext cx="0" cy="36835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461B070-0FAA-46F3-A9F6-98B5E410120F}"/>
              </a:ext>
            </a:extLst>
          </p:cNvPr>
          <p:cNvCxnSpPr/>
          <p:nvPr/>
        </p:nvCxnSpPr>
        <p:spPr>
          <a:xfrm>
            <a:off x="4708383" y="1957906"/>
            <a:ext cx="0" cy="368359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5" name="Chart 34">
            <a:extLst>
              <a:ext uri="{FF2B5EF4-FFF2-40B4-BE49-F238E27FC236}">
                <a16:creationId xmlns:a16="http://schemas.microsoft.com/office/drawing/2014/main" id="{D7A5B673-8895-4192-9230-2F023394C8E8}"/>
              </a:ext>
            </a:extLst>
          </p:cNvPr>
          <p:cNvGraphicFramePr/>
          <p:nvPr>
            <p:extLst>
              <p:ext uri="{D42A27DB-BD31-4B8C-83A1-F6EECF244321}">
                <p14:modId xmlns:p14="http://schemas.microsoft.com/office/powerpoint/2010/main" val="1204371890"/>
              </p:ext>
            </p:extLst>
          </p:nvPr>
        </p:nvGraphicFramePr>
        <p:xfrm>
          <a:off x="5081874" y="1813750"/>
          <a:ext cx="1993392" cy="211226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6" name="Chart 35">
            <a:extLst>
              <a:ext uri="{FF2B5EF4-FFF2-40B4-BE49-F238E27FC236}">
                <a16:creationId xmlns:a16="http://schemas.microsoft.com/office/drawing/2014/main" id="{2B7242AC-DC4C-4905-97F5-B88D2AAEE727}"/>
              </a:ext>
            </a:extLst>
          </p:cNvPr>
          <p:cNvGraphicFramePr/>
          <p:nvPr>
            <p:extLst>
              <p:ext uri="{D42A27DB-BD31-4B8C-83A1-F6EECF244321}">
                <p14:modId xmlns:p14="http://schemas.microsoft.com/office/powerpoint/2010/main" val="124725460"/>
              </p:ext>
            </p:extLst>
          </p:nvPr>
        </p:nvGraphicFramePr>
        <p:xfrm>
          <a:off x="5083788" y="3617077"/>
          <a:ext cx="1989564" cy="2113912"/>
        </p:xfrm>
        <a:graphic>
          <a:graphicData uri="http://schemas.openxmlformats.org/drawingml/2006/chart">
            <c:chart xmlns:c="http://schemas.openxmlformats.org/drawingml/2006/chart" xmlns:r="http://schemas.openxmlformats.org/officeDocument/2006/relationships" r:id="rId9"/>
          </a:graphicData>
        </a:graphic>
      </p:graphicFrame>
      <p:sp>
        <p:nvSpPr>
          <p:cNvPr id="38" name="Title 1">
            <a:extLst>
              <a:ext uri="{FF2B5EF4-FFF2-40B4-BE49-F238E27FC236}">
                <a16:creationId xmlns:a16="http://schemas.microsoft.com/office/drawing/2014/main" id="{6087F64D-0712-4972-9464-36916B6056F0}"/>
              </a:ext>
            </a:extLst>
          </p:cNvPr>
          <p:cNvSpPr txBox="1">
            <a:spLocks/>
          </p:cNvSpPr>
          <p:nvPr/>
        </p:nvSpPr>
        <p:spPr>
          <a:xfrm>
            <a:off x="5375149" y="2187761"/>
            <a:ext cx="1406842" cy="119128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rgbClr val="005BAA"/>
                </a:solidFill>
                <a:latin typeface="Arial Black" panose="020B0A040201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9BC13C"/>
                </a:solidFill>
                <a:effectLst/>
                <a:uLnTx/>
                <a:uFillTx/>
                <a:latin typeface="Arial Black" panose="020B0A04020102020204" pitchFamily="34" charset="0"/>
                <a:ea typeface="+mj-ea"/>
                <a:cs typeface="+mj-cs"/>
              </a:rPr>
              <a:t>34%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 b="0" i="0" u="none" strike="noStrike" kern="1200" cap="none" spc="0" normalizeH="0" baseline="0" noProof="0" dirty="0">
                <a:ln>
                  <a:noFill/>
                </a:ln>
                <a:solidFill>
                  <a:schemeClr val="accent3"/>
                </a:solidFill>
                <a:effectLst/>
                <a:uLnTx/>
                <a:uFillTx/>
                <a:latin typeface="Arial Black" panose="020B0A04020102020204" pitchFamily="34" charset="0"/>
                <a:ea typeface="+mj-ea"/>
                <a:cs typeface="+mj-cs"/>
              </a:rPr>
              <a:t>say </a:t>
            </a:r>
            <a:r>
              <a:rPr kumimoji="0" lang="en-US" sz="800" b="0" i="0" u="sng" strike="noStrike" kern="1200" cap="none" spc="0" normalizeH="0" baseline="0" noProof="0" dirty="0">
                <a:ln>
                  <a:noFill/>
                </a:ln>
                <a:solidFill>
                  <a:schemeClr val="accent3"/>
                </a:solidFill>
                <a:effectLst/>
                <a:uLnTx/>
                <a:uFillTx/>
                <a:latin typeface="Arial Black" panose="020B0A04020102020204" pitchFamily="34" charset="0"/>
                <a:ea typeface="+mj-ea"/>
                <a:cs typeface="+mj-cs"/>
              </a:rPr>
              <a:t>chefs &amp; restaurateurs</a:t>
            </a:r>
            <a:r>
              <a:rPr kumimoji="0" lang="en-US" sz="800" b="0" i="0" strike="noStrike" kern="1200" cap="none" spc="0" normalizeH="0" baseline="0" noProof="0" dirty="0">
                <a:ln>
                  <a:noFill/>
                </a:ln>
                <a:solidFill>
                  <a:schemeClr val="accent3"/>
                </a:solidFill>
                <a:effectLst/>
                <a:uLnTx/>
                <a:uFillTx/>
                <a:latin typeface="Arial Black" panose="020B0A04020102020204" pitchFamily="34" charset="0"/>
                <a:ea typeface="+mj-ea"/>
                <a:cs typeface="+mj-cs"/>
              </a:rPr>
              <a:t> </a:t>
            </a:r>
            <a:r>
              <a:rPr kumimoji="0" lang="en-US" sz="800" b="0" i="0" u="none" strike="noStrike" kern="1200" cap="none" spc="0" normalizeH="0" baseline="0" noProof="0" dirty="0">
                <a:ln>
                  <a:noFill/>
                </a:ln>
                <a:solidFill>
                  <a:schemeClr val="accent3"/>
                </a:solidFill>
                <a:effectLst/>
                <a:uLnTx/>
                <a:uFillTx/>
                <a:latin typeface="Arial Black" panose="020B0A04020102020204" pitchFamily="34" charset="0"/>
                <a:ea typeface="+mj-ea"/>
                <a:cs typeface="+mj-cs"/>
              </a:rPr>
              <a:t>have the most influence in inspiring seafood cooking &amp; preparation</a:t>
            </a:r>
          </a:p>
        </p:txBody>
      </p:sp>
      <p:sp>
        <p:nvSpPr>
          <p:cNvPr id="39" name="Title 1">
            <a:extLst>
              <a:ext uri="{FF2B5EF4-FFF2-40B4-BE49-F238E27FC236}">
                <a16:creationId xmlns:a16="http://schemas.microsoft.com/office/drawing/2014/main" id="{DACA07C9-33B3-4348-9A31-EBF092EEF08F}"/>
              </a:ext>
            </a:extLst>
          </p:cNvPr>
          <p:cNvSpPr txBox="1">
            <a:spLocks/>
          </p:cNvSpPr>
          <p:nvPr/>
        </p:nvSpPr>
        <p:spPr>
          <a:xfrm>
            <a:off x="5375149" y="4047428"/>
            <a:ext cx="1406842" cy="113494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rgbClr val="005BAA"/>
                </a:solidFill>
                <a:latin typeface="Arial Black" panose="020B0A040201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9BC13C"/>
                </a:solidFill>
                <a:effectLst/>
                <a:uLnTx/>
                <a:uFillTx/>
                <a:latin typeface="Arial Black" panose="020B0A04020102020204" pitchFamily="34" charset="0"/>
                <a:ea typeface="+mj-ea"/>
                <a:cs typeface="+mj-cs"/>
              </a:rPr>
              <a:t>31% </a:t>
            </a:r>
          </a:p>
          <a:p>
            <a:pPr lvl="0" algn="ctr">
              <a:defRPr/>
            </a:pPr>
            <a:r>
              <a:rPr lang="en-US" sz="800" dirty="0">
                <a:solidFill>
                  <a:schemeClr val="accent3"/>
                </a:solidFill>
              </a:rPr>
              <a:t>say family &amp; friends have the most influence in inspiring seafood cooking &amp; preparation</a:t>
            </a:r>
          </a:p>
        </p:txBody>
      </p:sp>
    </p:spTree>
    <p:extLst>
      <p:ext uri="{BB962C8B-B14F-4D97-AF65-F5344CB8AC3E}">
        <p14:creationId xmlns:p14="http://schemas.microsoft.com/office/powerpoint/2010/main" val="4133704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E52D4E2-7BAD-438E-A3B6-8A7CAC0F480D}"/>
              </a:ext>
            </a:extLst>
          </p:cNvPr>
          <p:cNvSpPr>
            <a:spLocks noGrp="1"/>
          </p:cNvSpPr>
          <p:nvPr>
            <p:ph type="ctrTitle"/>
          </p:nvPr>
        </p:nvSpPr>
        <p:spPr>
          <a:xfrm>
            <a:off x="2812874" y="4187968"/>
            <a:ext cx="5995846" cy="1847071"/>
          </a:xfrm>
        </p:spPr>
        <p:txBody>
          <a:bodyPr>
            <a:noAutofit/>
          </a:bodyPr>
          <a:lstStyle/>
          <a:p>
            <a:r>
              <a:rPr lang="en-US" sz="4800" dirty="0"/>
              <a:t>Our Approach</a:t>
            </a:r>
          </a:p>
        </p:txBody>
      </p:sp>
      <p:sp>
        <p:nvSpPr>
          <p:cNvPr id="3" name="Slide Number Placeholder 2">
            <a:extLst>
              <a:ext uri="{FF2B5EF4-FFF2-40B4-BE49-F238E27FC236}">
                <a16:creationId xmlns:a16="http://schemas.microsoft.com/office/drawing/2014/main" id="{7005CC49-9FA8-4780-97A4-8052320FFFD0}"/>
              </a:ext>
            </a:extLst>
          </p:cNvPr>
          <p:cNvSpPr>
            <a:spLocks noGrp="1"/>
          </p:cNvSpPr>
          <p:nvPr>
            <p:ph type="sldNum" sz="quarter" idx="4294967295"/>
          </p:nvPr>
        </p:nvSpPr>
        <p:spPr>
          <a:xfrm>
            <a:off x="11217275" y="6413500"/>
            <a:ext cx="97472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45BB9D4-DA47-4DCB-9110-082D989CD4AC}"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378922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549F4379-10F1-4044-8298-FFEB47D7196E}"/>
              </a:ext>
            </a:extLst>
          </p:cNvPr>
          <p:cNvGraphicFramePr/>
          <p:nvPr>
            <p:extLst>
              <p:ext uri="{D42A27DB-BD31-4B8C-83A1-F6EECF244321}">
                <p14:modId xmlns:p14="http://schemas.microsoft.com/office/powerpoint/2010/main" val="2838622279"/>
              </p:ext>
            </p:extLst>
          </p:nvPr>
        </p:nvGraphicFramePr>
        <p:xfrm>
          <a:off x="685800" y="2083473"/>
          <a:ext cx="7162800" cy="3964707"/>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13">
            <a:extLst>
              <a:ext uri="{FF2B5EF4-FFF2-40B4-BE49-F238E27FC236}">
                <a16:creationId xmlns:a16="http://schemas.microsoft.com/office/drawing/2014/main" id="{7B1E704C-AF34-471C-B1A2-3B76DF49923B}"/>
              </a:ext>
            </a:extLst>
          </p:cNvPr>
          <p:cNvSpPr/>
          <p:nvPr/>
        </p:nvSpPr>
        <p:spPr>
          <a:xfrm>
            <a:off x="748810" y="2213617"/>
            <a:ext cx="2691396" cy="377200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itle 5"/>
          <p:cNvSpPr>
            <a:spLocks noGrp="1"/>
          </p:cNvSpPr>
          <p:nvPr>
            <p:ph type="title"/>
          </p:nvPr>
        </p:nvSpPr>
        <p:spPr>
          <a:xfrm>
            <a:off x="838200" y="365125"/>
            <a:ext cx="10515600" cy="1325563"/>
          </a:xfrm>
        </p:spPr>
        <p:txBody>
          <a:bodyPr>
            <a:normAutofit/>
          </a:bodyPr>
          <a:lstStyle/>
          <a:p>
            <a:r>
              <a:rPr lang="en-US" sz="3200" dirty="0"/>
              <a:t>And engaging food videos are particularly favorable among younger audiences.</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45BB9D4-DA47-4DCB-9110-082D989CD4AC}"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F4320445-08A5-4750-92B1-0C8F0E72D2FB}"/>
              </a:ext>
            </a:extLst>
          </p:cNvPr>
          <p:cNvSpPr txBox="1"/>
          <p:nvPr/>
        </p:nvSpPr>
        <p:spPr>
          <a:xfrm>
            <a:off x="18288" y="6029365"/>
            <a:ext cx="1026871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AEABAB">
                    <a:lumMod val="75000"/>
                  </a:srgbClr>
                </a:solidFill>
                <a:effectLst/>
                <a:uLnTx/>
                <a:uFillTx/>
                <a:latin typeface="Arial" panose="020B0604020202020204" pitchFamily="34" charset="0"/>
                <a:cs typeface="Arial" panose="020B0604020202020204" pitchFamily="34" charset="0"/>
              </a:rPr>
              <a:t>Q32. Where would you like to learn more about Wild Alaska Pollock? Base: 1,026</a:t>
            </a:r>
          </a:p>
          <a:p>
            <a:pPr lvl="0"/>
            <a:r>
              <a:rPr lang="en-US" sz="800" dirty="0">
                <a:solidFill>
                  <a:srgbClr val="AEABAB">
                    <a:lumMod val="75000"/>
                  </a:srgbClr>
                </a:solidFill>
                <a:latin typeface="Arial" panose="020B0604020202020204" pitchFamily="34" charset="0"/>
                <a:cs typeface="Arial" panose="020B0604020202020204" pitchFamily="34" charset="0"/>
              </a:rPr>
              <a:t>Q14. How much of an impact do the following statements have in your likelihood to consider purchasing and/or ordering Wild Alaska Pollock? Base: 1,026</a:t>
            </a:r>
            <a:endParaRPr kumimoji="0" lang="en-US" sz="800" b="0" i="0" u="none" strike="noStrike" kern="1200" cap="none" spc="0" normalizeH="0" baseline="0" noProof="0" dirty="0">
              <a:ln>
                <a:noFill/>
              </a:ln>
              <a:solidFill>
                <a:srgbClr val="AEABAB">
                  <a:lumMod val="75000"/>
                </a:srgbClr>
              </a:solidFill>
              <a:effectLst/>
              <a:uLnTx/>
              <a:uFillTx/>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150D93BC-2840-479B-B4F2-4B5AFA7C1D34}"/>
              </a:ext>
            </a:extLst>
          </p:cNvPr>
          <p:cNvSpPr/>
          <p:nvPr/>
        </p:nvSpPr>
        <p:spPr>
          <a:xfrm>
            <a:off x="3359153" y="2012158"/>
            <a:ext cx="738603" cy="745326"/>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9" name="Picture 12" descr="Image result for recipes icon">
            <a:extLst>
              <a:ext uri="{FF2B5EF4-FFF2-40B4-BE49-F238E27FC236}">
                <a16:creationId xmlns:a16="http://schemas.microsoft.com/office/drawing/2014/main" id="{15C93E9C-7B2A-47CB-9811-D33070139BCE}"/>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38103" y="1976782"/>
            <a:ext cx="780702" cy="78070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DE2D9982-F4E4-4BE7-8A6E-A38949959401}"/>
              </a:ext>
            </a:extLst>
          </p:cNvPr>
          <p:cNvSpPr/>
          <p:nvPr/>
        </p:nvSpPr>
        <p:spPr>
          <a:xfrm>
            <a:off x="775704" y="1789865"/>
            <a:ext cx="7415796"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A3838"/>
                </a:solidFill>
                <a:effectLst/>
                <a:uLnTx/>
                <a:uFillTx/>
                <a:latin typeface="Arial Black" panose="020B0A04020102020204" pitchFamily="34" charset="0"/>
                <a:ea typeface="+mn-ea"/>
                <a:cs typeface="+mn-cs"/>
              </a:rPr>
              <a:t>Where would you like to learn more about Wild Alaska Pollock?</a:t>
            </a:r>
          </a:p>
        </p:txBody>
      </p:sp>
      <p:graphicFrame>
        <p:nvGraphicFramePr>
          <p:cNvPr id="22" name="Chart 21">
            <a:extLst>
              <a:ext uri="{FF2B5EF4-FFF2-40B4-BE49-F238E27FC236}">
                <a16:creationId xmlns:a16="http://schemas.microsoft.com/office/drawing/2014/main" id="{549EB11F-6407-4D4C-A748-D2360575335B}"/>
              </a:ext>
            </a:extLst>
          </p:cNvPr>
          <p:cNvGraphicFramePr/>
          <p:nvPr>
            <p:extLst>
              <p:ext uri="{D42A27DB-BD31-4B8C-83A1-F6EECF244321}">
                <p14:modId xmlns:p14="http://schemas.microsoft.com/office/powerpoint/2010/main" val="1308631082"/>
              </p:ext>
            </p:extLst>
          </p:nvPr>
        </p:nvGraphicFramePr>
        <p:xfrm>
          <a:off x="8580985" y="2200170"/>
          <a:ext cx="3239539" cy="3343380"/>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a:extLst>
              <a:ext uri="{FF2B5EF4-FFF2-40B4-BE49-F238E27FC236}">
                <a16:creationId xmlns:a16="http://schemas.microsoft.com/office/drawing/2014/main" id="{8DCCE7A3-61D1-4612-AD2C-A3E1175270D8}"/>
              </a:ext>
            </a:extLst>
          </p:cNvPr>
          <p:cNvSpPr txBox="1"/>
          <p:nvPr/>
        </p:nvSpPr>
        <p:spPr>
          <a:xfrm>
            <a:off x="9245595" y="2938638"/>
            <a:ext cx="1910318" cy="1815882"/>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43%</a:t>
            </a:r>
          </a:p>
          <a:p>
            <a:pPr algn="ctr"/>
            <a:r>
              <a:rPr lang="en-US" sz="1400" b="1" dirty="0">
                <a:solidFill>
                  <a:schemeClr val="accent1"/>
                </a:solidFill>
                <a:latin typeface="Arial" panose="020B0604020202020204" pitchFamily="34" charset="0"/>
                <a:cs typeface="Arial" panose="020B0604020202020204" pitchFamily="34" charset="0"/>
              </a:rPr>
              <a:t>of Millennials would buy and/or order Wild Alaska Pollock if they were provided with ideas/recipes</a:t>
            </a:r>
            <a:endParaRPr lang="en-US" b="1" dirty="0">
              <a:solidFill>
                <a:srgbClr val="005BAA"/>
              </a:solidFill>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2C527998-0617-47EA-BDC6-4136E5498766}"/>
              </a:ext>
            </a:extLst>
          </p:cNvPr>
          <p:cNvCxnSpPr/>
          <p:nvPr/>
        </p:nvCxnSpPr>
        <p:spPr>
          <a:xfrm>
            <a:off x="8131194" y="2200170"/>
            <a:ext cx="0" cy="368359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65769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E3403B-44C5-4767-8D7C-629B6FFD6A8A}"/>
              </a:ext>
            </a:extLst>
          </p:cNvPr>
          <p:cNvSpPr>
            <a:spLocks noGrp="1"/>
          </p:cNvSpPr>
          <p:nvPr>
            <p:ph type="sldNum" sz="quarter" idx="4"/>
          </p:nvPr>
        </p:nvSpPr>
        <p:spPr/>
        <p:txBody>
          <a:bodyPr/>
          <a:lstStyle/>
          <a:p>
            <a:fld id="{445BB9D4-DA47-4DCB-9110-082D989CD4AC}" type="slidenum">
              <a:rPr lang="en-US" smtClean="0"/>
              <a:pPr/>
              <a:t>41</a:t>
            </a:fld>
            <a:endParaRPr lang="en-US" dirty="0"/>
          </a:p>
        </p:txBody>
      </p:sp>
      <p:sp>
        <p:nvSpPr>
          <p:cNvPr id="5" name="Title 5">
            <a:extLst>
              <a:ext uri="{FF2B5EF4-FFF2-40B4-BE49-F238E27FC236}">
                <a16:creationId xmlns:a16="http://schemas.microsoft.com/office/drawing/2014/main" id="{17FF6774-A051-4892-AC2C-9E64E9296503}"/>
              </a:ext>
            </a:extLst>
          </p:cNvPr>
          <p:cNvSpPr>
            <a:spLocks noGrp="1"/>
          </p:cNvSpPr>
          <p:nvPr>
            <p:ph type="title"/>
          </p:nvPr>
        </p:nvSpPr>
        <p:spPr>
          <a:xfrm>
            <a:off x="838200" y="365125"/>
            <a:ext cx="4035804" cy="3465896"/>
          </a:xfrm>
        </p:spPr>
        <p:txBody>
          <a:bodyPr>
            <a:normAutofit/>
          </a:bodyPr>
          <a:lstStyle/>
          <a:p>
            <a:r>
              <a:rPr lang="en-US" dirty="0">
                <a:solidFill>
                  <a:srgbClr val="757070"/>
                </a:solidFill>
              </a:rPr>
              <a:t>Key Implication</a:t>
            </a:r>
          </a:p>
        </p:txBody>
      </p:sp>
      <p:sp>
        <p:nvSpPr>
          <p:cNvPr id="8" name="Rectangle 7">
            <a:extLst>
              <a:ext uri="{FF2B5EF4-FFF2-40B4-BE49-F238E27FC236}">
                <a16:creationId xmlns:a16="http://schemas.microsoft.com/office/drawing/2014/main" id="{DE305B20-95D0-4863-BE38-CED1DC0DB064}"/>
              </a:ext>
            </a:extLst>
          </p:cNvPr>
          <p:cNvSpPr/>
          <p:nvPr/>
        </p:nvSpPr>
        <p:spPr>
          <a:xfrm>
            <a:off x="4354438" y="2630692"/>
            <a:ext cx="7400548" cy="1477328"/>
          </a:xfrm>
          <a:prstGeom prst="rect">
            <a:avLst/>
          </a:prstGeom>
        </p:spPr>
        <p:txBody>
          <a:bodyPr wrap="square">
            <a:spAutoFit/>
          </a:bodyPr>
          <a:lstStyle/>
          <a:p>
            <a:pPr marR="0" lvl="0" algn="l" defTabSz="457063" rtl="0" eaLnBrk="1" fontAlgn="auto" latinLnBrk="0" hangingPunct="1">
              <a:lnSpc>
                <a:spcPct val="100000"/>
              </a:lnSpc>
              <a:spcBef>
                <a:spcPts val="225"/>
              </a:spcBef>
              <a:spcAft>
                <a:spcPts val="225"/>
              </a:spcAft>
              <a:buClrTx/>
              <a:buSzTx/>
              <a:tabLst/>
              <a:defRPr/>
            </a:pPr>
            <a:r>
              <a:rPr lang="en-US" dirty="0">
                <a:solidFill>
                  <a:srgbClr val="757070"/>
                </a:solidFill>
                <a:latin typeface="Arial" panose="020B0604020202020204" pitchFamily="34" charset="0"/>
                <a:ea typeface="Verdana" panose="020B0604030504040204" pitchFamily="34" charset="0"/>
                <a:cs typeface="Arial" panose="020B0604020202020204" pitchFamily="34" charset="0"/>
              </a:rPr>
              <a:t>Currently, Wild Alaska Pollock isn’t appearing in the places where audiences, particularly younger, are. As Wild Alaska Pollock’s narrative is developed, ensuring messaging and content is engaging, inspiring and displayed across multiple channels is key to getting consumer attention.</a:t>
            </a:r>
            <a:endParaRPr kumimoji="0" lang="en-US" b="0" i="0" u="none" strike="noStrike" kern="1200" cap="none" spc="0" normalizeH="0" baseline="0" noProof="0" dirty="0">
              <a:ln>
                <a:noFill/>
              </a:ln>
              <a:solidFill>
                <a:srgbClr val="757070"/>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8028113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5BA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84E99-68A9-41D7-9BAF-76CF12CCCCA4}"/>
              </a:ext>
            </a:extLst>
          </p:cNvPr>
          <p:cNvSpPr>
            <a:spLocks noGrp="1"/>
          </p:cNvSpPr>
          <p:nvPr>
            <p:ph type="title"/>
          </p:nvPr>
        </p:nvSpPr>
        <p:spPr/>
        <p:txBody>
          <a:bodyPr/>
          <a:lstStyle/>
          <a:p>
            <a:r>
              <a:rPr lang="en-US">
                <a:solidFill>
                  <a:schemeClr val="bg1"/>
                </a:solidFill>
              </a:rPr>
              <a:t>Thank you!</a:t>
            </a:r>
            <a:endParaRPr lang="en-US" dirty="0">
              <a:solidFill>
                <a:schemeClr val="bg1"/>
              </a:solidFill>
            </a:endParaRPr>
          </a:p>
        </p:txBody>
      </p:sp>
      <p:sp>
        <p:nvSpPr>
          <p:cNvPr id="4" name="Slide Number Placeholder 3">
            <a:extLst>
              <a:ext uri="{FF2B5EF4-FFF2-40B4-BE49-F238E27FC236}">
                <a16:creationId xmlns:a16="http://schemas.microsoft.com/office/drawing/2014/main" id="{F539E88B-D33E-4FC3-A7EA-B92E9FC05CDF}"/>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45BB9D4-DA47-4DCB-9110-082D989CD4AC}"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07366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48342-5F1C-41DC-A9C9-43CD898B4697}"/>
              </a:ext>
            </a:extLst>
          </p:cNvPr>
          <p:cNvSpPr>
            <a:spLocks noGrp="1"/>
          </p:cNvSpPr>
          <p:nvPr>
            <p:ph type="title"/>
          </p:nvPr>
        </p:nvSpPr>
        <p:spPr>
          <a:xfrm>
            <a:off x="838200" y="365125"/>
            <a:ext cx="10515600" cy="1006475"/>
          </a:xfrm>
        </p:spPr>
        <p:txBody>
          <a:bodyPr>
            <a:normAutofit/>
          </a:bodyPr>
          <a:lstStyle/>
          <a:p>
            <a:r>
              <a:rPr lang="en-US" sz="3200" dirty="0"/>
              <a:t>Overview of GAPP research to-date</a:t>
            </a:r>
          </a:p>
        </p:txBody>
      </p:sp>
      <p:sp>
        <p:nvSpPr>
          <p:cNvPr id="4" name="Slide Number Placeholder 3">
            <a:extLst>
              <a:ext uri="{FF2B5EF4-FFF2-40B4-BE49-F238E27FC236}">
                <a16:creationId xmlns:a16="http://schemas.microsoft.com/office/drawing/2014/main" id="{BC978354-039F-43C3-95B8-0B05F0B38715}"/>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45BB9D4-DA47-4DCB-9110-082D989CD4AC}"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C1B1C3A2-4D5F-46D1-BE0A-D309918EC7EA}"/>
              </a:ext>
            </a:extLst>
          </p:cNvPr>
          <p:cNvPicPr>
            <a:picLocks noChangeAspect="1"/>
          </p:cNvPicPr>
          <p:nvPr/>
        </p:nvPicPr>
        <p:blipFill>
          <a:blip r:embed="rId2"/>
          <a:stretch>
            <a:fillRect/>
          </a:stretch>
        </p:blipFill>
        <p:spPr>
          <a:xfrm>
            <a:off x="838199" y="2534262"/>
            <a:ext cx="2377480" cy="1325563"/>
          </a:xfrm>
          <a:prstGeom prst="rect">
            <a:avLst/>
          </a:prstGeom>
          <a:ln>
            <a:solidFill>
              <a:schemeClr val="accent5">
                <a:lumMod val="75000"/>
              </a:schemeClr>
            </a:solidFill>
          </a:ln>
        </p:spPr>
      </p:pic>
      <p:pic>
        <p:nvPicPr>
          <p:cNvPr id="7" name="Picture 6">
            <a:extLst>
              <a:ext uri="{FF2B5EF4-FFF2-40B4-BE49-F238E27FC236}">
                <a16:creationId xmlns:a16="http://schemas.microsoft.com/office/drawing/2014/main" id="{CAB277B3-E5DD-4C79-9F19-93987C6347B5}"/>
              </a:ext>
            </a:extLst>
          </p:cNvPr>
          <p:cNvPicPr>
            <a:picLocks noChangeAspect="1"/>
          </p:cNvPicPr>
          <p:nvPr/>
        </p:nvPicPr>
        <p:blipFill>
          <a:blip r:embed="rId3"/>
          <a:stretch>
            <a:fillRect/>
          </a:stretch>
        </p:blipFill>
        <p:spPr>
          <a:xfrm>
            <a:off x="6096000" y="2534261"/>
            <a:ext cx="2349714" cy="1325563"/>
          </a:xfrm>
          <a:prstGeom prst="rect">
            <a:avLst/>
          </a:prstGeom>
          <a:ln>
            <a:solidFill>
              <a:schemeClr val="accent5">
                <a:lumMod val="75000"/>
              </a:schemeClr>
            </a:solidFill>
          </a:ln>
        </p:spPr>
      </p:pic>
      <p:pic>
        <p:nvPicPr>
          <p:cNvPr id="8" name="Picture 7">
            <a:extLst>
              <a:ext uri="{FF2B5EF4-FFF2-40B4-BE49-F238E27FC236}">
                <a16:creationId xmlns:a16="http://schemas.microsoft.com/office/drawing/2014/main" id="{AB9D15DA-E841-417A-B41A-ADA19A8B9317}"/>
              </a:ext>
            </a:extLst>
          </p:cNvPr>
          <p:cNvPicPr>
            <a:picLocks noChangeAspect="1"/>
          </p:cNvPicPr>
          <p:nvPr/>
        </p:nvPicPr>
        <p:blipFill>
          <a:blip r:embed="rId4"/>
          <a:stretch>
            <a:fillRect/>
          </a:stretch>
        </p:blipFill>
        <p:spPr>
          <a:xfrm>
            <a:off x="8801100" y="2476632"/>
            <a:ext cx="2637692" cy="1440820"/>
          </a:xfrm>
          <a:prstGeom prst="rect">
            <a:avLst/>
          </a:prstGeom>
          <a:ln>
            <a:solidFill>
              <a:schemeClr val="accent5">
                <a:lumMod val="75000"/>
              </a:schemeClr>
            </a:solidFill>
          </a:ln>
        </p:spPr>
      </p:pic>
      <p:sp>
        <p:nvSpPr>
          <p:cNvPr id="9" name="TextBox 8">
            <a:extLst>
              <a:ext uri="{FF2B5EF4-FFF2-40B4-BE49-F238E27FC236}">
                <a16:creationId xmlns:a16="http://schemas.microsoft.com/office/drawing/2014/main" id="{C442CCBD-C86C-431A-B82F-378752CC6CBD}"/>
              </a:ext>
            </a:extLst>
          </p:cNvPr>
          <p:cNvSpPr txBox="1"/>
          <p:nvPr/>
        </p:nvSpPr>
        <p:spPr>
          <a:xfrm>
            <a:off x="838199" y="3947749"/>
            <a:ext cx="237747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5BAA"/>
                </a:solidFill>
                <a:effectLst/>
                <a:uLnTx/>
                <a:uFillTx/>
                <a:latin typeface="Calibri" panose="020F0502020204030204"/>
                <a:ea typeface="+mn-ea"/>
                <a:cs typeface="+mn-cs"/>
              </a:rPr>
              <a:t>Overview of earned and social media landscape</a:t>
            </a:r>
          </a:p>
        </p:txBody>
      </p:sp>
      <p:sp>
        <p:nvSpPr>
          <p:cNvPr id="10" name="TextBox 9">
            <a:extLst>
              <a:ext uri="{FF2B5EF4-FFF2-40B4-BE49-F238E27FC236}">
                <a16:creationId xmlns:a16="http://schemas.microsoft.com/office/drawing/2014/main" id="{A4DD836D-0B79-49BD-8C40-8F1735DEDF30}"/>
              </a:ext>
            </a:extLst>
          </p:cNvPr>
          <p:cNvSpPr txBox="1"/>
          <p:nvPr/>
        </p:nvSpPr>
        <p:spPr>
          <a:xfrm>
            <a:off x="3443653" y="3947749"/>
            <a:ext cx="237747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5BAA"/>
                </a:solidFill>
                <a:effectLst/>
                <a:uLnTx/>
                <a:uFillTx/>
                <a:latin typeface="Calibri" panose="020F0502020204030204"/>
                <a:ea typeface="+mn-ea"/>
                <a:cs typeface="+mn-cs"/>
              </a:rPr>
              <a:t>In-depth discussions with key internal &amp; external stakeholders</a:t>
            </a:r>
          </a:p>
        </p:txBody>
      </p:sp>
      <p:sp>
        <p:nvSpPr>
          <p:cNvPr id="11" name="TextBox 10">
            <a:extLst>
              <a:ext uri="{FF2B5EF4-FFF2-40B4-BE49-F238E27FC236}">
                <a16:creationId xmlns:a16="http://schemas.microsoft.com/office/drawing/2014/main" id="{F1CF683E-BBD3-43D2-B06B-B3AC1E160C91}"/>
              </a:ext>
            </a:extLst>
          </p:cNvPr>
          <p:cNvSpPr txBox="1"/>
          <p:nvPr/>
        </p:nvSpPr>
        <p:spPr>
          <a:xfrm>
            <a:off x="6049107" y="3947749"/>
            <a:ext cx="237747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5BAA"/>
                </a:solidFill>
                <a:effectLst/>
                <a:uLnTx/>
                <a:uFillTx/>
                <a:latin typeface="Calibri" panose="020F0502020204030204"/>
                <a:ea typeface="+mn-ea"/>
                <a:cs typeface="+mn-cs"/>
              </a:rPr>
              <a:t>A nationally-representative online survey among seafood consumers</a:t>
            </a:r>
          </a:p>
        </p:txBody>
      </p:sp>
      <p:sp>
        <p:nvSpPr>
          <p:cNvPr id="12" name="TextBox 11">
            <a:extLst>
              <a:ext uri="{FF2B5EF4-FFF2-40B4-BE49-F238E27FC236}">
                <a16:creationId xmlns:a16="http://schemas.microsoft.com/office/drawing/2014/main" id="{40CC4925-0C78-40AD-9B0C-AF29F90321C5}"/>
              </a:ext>
            </a:extLst>
          </p:cNvPr>
          <p:cNvSpPr txBox="1"/>
          <p:nvPr/>
        </p:nvSpPr>
        <p:spPr>
          <a:xfrm>
            <a:off x="8931206" y="3978047"/>
            <a:ext cx="237747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5BAA"/>
                </a:solidFill>
                <a:effectLst/>
                <a:uLnTx/>
                <a:uFillTx/>
                <a:latin typeface="Calibri" panose="020F0502020204030204"/>
                <a:ea typeface="+mn-ea"/>
                <a:cs typeface="+mn-cs"/>
              </a:rPr>
              <a:t>Online focus group sessions among Wild Alaska Pollock’s core audience</a:t>
            </a:r>
          </a:p>
        </p:txBody>
      </p:sp>
      <p:pic>
        <p:nvPicPr>
          <p:cNvPr id="17" name="Picture 16">
            <a:extLst>
              <a:ext uri="{FF2B5EF4-FFF2-40B4-BE49-F238E27FC236}">
                <a16:creationId xmlns:a16="http://schemas.microsoft.com/office/drawing/2014/main" id="{514CCB73-5775-47E5-8333-CB303DADF959}"/>
              </a:ext>
            </a:extLst>
          </p:cNvPr>
          <p:cNvPicPr>
            <a:picLocks noChangeAspect="1"/>
          </p:cNvPicPr>
          <p:nvPr/>
        </p:nvPicPr>
        <p:blipFill>
          <a:blip r:embed="rId5"/>
          <a:stretch>
            <a:fillRect/>
          </a:stretch>
        </p:blipFill>
        <p:spPr>
          <a:xfrm>
            <a:off x="3431877" y="2516004"/>
            <a:ext cx="2447925" cy="1362075"/>
          </a:xfrm>
          <a:prstGeom prst="rect">
            <a:avLst/>
          </a:prstGeom>
          <a:ln>
            <a:solidFill>
              <a:schemeClr val="accent5">
                <a:lumMod val="75000"/>
              </a:schemeClr>
            </a:solidFill>
          </a:ln>
        </p:spPr>
      </p:pic>
    </p:spTree>
    <p:extLst>
      <p:ext uri="{BB962C8B-B14F-4D97-AF65-F5344CB8AC3E}">
        <p14:creationId xmlns:p14="http://schemas.microsoft.com/office/powerpoint/2010/main" val="4183725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978354-039F-43C3-95B8-0B05F0B38715}"/>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45BB9D4-DA47-4DCB-9110-082D989CD4AC}"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C1B1C3A2-4D5F-46D1-BE0A-D309918EC7EA}"/>
              </a:ext>
            </a:extLst>
          </p:cNvPr>
          <p:cNvPicPr>
            <a:picLocks noChangeAspect="1"/>
          </p:cNvPicPr>
          <p:nvPr/>
        </p:nvPicPr>
        <p:blipFill>
          <a:blip r:embed="rId2"/>
          <a:stretch>
            <a:fillRect/>
          </a:stretch>
        </p:blipFill>
        <p:spPr>
          <a:xfrm>
            <a:off x="1371599" y="1498308"/>
            <a:ext cx="1219202" cy="679766"/>
          </a:xfrm>
          <a:prstGeom prst="rect">
            <a:avLst/>
          </a:prstGeom>
          <a:ln>
            <a:solidFill>
              <a:schemeClr val="accent5">
                <a:lumMod val="75000"/>
              </a:schemeClr>
            </a:solidFill>
          </a:ln>
        </p:spPr>
      </p:pic>
      <p:pic>
        <p:nvPicPr>
          <p:cNvPr id="7" name="Picture 6">
            <a:extLst>
              <a:ext uri="{FF2B5EF4-FFF2-40B4-BE49-F238E27FC236}">
                <a16:creationId xmlns:a16="http://schemas.microsoft.com/office/drawing/2014/main" id="{CAB277B3-E5DD-4C79-9F19-93987C6347B5}"/>
              </a:ext>
            </a:extLst>
          </p:cNvPr>
          <p:cNvPicPr>
            <a:picLocks noChangeAspect="1"/>
          </p:cNvPicPr>
          <p:nvPr/>
        </p:nvPicPr>
        <p:blipFill>
          <a:blip r:embed="rId3"/>
          <a:stretch>
            <a:fillRect/>
          </a:stretch>
        </p:blipFill>
        <p:spPr>
          <a:xfrm>
            <a:off x="6731858" y="1498308"/>
            <a:ext cx="1219202" cy="687798"/>
          </a:xfrm>
          <a:prstGeom prst="rect">
            <a:avLst/>
          </a:prstGeom>
          <a:ln>
            <a:solidFill>
              <a:schemeClr val="accent5">
                <a:lumMod val="75000"/>
              </a:schemeClr>
            </a:solidFill>
          </a:ln>
        </p:spPr>
      </p:pic>
      <p:pic>
        <p:nvPicPr>
          <p:cNvPr id="8" name="Picture 7">
            <a:extLst>
              <a:ext uri="{FF2B5EF4-FFF2-40B4-BE49-F238E27FC236}">
                <a16:creationId xmlns:a16="http://schemas.microsoft.com/office/drawing/2014/main" id="{AB9D15DA-E841-417A-B41A-ADA19A8B9317}"/>
              </a:ext>
            </a:extLst>
          </p:cNvPr>
          <p:cNvPicPr>
            <a:picLocks noChangeAspect="1"/>
          </p:cNvPicPr>
          <p:nvPr/>
        </p:nvPicPr>
        <p:blipFill>
          <a:blip r:embed="rId4"/>
          <a:stretch>
            <a:fillRect/>
          </a:stretch>
        </p:blipFill>
        <p:spPr>
          <a:xfrm>
            <a:off x="9463202" y="1478674"/>
            <a:ext cx="1311478" cy="716385"/>
          </a:xfrm>
          <a:prstGeom prst="rect">
            <a:avLst/>
          </a:prstGeom>
          <a:ln>
            <a:solidFill>
              <a:schemeClr val="accent5">
                <a:lumMod val="75000"/>
              </a:schemeClr>
            </a:solidFill>
          </a:ln>
        </p:spPr>
      </p:pic>
      <p:sp>
        <p:nvSpPr>
          <p:cNvPr id="9" name="TextBox 8">
            <a:extLst>
              <a:ext uri="{FF2B5EF4-FFF2-40B4-BE49-F238E27FC236}">
                <a16:creationId xmlns:a16="http://schemas.microsoft.com/office/drawing/2014/main" id="{C442CCBD-C86C-431A-B82F-378752CC6CBD}"/>
              </a:ext>
            </a:extLst>
          </p:cNvPr>
          <p:cNvSpPr txBox="1"/>
          <p:nvPr/>
        </p:nvSpPr>
        <p:spPr>
          <a:xfrm>
            <a:off x="838199" y="2168846"/>
            <a:ext cx="237747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5BAA"/>
                </a:solidFill>
                <a:effectLst/>
                <a:uLnTx/>
                <a:uFillTx/>
                <a:latin typeface="Arial" panose="020B0604020202020204" pitchFamily="34" charset="0"/>
                <a:ea typeface="+mn-ea"/>
                <a:cs typeface="Arial" panose="020B0604020202020204" pitchFamily="34" charset="0"/>
              </a:rPr>
              <a:t>Overview of earned and social media landscape</a:t>
            </a:r>
          </a:p>
        </p:txBody>
      </p:sp>
      <p:sp>
        <p:nvSpPr>
          <p:cNvPr id="10" name="TextBox 9">
            <a:extLst>
              <a:ext uri="{FF2B5EF4-FFF2-40B4-BE49-F238E27FC236}">
                <a16:creationId xmlns:a16="http://schemas.microsoft.com/office/drawing/2014/main" id="{A4DD836D-0B79-49BD-8C40-8F1735DEDF30}"/>
              </a:ext>
            </a:extLst>
          </p:cNvPr>
          <p:cNvSpPr txBox="1"/>
          <p:nvPr/>
        </p:nvSpPr>
        <p:spPr>
          <a:xfrm>
            <a:off x="3443653" y="2168846"/>
            <a:ext cx="237747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5BAA"/>
                </a:solidFill>
                <a:effectLst/>
                <a:uLnTx/>
                <a:uFillTx/>
                <a:latin typeface="Arial" panose="020B0604020202020204" pitchFamily="34" charset="0"/>
                <a:ea typeface="+mn-ea"/>
                <a:cs typeface="Arial" panose="020B0604020202020204" pitchFamily="34" charset="0"/>
              </a:rPr>
              <a:t>In-depth discussions with key internal &amp; external stakeholders</a:t>
            </a:r>
          </a:p>
        </p:txBody>
      </p:sp>
      <p:sp>
        <p:nvSpPr>
          <p:cNvPr id="11" name="TextBox 10">
            <a:extLst>
              <a:ext uri="{FF2B5EF4-FFF2-40B4-BE49-F238E27FC236}">
                <a16:creationId xmlns:a16="http://schemas.microsoft.com/office/drawing/2014/main" id="{F1CF683E-BBD3-43D2-B06B-B3AC1E160C91}"/>
              </a:ext>
            </a:extLst>
          </p:cNvPr>
          <p:cNvSpPr txBox="1"/>
          <p:nvPr/>
        </p:nvSpPr>
        <p:spPr>
          <a:xfrm>
            <a:off x="6174997" y="2157063"/>
            <a:ext cx="237747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5BAA"/>
                </a:solidFill>
                <a:effectLst/>
                <a:uLnTx/>
                <a:uFillTx/>
                <a:latin typeface="Arial" panose="020B0604020202020204" pitchFamily="34" charset="0"/>
                <a:ea typeface="+mn-ea"/>
                <a:cs typeface="Arial" panose="020B0604020202020204" pitchFamily="34" charset="0"/>
              </a:rPr>
              <a:t>A nationally-representative online survey among seafood consumers</a:t>
            </a:r>
          </a:p>
        </p:txBody>
      </p:sp>
      <p:sp>
        <p:nvSpPr>
          <p:cNvPr id="12" name="TextBox 11">
            <a:extLst>
              <a:ext uri="{FF2B5EF4-FFF2-40B4-BE49-F238E27FC236}">
                <a16:creationId xmlns:a16="http://schemas.microsoft.com/office/drawing/2014/main" id="{40CC4925-0C78-40AD-9B0C-AF29F90321C5}"/>
              </a:ext>
            </a:extLst>
          </p:cNvPr>
          <p:cNvSpPr txBox="1"/>
          <p:nvPr/>
        </p:nvSpPr>
        <p:spPr>
          <a:xfrm>
            <a:off x="8931206" y="2182366"/>
            <a:ext cx="237747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5BAA"/>
                </a:solidFill>
                <a:effectLst/>
                <a:uLnTx/>
                <a:uFillTx/>
                <a:latin typeface="Arial" panose="020B0604020202020204" pitchFamily="34" charset="0"/>
                <a:ea typeface="+mn-ea"/>
                <a:cs typeface="Arial" panose="020B0604020202020204" pitchFamily="34" charset="0"/>
              </a:rPr>
              <a:t>Online focus group sessions among Wild Alaska Pollock’s core audience</a:t>
            </a:r>
          </a:p>
        </p:txBody>
      </p:sp>
      <p:pic>
        <p:nvPicPr>
          <p:cNvPr id="17" name="Picture 16">
            <a:extLst>
              <a:ext uri="{FF2B5EF4-FFF2-40B4-BE49-F238E27FC236}">
                <a16:creationId xmlns:a16="http://schemas.microsoft.com/office/drawing/2014/main" id="{514CCB73-5775-47E5-8333-CB303DADF959}"/>
              </a:ext>
            </a:extLst>
          </p:cNvPr>
          <p:cNvPicPr>
            <a:picLocks noChangeAspect="1"/>
          </p:cNvPicPr>
          <p:nvPr/>
        </p:nvPicPr>
        <p:blipFill>
          <a:blip r:embed="rId5"/>
          <a:stretch>
            <a:fillRect/>
          </a:stretch>
        </p:blipFill>
        <p:spPr>
          <a:xfrm>
            <a:off x="3923069" y="1478674"/>
            <a:ext cx="1219202" cy="678389"/>
          </a:xfrm>
          <a:prstGeom prst="rect">
            <a:avLst/>
          </a:prstGeom>
          <a:ln>
            <a:solidFill>
              <a:schemeClr val="accent5">
                <a:lumMod val="75000"/>
              </a:schemeClr>
            </a:solidFill>
          </a:ln>
        </p:spPr>
      </p:pic>
      <p:sp>
        <p:nvSpPr>
          <p:cNvPr id="3" name="Rectangle 2">
            <a:extLst>
              <a:ext uri="{FF2B5EF4-FFF2-40B4-BE49-F238E27FC236}">
                <a16:creationId xmlns:a16="http://schemas.microsoft.com/office/drawing/2014/main" id="{1656C554-3DA7-4153-854E-48B1B54E5103}"/>
              </a:ext>
            </a:extLst>
          </p:cNvPr>
          <p:cNvSpPr/>
          <p:nvPr/>
        </p:nvSpPr>
        <p:spPr>
          <a:xfrm>
            <a:off x="0" y="2786011"/>
            <a:ext cx="12192000" cy="118003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Title 1">
            <a:extLst>
              <a:ext uri="{FF2B5EF4-FFF2-40B4-BE49-F238E27FC236}">
                <a16:creationId xmlns:a16="http://schemas.microsoft.com/office/drawing/2014/main" id="{C1F05E8A-8EC7-4128-863C-0E7DC50036D9}"/>
              </a:ext>
            </a:extLst>
          </p:cNvPr>
          <p:cNvSpPr>
            <a:spLocks noGrp="1"/>
          </p:cNvSpPr>
          <p:nvPr>
            <p:ph type="title"/>
          </p:nvPr>
        </p:nvSpPr>
        <p:spPr>
          <a:xfrm>
            <a:off x="838200" y="168689"/>
            <a:ext cx="10515600" cy="1006475"/>
          </a:xfrm>
        </p:spPr>
        <p:txBody>
          <a:bodyPr>
            <a:normAutofit/>
          </a:bodyPr>
          <a:lstStyle/>
          <a:p>
            <a:r>
              <a:rPr lang="en-US" sz="3200" dirty="0">
                <a:latin typeface="Arial Black" panose="020B0A04020102020204" pitchFamily="34" charset="0"/>
              </a:rPr>
              <a:t>Objectives and methodologies</a:t>
            </a:r>
          </a:p>
        </p:txBody>
      </p:sp>
      <p:sp>
        <p:nvSpPr>
          <p:cNvPr id="18" name="Rectangle 17">
            <a:extLst>
              <a:ext uri="{FF2B5EF4-FFF2-40B4-BE49-F238E27FC236}">
                <a16:creationId xmlns:a16="http://schemas.microsoft.com/office/drawing/2014/main" id="{105F39E1-4CB7-47D2-BF0B-E2510027B164}"/>
              </a:ext>
            </a:extLst>
          </p:cNvPr>
          <p:cNvSpPr/>
          <p:nvPr/>
        </p:nvSpPr>
        <p:spPr>
          <a:xfrm>
            <a:off x="0" y="4035798"/>
            <a:ext cx="12192000" cy="12114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30AF40EE-BA47-47B1-93F0-FC6C5BD9AB53}"/>
              </a:ext>
            </a:extLst>
          </p:cNvPr>
          <p:cNvSpPr/>
          <p:nvPr/>
        </p:nvSpPr>
        <p:spPr>
          <a:xfrm>
            <a:off x="6176260" y="2960532"/>
            <a:ext cx="2374952" cy="830997"/>
          </a:xfrm>
          <a:prstGeom prst="rect">
            <a:avLst/>
          </a:prstGeom>
        </p:spPr>
        <p:txBody>
          <a:bodyPr wrap="square">
            <a:spAutoFit/>
          </a:bodyPr>
          <a:lstStyle/>
          <a:p>
            <a:pPr marL="0" marR="0" lvl="0" indent="0" algn="ctr" defTabSz="457063" rtl="0" eaLnBrk="1" fontAlgn="auto" latinLnBrk="0" hangingPunct="1">
              <a:lnSpc>
                <a:spcPct val="100000"/>
              </a:lnSpc>
              <a:spcBef>
                <a:spcPts val="225"/>
              </a:spcBef>
              <a:spcAft>
                <a:spcPts val="225"/>
              </a:spcAft>
              <a:buClrTx/>
              <a:buSzTx/>
              <a:buFontTx/>
              <a:buNone/>
              <a:tabLst/>
              <a:defRPr/>
            </a:pPr>
            <a:r>
              <a:rPr kumimoji="0" lang="en-US" sz="800" b="0" i="0" u="none" strike="noStrike" kern="12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rPr>
              <a:t>The survey was used to understand people’s key habits and behaviors with seafood, identify attitudes and perceptions of Wild Alaska Pollock, uncover drivers of demand of Wild Alaska Pollock and understand how to connect and engage consumers </a:t>
            </a:r>
          </a:p>
        </p:txBody>
      </p:sp>
      <p:sp>
        <p:nvSpPr>
          <p:cNvPr id="20" name="Rectangle 19">
            <a:extLst>
              <a:ext uri="{FF2B5EF4-FFF2-40B4-BE49-F238E27FC236}">
                <a16:creationId xmlns:a16="http://schemas.microsoft.com/office/drawing/2014/main" id="{DFF27647-D663-42DE-BB67-F2CACAFD0ECC}"/>
              </a:ext>
            </a:extLst>
          </p:cNvPr>
          <p:cNvSpPr/>
          <p:nvPr/>
        </p:nvSpPr>
        <p:spPr>
          <a:xfrm>
            <a:off x="6030700" y="4164455"/>
            <a:ext cx="2666072" cy="954107"/>
          </a:xfrm>
          <a:prstGeom prst="rect">
            <a:avLst/>
          </a:prstGeom>
        </p:spPr>
        <p:txBody>
          <a:bodyPr wrap="square">
            <a:spAutoFit/>
          </a:bodyPr>
          <a:lstStyle/>
          <a:p>
            <a:pPr marL="0" marR="0" lvl="0" indent="0" algn="ctr" defTabSz="457063" rtl="0" eaLnBrk="1" fontAlgn="auto" latinLnBrk="0" hangingPunct="1">
              <a:lnSpc>
                <a:spcPct val="100000"/>
              </a:lnSpc>
              <a:spcBef>
                <a:spcPts val="225"/>
              </a:spcBef>
              <a:spcAft>
                <a:spcPts val="225"/>
              </a:spcAft>
              <a:buClrTx/>
              <a:buSzTx/>
              <a:buFontTx/>
              <a:buNone/>
              <a:tabLst/>
              <a:defRPr/>
            </a:pPr>
            <a:r>
              <a:rPr kumimoji="0" lang="en-US" sz="800" b="0" i="0" u="none" strike="noStrike" kern="1200" cap="none" spc="0" normalizeH="0" baseline="0" noProof="0" dirty="0">
                <a:ln>
                  <a:noFill/>
                </a:ln>
                <a:solidFill>
                  <a:srgbClr val="005BAA"/>
                </a:solidFill>
                <a:effectLst/>
                <a:uLnTx/>
                <a:uFillTx/>
                <a:latin typeface="Arial" panose="020B0604020202020204" pitchFamily="34" charset="0"/>
                <a:ea typeface="Verdana" panose="020B0604030504040204" pitchFamily="34" charset="0"/>
                <a:cs typeface="Arial" panose="020B0604020202020204" pitchFamily="34" charset="0"/>
              </a:rPr>
              <a:t>An online survey was fielded in the United States among a nationally-representative sample of adults aged 18 years or older. Following this, a drivers of demand analysis using predictive analytics methods was conducted to understand which seafood attributes and key messages are most likely to drive Wild Alaska Pollock demand overall.</a:t>
            </a:r>
          </a:p>
        </p:txBody>
      </p:sp>
      <p:sp>
        <p:nvSpPr>
          <p:cNvPr id="21" name="Rectangle 20">
            <a:extLst>
              <a:ext uri="{FF2B5EF4-FFF2-40B4-BE49-F238E27FC236}">
                <a16:creationId xmlns:a16="http://schemas.microsoft.com/office/drawing/2014/main" id="{27A762C4-39DB-47AB-8E58-CB2EA758EE8E}"/>
              </a:ext>
            </a:extLst>
          </p:cNvPr>
          <p:cNvSpPr/>
          <p:nvPr/>
        </p:nvSpPr>
        <p:spPr>
          <a:xfrm>
            <a:off x="9038773" y="2960532"/>
            <a:ext cx="2374952" cy="830997"/>
          </a:xfrm>
          <a:prstGeom prst="rect">
            <a:avLst/>
          </a:prstGeom>
        </p:spPr>
        <p:txBody>
          <a:bodyPr wrap="square">
            <a:spAutoFit/>
          </a:bodyPr>
          <a:lstStyle/>
          <a:p>
            <a:pPr marL="0" marR="0" lvl="0" indent="0" algn="ctr" defTabSz="457063" rtl="0" eaLnBrk="1" fontAlgn="auto" latinLnBrk="0" hangingPunct="1">
              <a:lnSpc>
                <a:spcPct val="100000"/>
              </a:lnSpc>
              <a:spcBef>
                <a:spcPts val="225"/>
              </a:spcBef>
              <a:spcAft>
                <a:spcPts val="225"/>
              </a:spcAft>
              <a:buClrTx/>
              <a:buSzTx/>
              <a:buFontTx/>
              <a:buNone/>
              <a:tabLst/>
              <a:defRPr/>
            </a:pPr>
            <a:r>
              <a:rPr kumimoji="0" lang="en-US" sz="800" b="0" i="0" u="none" strike="noStrike" kern="1200" cap="none" spc="0" normalizeH="0" baseline="0" noProof="0" dirty="0">
                <a:ln>
                  <a:noFill/>
                </a:ln>
                <a:solidFill>
                  <a:srgbClr val="005BAA"/>
                </a:solidFill>
                <a:effectLst/>
                <a:uLnTx/>
                <a:uFillTx/>
                <a:latin typeface="Arial" panose="020B0604020202020204" pitchFamily="34" charset="0"/>
                <a:ea typeface="+mn-ea"/>
                <a:cs typeface="Arial" panose="020B0604020202020204" pitchFamily="34" charset="0"/>
              </a:rPr>
              <a:t>Online focus groups were used to allow GAPP to understand how their target consumers think and speak about the category, view Wild Alaska Pollock, and broader motivations that will feed into the wider narrative development and strategy.</a:t>
            </a:r>
            <a:endParaRPr kumimoji="0" lang="en-US" sz="200" b="0"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2" name="TextBox 1">
            <a:extLst>
              <a:ext uri="{FF2B5EF4-FFF2-40B4-BE49-F238E27FC236}">
                <a16:creationId xmlns:a16="http://schemas.microsoft.com/office/drawing/2014/main" id="{D56C3E1D-AB84-407C-8016-70853CEF92F6}"/>
              </a:ext>
            </a:extLst>
          </p:cNvPr>
          <p:cNvSpPr txBox="1"/>
          <p:nvPr/>
        </p:nvSpPr>
        <p:spPr>
          <a:xfrm>
            <a:off x="0" y="2775866"/>
            <a:ext cx="369332" cy="1180040"/>
          </a:xfrm>
          <a:prstGeom prst="rect">
            <a:avLst/>
          </a:prstGeom>
          <a:solidFill>
            <a:schemeClr val="tx1"/>
          </a:solid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panose="020F0502020204030204"/>
                <a:ea typeface="+mn-ea"/>
                <a:cs typeface="+mn-cs"/>
              </a:rPr>
              <a:t>OBJECTIVE</a:t>
            </a:r>
          </a:p>
        </p:txBody>
      </p:sp>
      <p:sp>
        <p:nvSpPr>
          <p:cNvPr id="22" name="TextBox 21">
            <a:extLst>
              <a:ext uri="{FF2B5EF4-FFF2-40B4-BE49-F238E27FC236}">
                <a16:creationId xmlns:a16="http://schemas.microsoft.com/office/drawing/2014/main" id="{28BCE2B0-BD81-46D6-ACDA-3DD59C202D07}"/>
              </a:ext>
            </a:extLst>
          </p:cNvPr>
          <p:cNvSpPr txBox="1"/>
          <p:nvPr/>
        </p:nvSpPr>
        <p:spPr>
          <a:xfrm>
            <a:off x="0" y="4035797"/>
            <a:ext cx="369332" cy="1211421"/>
          </a:xfrm>
          <a:prstGeom prst="rect">
            <a:avLst/>
          </a:prstGeom>
          <a:solidFill>
            <a:schemeClr val="tx1"/>
          </a:solid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panose="020F0502020204030204"/>
                <a:ea typeface="+mn-ea"/>
                <a:cs typeface="+mn-cs"/>
              </a:rPr>
              <a:t>METHODOLOGY</a:t>
            </a:r>
          </a:p>
        </p:txBody>
      </p:sp>
      <p:sp>
        <p:nvSpPr>
          <p:cNvPr id="13" name="Rectangle 12">
            <a:extLst>
              <a:ext uri="{FF2B5EF4-FFF2-40B4-BE49-F238E27FC236}">
                <a16:creationId xmlns:a16="http://schemas.microsoft.com/office/drawing/2014/main" id="{804E7C05-F6BC-4479-9C9D-486EB2063082}"/>
              </a:ext>
            </a:extLst>
          </p:cNvPr>
          <p:cNvSpPr/>
          <p:nvPr/>
        </p:nvSpPr>
        <p:spPr>
          <a:xfrm>
            <a:off x="3347542" y="3083643"/>
            <a:ext cx="2605454"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5BAA"/>
                </a:solidFill>
                <a:effectLst/>
                <a:uLnTx/>
                <a:uFillTx/>
                <a:latin typeface="Arial" panose="020B0604020202020204" pitchFamily="34" charset="0"/>
                <a:ea typeface="Calibri" panose="020F0502020204030204" pitchFamily="34" charset="0"/>
                <a:cs typeface="Arial" panose="020B0604020202020204" pitchFamily="34" charset="0"/>
              </a:rPr>
              <a:t>The purpose of the stakeholder interviews was to obtain insight on the Wild Alaska Pollock industry overall, competitors, and demand for Wild Alaska Pollock. </a:t>
            </a:r>
          </a:p>
        </p:txBody>
      </p:sp>
      <p:sp>
        <p:nvSpPr>
          <p:cNvPr id="14" name="Rectangle 13">
            <a:extLst>
              <a:ext uri="{FF2B5EF4-FFF2-40B4-BE49-F238E27FC236}">
                <a16:creationId xmlns:a16="http://schemas.microsoft.com/office/drawing/2014/main" id="{44965C51-3CEE-494B-894F-BCE7E2A83270}"/>
              </a:ext>
            </a:extLst>
          </p:cNvPr>
          <p:cNvSpPr/>
          <p:nvPr/>
        </p:nvSpPr>
        <p:spPr>
          <a:xfrm>
            <a:off x="3347542" y="4349121"/>
            <a:ext cx="2541529"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5BAA"/>
                </a:solidFill>
                <a:effectLst/>
                <a:uLnTx/>
                <a:uFillTx/>
                <a:latin typeface="Arial" panose="020B0604020202020204" pitchFamily="34" charset="0"/>
                <a:ea typeface="Calibri" panose="020F0502020204030204" pitchFamily="34" charset="0"/>
                <a:cs typeface="Arial" panose="020B0604020202020204" pitchFamily="34" charset="0"/>
              </a:rPr>
              <a:t>For these interviews, a series of stakeholders across restaurants, suppliers, etc. were asked about their perception of the industry, Wild Alaska Pollock, competitors, etc. </a:t>
            </a:r>
            <a:endParaRPr kumimoji="0" lang="en-US" sz="800" b="0" i="0" u="none" strike="noStrike" kern="1200" cap="none" spc="0" normalizeH="0" baseline="0" noProof="0" dirty="0">
              <a:ln>
                <a:noFill/>
              </a:ln>
              <a:solidFill>
                <a:srgbClr val="005BAA"/>
              </a:solidFill>
              <a:effectLst/>
              <a:uLnTx/>
              <a:uFillTx/>
              <a:latin typeface="Arial" panose="020B0604020202020204" pitchFamily="34" charset="0"/>
              <a:ea typeface="+mn-ea"/>
              <a:cs typeface="Arial" panose="020B0604020202020204" pitchFamily="34" charset="0"/>
            </a:endParaRPr>
          </a:p>
        </p:txBody>
      </p:sp>
      <p:sp>
        <p:nvSpPr>
          <p:cNvPr id="15" name="Rectangle 14">
            <a:extLst>
              <a:ext uri="{FF2B5EF4-FFF2-40B4-BE49-F238E27FC236}">
                <a16:creationId xmlns:a16="http://schemas.microsoft.com/office/drawing/2014/main" id="{6EB0EEBC-D8AD-4311-BC01-71FE57183138}"/>
              </a:ext>
            </a:extLst>
          </p:cNvPr>
          <p:cNvSpPr/>
          <p:nvPr/>
        </p:nvSpPr>
        <p:spPr>
          <a:xfrm>
            <a:off x="8931206" y="4164455"/>
            <a:ext cx="2848133"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5BAA"/>
                </a:solidFill>
                <a:effectLst/>
                <a:uLnTx/>
                <a:uFillTx/>
                <a:latin typeface="Arial" panose="020B0604020202020204" pitchFamily="34" charset="0"/>
                <a:ea typeface="Calibri" panose="020F0502020204030204" pitchFamily="34" charset="0"/>
                <a:cs typeface="Arial" panose="020B0604020202020204" pitchFamily="34" charset="0"/>
              </a:rPr>
              <a:t>The focus groups were conducted over the course of 2-3 days led by a Ketchum Analytics moderator. Each session was 90-minutes in duration and participants were recorded on webcam as they were asked </a:t>
            </a:r>
            <a:r>
              <a:rPr kumimoji="0" lang="en-US" sz="800" b="0" i="0" u="none" strike="noStrike" kern="1200" cap="none" spc="0" normalizeH="0" baseline="0" noProof="0" dirty="0">
                <a:ln>
                  <a:noFill/>
                </a:ln>
                <a:solidFill>
                  <a:srgbClr val="005BAA"/>
                </a:solidFill>
                <a:effectLst/>
                <a:uLnTx/>
                <a:uFillTx/>
                <a:latin typeface="Arial" panose="020B0604020202020204" pitchFamily="34" charset="0"/>
                <a:ea typeface="+mn-ea"/>
                <a:cs typeface="Arial" panose="020B0604020202020204" pitchFamily="34" charset="0"/>
              </a:rPr>
              <a:t>their opinions of Wild Alaska Pollock, key language that resonates in communicating Wild Alaska Pollock and any barriers to consumption</a:t>
            </a:r>
            <a:r>
              <a:rPr kumimoji="0" lang="en-US" sz="800" b="0" i="0" u="none" strike="noStrike" kern="1200" cap="none" spc="0" normalizeH="0" baseline="0" noProof="0" dirty="0">
                <a:ln>
                  <a:noFill/>
                </a:ln>
                <a:solidFill>
                  <a:srgbClr val="005BAA"/>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800" b="0" i="0" u="none" strike="noStrike" kern="1200" cap="none" spc="0" normalizeH="0" baseline="0" noProof="0" dirty="0">
              <a:ln>
                <a:noFill/>
              </a:ln>
              <a:solidFill>
                <a:srgbClr val="005BAA"/>
              </a:solidFill>
              <a:effectLst/>
              <a:uLnTx/>
              <a:uFillTx/>
              <a:latin typeface="Arial" panose="020B0604020202020204" pitchFamily="34" charset="0"/>
              <a:ea typeface="+mn-ea"/>
              <a:cs typeface="Arial" panose="020B0604020202020204" pitchFamily="34" charset="0"/>
            </a:endParaRPr>
          </a:p>
        </p:txBody>
      </p:sp>
      <p:sp>
        <p:nvSpPr>
          <p:cNvPr id="23" name="Rectangle 22">
            <a:extLst>
              <a:ext uri="{FF2B5EF4-FFF2-40B4-BE49-F238E27FC236}">
                <a16:creationId xmlns:a16="http://schemas.microsoft.com/office/drawing/2014/main" id="{AB364387-0087-4315-987B-9EDA2F64CED0}"/>
              </a:ext>
            </a:extLst>
          </p:cNvPr>
          <p:cNvSpPr/>
          <p:nvPr/>
        </p:nvSpPr>
        <p:spPr>
          <a:xfrm>
            <a:off x="776365" y="2960532"/>
            <a:ext cx="2376864"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5BAA"/>
                </a:solidFill>
                <a:effectLst/>
                <a:uLnTx/>
                <a:uFillTx/>
                <a:latin typeface="Arial" panose="020B0604020202020204" pitchFamily="34" charset="0"/>
                <a:ea typeface="Calibri" panose="020F0502020204030204" pitchFamily="34" charset="0"/>
                <a:cs typeface="Arial" panose="020B0604020202020204" pitchFamily="34" charset="0"/>
              </a:rPr>
              <a:t>The issues landscape analysis was used to uncover the news and media position of Wild Alaska Pollock and its competitors, the wider social media conversations emerging in the category, the industry trends that impact WAP, and wider audience trends.</a:t>
            </a:r>
          </a:p>
        </p:txBody>
      </p:sp>
      <p:sp>
        <p:nvSpPr>
          <p:cNvPr id="25" name="Rectangle 24">
            <a:extLst>
              <a:ext uri="{FF2B5EF4-FFF2-40B4-BE49-F238E27FC236}">
                <a16:creationId xmlns:a16="http://schemas.microsoft.com/office/drawing/2014/main" id="{7F710642-0ADF-4B62-9F50-716E774B59BD}"/>
              </a:ext>
            </a:extLst>
          </p:cNvPr>
          <p:cNvSpPr/>
          <p:nvPr/>
        </p:nvSpPr>
        <p:spPr>
          <a:xfrm>
            <a:off x="789211" y="4287565"/>
            <a:ext cx="2351171"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5BAA"/>
                </a:solidFill>
                <a:effectLst/>
                <a:uLnTx/>
                <a:uFillTx/>
                <a:latin typeface="Arial" panose="020B0604020202020204" pitchFamily="34" charset="0"/>
                <a:ea typeface="+mn-ea"/>
                <a:cs typeface="Arial" panose="020B0604020202020204" pitchFamily="34" charset="0"/>
              </a:rPr>
              <a:t>This consisted of a observation of key news themes, social topics and industry reports. This context aims to help communications understand the broader landscape and ways to connect given shifts in the industry.</a:t>
            </a:r>
          </a:p>
        </p:txBody>
      </p:sp>
    </p:spTree>
    <p:extLst>
      <p:ext uri="{BB962C8B-B14F-4D97-AF65-F5344CB8AC3E}">
        <p14:creationId xmlns:p14="http://schemas.microsoft.com/office/powerpoint/2010/main" val="2821983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5C486-EBEC-429B-9CEA-C97E1E3AC195}"/>
              </a:ext>
            </a:extLst>
          </p:cNvPr>
          <p:cNvSpPr>
            <a:spLocks noGrp="1"/>
          </p:cNvSpPr>
          <p:nvPr>
            <p:ph type="title"/>
          </p:nvPr>
        </p:nvSpPr>
        <p:spPr/>
        <p:txBody>
          <a:bodyPr>
            <a:normAutofit/>
          </a:bodyPr>
          <a:lstStyle/>
          <a:p>
            <a:r>
              <a:rPr lang="en-US" sz="3200" dirty="0"/>
              <a:t>Core questions research sought to answer</a:t>
            </a:r>
          </a:p>
        </p:txBody>
      </p:sp>
      <p:sp>
        <p:nvSpPr>
          <p:cNvPr id="3" name="Slide Number Placeholder 2">
            <a:extLst>
              <a:ext uri="{FF2B5EF4-FFF2-40B4-BE49-F238E27FC236}">
                <a16:creationId xmlns:a16="http://schemas.microsoft.com/office/drawing/2014/main" id="{9CD2AB4E-C52A-4F12-A48C-FD6307BB7FE6}"/>
              </a:ext>
            </a:extLst>
          </p:cNvPr>
          <p:cNvSpPr>
            <a:spLocks noGrp="1"/>
          </p:cNvSpPr>
          <p:nvPr>
            <p:ph type="sldNum" sz="quarter" idx="4"/>
          </p:nvPr>
        </p:nvSpPr>
        <p:spPr/>
        <p:txBody>
          <a:bodyPr/>
          <a:lstStyle/>
          <a:p>
            <a:fld id="{445BB9D4-DA47-4DCB-9110-082D989CD4AC}" type="slidenum">
              <a:rPr lang="en-US" smtClean="0"/>
              <a:pPr/>
              <a:t>7</a:t>
            </a:fld>
            <a:endParaRPr lang="en-US" dirty="0"/>
          </a:p>
        </p:txBody>
      </p:sp>
      <p:grpSp>
        <p:nvGrpSpPr>
          <p:cNvPr id="6" name="Group 5">
            <a:extLst>
              <a:ext uri="{FF2B5EF4-FFF2-40B4-BE49-F238E27FC236}">
                <a16:creationId xmlns:a16="http://schemas.microsoft.com/office/drawing/2014/main" id="{67AB562D-B2AD-44E3-9EB7-9C8593C7D299}"/>
              </a:ext>
            </a:extLst>
          </p:cNvPr>
          <p:cNvGrpSpPr/>
          <p:nvPr/>
        </p:nvGrpSpPr>
        <p:grpSpPr>
          <a:xfrm>
            <a:off x="2643850" y="2208358"/>
            <a:ext cx="1947672" cy="2586590"/>
            <a:chOff x="3635007" y="2293750"/>
            <a:chExt cx="1947672" cy="2586590"/>
          </a:xfrm>
        </p:grpSpPr>
        <p:sp>
          <p:nvSpPr>
            <p:cNvPr id="10" name="Oval 9">
              <a:extLst>
                <a:ext uri="{FF2B5EF4-FFF2-40B4-BE49-F238E27FC236}">
                  <a16:creationId xmlns:a16="http://schemas.microsoft.com/office/drawing/2014/main" id="{B5967185-DB4D-4197-A95C-895EA43417F3}"/>
                </a:ext>
              </a:extLst>
            </p:cNvPr>
            <p:cNvSpPr/>
            <p:nvPr/>
          </p:nvSpPr>
          <p:spPr>
            <a:xfrm>
              <a:off x="3982268" y="2293750"/>
              <a:ext cx="1256044" cy="1240017"/>
            </a:xfrm>
            <a:prstGeom prst="ellipse">
              <a:avLst/>
            </a:prstGeom>
            <a:solidFill>
              <a:srgbClr val="0097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F6F2D04-0888-4AD0-A8CE-26FFB582E8F8}"/>
                </a:ext>
              </a:extLst>
            </p:cNvPr>
            <p:cNvSpPr/>
            <p:nvPr/>
          </p:nvSpPr>
          <p:spPr>
            <a:xfrm>
              <a:off x="3635007" y="3929364"/>
              <a:ext cx="1947672" cy="95097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A3838"/>
                  </a:solidFill>
                  <a:effectLst/>
                  <a:uLnTx/>
                  <a:uFillTx/>
                  <a:latin typeface="Arial Black" panose="020B0A04020102020204" pitchFamily="34" charset="0"/>
                  <a:ea typeface="+mn-ea"/>
                  <a:cs typeface="+mn-cs"/>
                </a:rPr>
                <a:t>What do consumers think about Wild Alaska Pollock?</a:t>
              </a:r>
            </a:p>
          </p:txBody>
        </p:sp>
        <p:pic>
          <p:nvPicPr>
            <p:cNvPr id="21" name="Picture 2" descr="Image result for think icon">
              <a:extLst>
                <a:ext uri="{FF2B5EF4-FFF2-40B4-BE49-F238E27FC236}">
                  <a16:creationId xmlns:a16="http://schemas.microsoft.com/office/drawing/2014/main" id="{07FFD16E-4C8E-440E-BFEC-8F2CF748B257}"/>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174191" y="2477659"/>
              <a:ext cx="872197" cy="8721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27F383B6-EBEE-4EFB-AA40-638E2CEF5A1D}"/>
              </a:ext>
            </a:extLst>
          </p:cNvPr>
          <p:cNvGrpSpPr/>
          <p:nvPr/>
        </p:nvGrpSpPr>
        <p:grpSpPr>
          <a:xfrm>
            <a:off x="5058957" y="2208358"/>
            <a:ext cx="1947672" cy="2600517"/>
            <a:chOff x="6146258" y="2279823"/>
            <a:chExt cx="1947672" cy="2600517"/>
          </a:xfrm>
        </p:grpSpPr>
        <p:sp>
          <p:nvSpPr>
            <p:cNvPr id="26" name="Oval 25">
              <a:extLst>
                <a:ext uri="{FF2B5EF4-FFF2-40B4-BE49-F238E27FC236}">
                  <a16:creationId xmlns:a16="http://schemas.microsoft.com/office/drawing/2014/main" id="{B04B337E-84F0-4CA9-86C0-4E1D19EA7D66}"/>
                </a:ext>
              </a:extLst>
            </p:cNvPr>
            <p:cNvSpPr/>
            <p:nvPr/>
          </p:nvSpPr>
          <p:spPr>
            <a:xfrm>
              <a:off x="6477685" y="2279823"/>
              <a:ext cx="1256044" cy="124001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3F023F7-B081-463C-AB0D-AD68E3B169EA}"/>
                </a:ext>
              </a:extLst>
            </p:cNvPr>
            <p:cNvSpPr/>
            <p:nvPr/>
          </p:nvSpPr>
          <p:spPr>
            <a:xfrm>
              <a:off x="6146258" y="3929364"/>
              <a:ext cx="1947672" cy="95097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A3838"/>
                  </a:solidFill>
                  <a:effectLst/>
                  <a:uLnTx/>
                  <a:uFillTx/>
                  <a:latin typeface="Arial Black" panose="020B0A04020102020204" pitchFamily="34" charset="0"/>
                  <a:ea typeface="+mn-ea"/>
                  <a:cs typeface="+mn-cs"/>
                </a:rPr>
                <a:t>What will drive purchase of Wild Alaska Pollock?</a:t>
              </a:r>
            </a:p>
          </p:txBody>
        </p:sp>
        <p:pic>
          <p:nvPicPr>
            <p:cNvPr id="22" name="Picture 4" descr="Image result for purchase icon">
              <a:extLst>
                <a:ext uri="{FF2B5EF4-FFF2-40B4-BE49-F238E27FC236}">
                  <a16:creationId xmlns:a16="http://schemas.microsoft.com/office/drawing/2014/main" id="{4BEAE901-FF9E-43B7-8DDE-A752EEF12F33}"/>
                </a:ext>
              </a:extLst>
            </p:cNvPr>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l="19917" t="22149" r="14771" b="20330"/>
            <a:stretch/>
          </p:blipFill>
          <p:spPr bwMode="auto">
            <a:xfrm>
              <a:off x="6677036" y="2492083"/>
              <a:ext cx="957566" cy="8433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4CC01B9E-5AA9-458E-ADF0-E1CA53EE8420}"/>
              </a:ext>
            </a:extLst>
          </p:cNvPr>
          <p:cNvGrpSpPr/>
          <p:nvPr/>
        </p:nvGrpSpPr>
        <p:grpSpPr>
          <a:xfrm>
            <a:off x="7474063" y="2208358"/>
            <a:ext cx="1947672" cy="2586590"/>
            <a:chOff x="8726063" y="2293750"/>
            <a:chExt cx="1947672" cy="2586590"/>
          </a:xfrm>
        </p:grpSpPr>
        <p:sp>
          <p:nvSpPr>
            <p:cNvPr id="16" name="Oval 15">
              <a:extLst>
                <a:ext uri="{FF2B5EF4-FFF2-40B4-BE49-F238E27FC236}">
                  <a16:creationId xmlns:a16="http://schemas.microsoft.com/office/drawing/2014/main" id="{B5123B12-3BA8-4545-B2B4-D70C14EC231C}"/>
                </a:ext>
              </a:extLst>
            </p:cNvPr>
            <p:cNvSpPr/>
            <p:nvPr/>
          </p:nvSpPr>
          <p:spPr>
            <a:xfrm>
              <a:off x="8973102" y="2293750"/>
              <a:ext cx="1256044" cy="1240017"/>
            </a:xfrm>
            <a:prstGeom prst="ellipse">
              <a:avLst/>
            </a:prstGeom>
            <a:solidFill>
              <a:srgbClr val="757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BED153CA-2F09-49FB-9F19-2AA95BC03C3F}"/>
                </a:ext>
              </a:extLst>
            </p:cNvPr>
            <p:cNvSpPr/>
            <p:nvPr/>
          </p:nvSpPr>
          <p:spPr>
            <a:xfrm>
              <a:off x="8726063" y="3929364"/>
              <a:ext cx="1947672" cy="95097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A3838"/>
                  </a:solidFill>
                  <a:effectLst/>
                  <a:uLnTx/>
                  <a:uFillTx/>
                  <a:latin typeface="Arial Black" panose="020B0A04020102020204" pitchFamily="34" charset="0"/>
                  <a:ea typeface="+mn-ea"/>
                  <a:cs typeface="+mn-cs"/>
                </a:rPr>
                <a:t>What are the best ways to get Wild Alaska Pollock’s story out?</a:t>
              </a:r>
            </a:p>
          </p:txBody>
        </p:sp>
        <p:pic>
          <p:nvPicPr>
            <p:cNvPr id="23" name="Picture 6" descr="Image result for communicate icon">
              <a:extLst>
                <a:ext uri="{FF2B5EF4-FFF2-40B4-BE49-F238E27FC236}">
                  <a16:creationId xmlns:a16="http://schemas.microsoft.com/office/drawing/2014/main" id="{836B6E42-2695-4140-8AD3-4C38AB037B36}"/>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9093350" y="2414909"/>
              <a:ext cx="1015547" cy="10155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a:extLst>
              <a:ext uri="{FF2B5EF4-FFF2-40B4-BE49-F238E27FC236}">
                <a16:creationId xmlns:a16="http://schemas.microsoft.com/office/drawing/2014/main" id="{996D430A-F84B-4F05-A3E4-5D6B3AF79104}"/>
              </a:ext>
            </a:extLst>
          </p:cNvPr>
          <p:cNvGrpSpPr/>
          <p:nvPr/>
        </p:nvGrpSpPr>
        <p:grpSpPr>
          <a:xfrm>
            <a:off x="228743" y="2208358"/>
            <a:ext cx="1947672" cy="2805165"/>
            <a:chOff x="1214710" y="2293750"/>
            <a:chExt cx="1947672" cy="2805165"/>
          </a:xfrm>
        </p:grpSpPr>
        <p:sp>
          <p:nvSpPr>
            <p:cNvPr id="19" name="Oval 18">
              <a:extLst>
                <a:ext uri="{FF2B5EF4-FFF2-40B4-BE49-F238E27FC236}">
                  <a16:creationId xmlns:a16="http://schemas.microsoft.com/office/drawing/2014/main" id="{D9813AB9-62A9-46F3-9B0D-5EE6E891C41E}"/>
                </a:ext>
              </a:extLst>
            </p:cNvPr>
            <p:cNvSpPr/>
            <p:nvPr/>
          </p:nvSpPr>
          <p:spPr>
            <a:xfrm>
              <a:off x="1516494" y="2293750"/>
              <a:ext cx="1256044" cy="1240017"/>
            </a:xfrm>
            <a:prstGeom prst="ellipse">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8A220B6-D5A1-4147-BEA4-6447585E0C7D}"/>
                </a:ext>
              </a:extLst>
            </p:cNvPr>
            <p:cNvSpPr/>
            <p:nvPr/>
          </p:nvSpPr>
          <p:spPr>
            <a:xfrm>
              <a:off x="1214710" y="3929364"/>
              <a:ext cx="1947672" cy="116955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A3838"/>
                  </a:solidFill>
                  <a:effectLst/>
                  <a:uLnTx/>
                  <a:uFillTx/>
                  <a:latin typeface="Arial Black" panose="020B0A04020102020204" pitchFamily="34" charset="0"/>
                  <a:ea typeface="+mn-ea"/>
                  <a:cs typeface="+mn-cs"/>
                </a:rPr>
                <a:t>What are consumers’ seafood behaviors &amp; habits? </a:t>
              </a:r>
            </a:p>
          </p:txBody>
        </p:sp>
        <p:pic>
          <p:nvPicPr>
            <p:cNvPr id="24" name="Picture 8" descr="Image result for seafood icon">
              <a:extLst>
                <a:ext uri="{FF2B5EF4-FFF2-40B4-BE49-F238E27FC236}">
                  <a16:creationId xmlns:a16="http://schemas.microsoft.com/office/drawing/2014/main" id="{53C0EA70-E267-4A02-BA78-3937CEF53BA3}"/>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1683590" y="2438906"/>
              <a:ext cx="921852" cy="9218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41A92066-95FD-4D26-A465-A7F5FE4C45F6}"/>
              </a:ext>
            </a:extLst>
          </p:cNvPr>
          <p:cNvGrpSpPr/>
          <p:nvPr/>
        </p:nvGrpSpPr>
        <p:grpSpPr>
          <a:xfrm>
            <a:off x="9889169" y="2208358"/>
            <a:ext cx="1947672" cy="3020609"/>
            <a:chOff x="10702461" y="2370924"/>
            <a:chExt cx="1947672" cy="3020609"/>
          </a:xfrm>
        </p:grpSpPr>
        <p:grpSp>
          <p:nvGrpSpPr>
            <p:cNvPr id="4" name="Group 3">
              <a:extLst>
                <a:ext uri="{FF2B5EF4-FFF2-40B4-BE49-F238E27FC236}">
                  <a16:creationId xmlns:a16="http://schemas.microsoft.com/office/drawing/2014/main" id="{B8E6456D-F036-460E-B4F8-3D2B743E6E28}"/>
                </a:ext>
              </a:extLst>
            </p:cNvPr>
            <p:cNvGrpSpPr/>
            <p:nvPr/>
          </p:nvGrpSpPr>
          <p:grpSpPr>
            <a:xfrm>
              <a:off x="10702461" y="2370924"/>
              <a:ext cx="1947672" cy="3020609"/>
              <a:chOff x="10702461" y="2370924"/>
              <a:chExt cx="1947672" cy="3020609"/>
            </a:xfrm>
          </p:grpSpPr>
          <p:sp>
            <p:nvSpPr>
              <p:cNvPr id="18" name="Oval 17">
                <a:extLst>
                  <a:ext uri="{FF2B5EF4-FFF2-40B4-BE49-F238E27FC236}">
                    <a16:creationId xmlns:a16="http://schemas.microsoft.com/office/drawing/2014/main" id="{15BD610E-FAA4-4F67-8C91-8B4F471F0A1E}"/>
                  </a:ext>
                </a:extLst>
              </p:cNvPr>
              <p:cNvSpPr/>
              <p:nvPr/>
            </p:nvSpPr>
            <p:spPr>
              <a:xfrm>
                <a:off x="10949500" y="2370924"/>
                <a:ext cx="1256044" cy="124001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F89BCD00-D603-45B1-B6EA-00EAFB8A2715}"/>
                  </a:ext>
                </a:extLst>
              </p:cNvPr>
              <p:cNvSpPr/>
              <p:nvPr/>
            </p:nvSpPr>
            <p:spPr>
              <a:xfrm>
                <a:off x="10702461" y="4006538"/>
                <a:ext cx="1947672" cy="13849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A3838"/>
                    </a:solidFill>
                    <a:effectLst/>
                    <a:uLnTx/>
                    <a:uFillTx/>
                    <a:latin typeface="Arial Black" panose="020B0A04020102020204" pitchFamily="34" charset="0"/>
                    <a:ea typeface="+mn-ea"/>
                    <a:cs typeface="+mn-cs"/>
                  </a:rPr>
                  <a:t>Who are the best audiences to engage with to tell the Wild Alaska Pollock story?</a:t>
                </a:r>
              </a:p>
            </p:txBody>
          </p:sp>
        </p:grpSp>
        <p:pic>
          <p:nvPicPr>
            <p:cNvPr id="1026" name="Picture 2" descr="https://static.thenounproject.com/png/2102216-200.png">
              <a:extLst>
                <a:ext uri="{FF2B5EF4-FFF2-40B4-BE49-F238E27FC236}">
                  <a16:creationId xmlns:a16="http://schemas.microsoft.com/office/drawing/2014/main" id="{A7E0ACD5-E749-423B-BEF1-D20F68ECAD27}"/>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11050737" y="2414909"/>
              <a:ext cx="1053570" cy="105357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56422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E52D4E2-7BAD-438E-A3B6-8A7CAC0F480D}"/>
              </a:ext>
            </a:extLst>
          </p:cNvPr>
          <p:cNvSpPr>
            <a:spLocks noGrp="1"/>
          </p:cNvSpPr>
          <p:nvPr>
            <p:ph type="ctrTitle"/>
          </p:nvPr>
        </p:nvSpPr>
        <p:spPr>
          <a:xfrm>
            <a:off x="2812874" y="4187968"/>
            <a:ext cx="5995846" cy="1847071"/>
          </a:xfrm>
        </p:spPr>
        <p:txBody>
          <a:bodyPr>
            <a:noAutofit/>
          </a:bodyPr>
          <a:lstStyle/>
          <a:p>
            <a:r>
              <a:rPr lang="en-US" sz="4800" dirty="0"/>
              <a:t>The Big Picture</a:t>
            </a:r>
          </a:p>
        </p:txBody>
      </p:sp>
      <p:sp>
        <p:nvSpPr>
          <p:cNvPr id="3" name="Slide Number Placeholder 2">
            <a:extLst>
              <a:ext uri="{FF2B5EF4-FFF2-40B4-BE49-F238E27FC236}">
                <a16:creationId xmlns:a16="http://schemas.microsoft.com/office/drawing/2014/main" id="{7005CC49-9FA8-4780-97A4-8052320FFFD0}"/>
              </a:ext>
            </a:extLst>
          </p:cNvPr>
          <p:cNvSpPr>
            <a:spLocks noGrp="1"/>
          </p:cNvSpPr>
          <p:nvPr>
            <p:ph type="sldNum" sz="quarter" idx="4294967295"/>
          </p:nvPr>
        </p:nvSpPr>
        <p:spPr>
          <a:xfrm>
            <a:off x="11217275" y="6413500"/>
            <a:ext cx="97472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45BB9D4-DA47-4DCB-9110-082D989CD4AC}" type="slidenum">
              <a:rPr kumimoji="0" 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89718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6F890E-E751-4E05-8BDB-DDE458960C58}"/>
              </a:ext>
            </a:extLst>
          </p:cNvPr>
          <p:cNvSpPr>
            <a:spLocks noGrp="1"/>
          </p:cNvSpPr>
          <p:nvPr>
            <p:ph type="sldNum" sz="quarter" idx="4"/>
          </p:nvPr>
        </p:nvSpPr>
        <p:spPr/>
        <p:txBody>
          <a:bodyPr/>
          <a:lstStyle/>
          <a:p>
            <a:fld id="{445BB9D4-DA47-4DCB-9110-082D989CD4AC}" type="slidenum">
              <a:rPr lang="en-US" smtClean="0"/>
              <a:pPr/>
              <a:t>9</a:t>
            </a:fld>
            <a:endParaRPr lang="en-US" dirty="0"/>
          </a:p>
        </p:txBody>
      </p:sp>
      <p:sp>
        <p:nvSpPr>
          <p:cNvPr id="14" name="Title 1">
            <a:extLst>
              <a:ext uri="{FF2B5EF4-FFF2-40B4-BE49-F238E27FC236}">
                <a16:creationId xmlns:a16="http://schemas.microsoft.com/office/drawing/2014/main" id="{72E3D409-E020-4EF8-A0F9-FA016BDEAB8B}"/>
              </a:ext>
            </a:extLst>
          </p:cNvPr>
          <p:cNvSpPr>
            <a:spLocks noGrp="1"/>
          </p:cNvSpPr>
          <p:nvPr>
            <p:ph type="title"/>
          </p:nvPr>
        </p:nvSpPr>
        <p:spPr>
          <a:xfrm>
            <a:off x="838200" y="365125"/>
            <a:ext cx="10515600" cy="1126903"/>
          </a:xfrm>
        </p:spPr>
        <p:txBody>
          <a:bodyPr>
            <a:normAutofit/>
          </a:bodyPr>
          <a:lstStyle/>
          <a:p>
            <a:r>
              <a:rPr lang="en-US" sz="3200" dirty="0"/>
              <a:t>What have we learned? </a:t>
            </a:r>
          </a:p>
        </p:txBody>
      </p:sp>
      <p:grpSp>
        <p:nvGrpSpPr>
          <p:cNvPr id="2" name="Group 1">
            <a:extLst>
              <a:ext uri="{FF2B5EF4-FFF2-40B4-BE49-F238E27FC236}">
                <a16:creationId xmlns:a16="http://schemas.microsoft.com/office/drawing/2014/main" id="{5F9EE7E7-6922-4A3C-BB10-3867AF589582}"/>
              </a:ext>
            </a:extLst>
          </p:cNvPr>
          <p:cNvGrpSpPr/>
          <p:nvPr/>
        </p:nvGrpSpPr>
        <p:grpSpPr>
          <a:xfrm>
            <a:off x="769836" y="1817754"/>
            <a:ext cx="2052351" cy="1369463"/>
            <a:chOff x="769836" y="1849207"/>
            <a:chExt cx="2052351" cy="1369463"/>
          </a:xfrm>
        </p:grpSpPr>
        <p:sp>
          <p:nvSpPr>
            <p:cNvPr id="15" name="Oval 14">
              <a:extLst>
                <a:ext uri="{FF2B5EF4-FFF2-40B4-BE49-F238E27FC236}">
                  <a16:creationId xmlns:a16="http://schemas.microsoft.com/office/drawing/2014/main" id="{F21E84AD-D781-4D17-88B8-6582D03380E6}"/>
                </a:ext>
              </a:extLst>
            </p:cNvPr>
            <p:cNvSpPr/>
            <p:nvPr/>
          </p:nvSpPr>
          <p:spPr>
            <a:xfrm>
              <a:off x="1437441" y="1849207"/>
              <a:ext cx="717141" cy="66751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Black" panose="020B0A04020102020204" pitchFamily="34" charset="0"/>
                </a:rPr>
                <a:t>1</a:t>
              </a:r>
            </a:p>
          </p:txBody>
        </p:sp>
        <p:sp>
          <p:nvSpPr>
            <p:cNvPr id="16" name="Rectangle 15">
              <a:extLst>
                <a:ext uri="{FF2B5EF4-FFF2-40B4-BE49-F238E27FC236}">
                  <a16:creationId xmlns:a16="http://schemas.microsoft.com/office/drawing/2014/main" id="{9AD574DD-9CB1-4FC9-A209-784D4CC03B0A}"/>
                </a:ext>
              </a:extLst>
            </p:cNvPr>
            <p:cNvSpPr/>
            <p:nvPr/>
          </p:nvSpPr>
          <p:spPr>
            <a:xfrm>
              <a:off x="769836" y="2572339"/>
              <a:ext cx="2052351" cy="646331"/>
            </a:xfrm>
            <a:prstGeom prst="rect">
              <a:avLst/>
            </a:prstGeom>
          </p:spPr>
          <p:txBody>
            <a:bodyPr wrap="square">
              <a:spAutoFit/>
            </a:bodyPr>
            <a:lstStyle/>
            <a:p>
              <a:pPr lvl="0" algn="ctr">
                <a:defRPr/>
              </a:pPr>
              <a:r>
                <a:rPr lang="en-US" sz="1200" b="1" dirty="0">
                  <a:latin typeface="Arial" panose="020B0604020202020204" pitchFamily="34" charset="0"/>
                  <a:cs typeface="Arial" panose="020B0604020202020204" pitchFamily="34" charset="0"/>
                </a:rPr>
                <a:t>Unfamiliarity and cost are the greatest barriers in people buying seafood. </a:t>
              </a:r>
            </a:p>
          </p:txBody>
        </p:sp>
      </p:grpSp>
      <p:grpSp>
        <p:nvGrpSpPr>
          <p:cNvPr id="4" name="Group 3">
            <a:extLst>
              <a:ext uri="{FF2B5EF4-FFF2-40B4-BE49-F238E27FC236}">
                <a16:creationId xmlns:a16="http://schemas.microsoft.com/office/drawing/2014/main" id="{E308F3AD-D896-4141-ADB9-568E0C5DED75}"/>
              </a:ext>
            </a:extLst>
          </p:cNvPr>
          <p:cNvGrpSpPr/>
          <p:nvPr/>
        </p:nvGrpSpPr>
        <p:grpSpPr>
          <a:xfrm>
            <a:off x="4799635" y="4050460"/>
            <a:ext cx="1876089" cy="1987436"/>
            <a:chOff x="244541" y="3986049"/>
            <a:chExt cx="1876089" cy="1923461"/>
          </a:xfrm>
        </p:grpSpPr>
        <p:sp>
          <p:nvSpPr>
            <p:cNvPr id="21" name="Oval 20">
              <a:extLst>
                <a:ext uri="{FF2B5EF4-FFF2-40B4-BE49-F238E27FC236}">
                  <a16:creationId xmlns:a16="http://schemas.microsoft.com/office/drawing/2014/main" id="{CF0279F7-1CEA-4578-B9BB-F2289C90B02C}"/>
                </a:ext>
              </a:extLst>
            </p:cNvPr>
            <p:cNvSpPr/>
            <p:nvPr/>
          </p:nvSpPr>
          <p:spPr>
            <a:xfrm>
              <a:off x="824015" y="3986049"/>
              <a:ext cx="717141" cy="66751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FFFFFF"/>
                  </a:solidFill>
                  <a:latin typeface="Arial Black" panose="020B0A04020102020204" pitchFamily="34" charset="0"/>
                </a:rPr>
                <a:t>6</a:t>
              </a:r>
              <a:endParaRPr kumimoji="0" lang="en-US" sz="3200" b="0" i="0" u="none" strike="noStrike" kern="1200" cap="none" spc="0" normalizeH="0" baseline="0" noProof="0" dirty="0">
                <a:ln>
                  <a:noFill/>
                </a:ln>
                <a:solidFill>
                  <a:srgbClr val="FFFFFF"/>
                </a:solidFill>
                <a:effectLst/>
                <a:uLnTx/>
                <a:uFillTx/>
                <a:latin typeface="Arial Black" panose="020B0A04020102020204" pitchFamily="34" charset="0"/>
              </a:endParaRPr>
            </a:p>
          </p:txBody>
        </p:sp>
        <p:sp>
          <p:nvSpPr>
            <p:cNvPr id="22" name="Rectangle 21">
              <a:extLst>
                <a:ext uri="{FF2B5EF4-FFF2-40B4-BE49-F238E27FC236}">
                  <a16:creationId xmlns:a16="http://schemas.microsoft.com/office/drawing/2014/main" id="{158C0DB5-C869-459D-848D-A13768C520A8}"/>
                </a:ext>
              </a:extLst>
            </p:cNvPr>
            <p:cNvSpPr/>
            <p:nvPr/>
          </p:nvSpPr>
          <p:spPr>
            <a:xfrm>
              <a:off x="244541" y="4709181"/>
              <a:ext cx="1876089" cy="1200329"/>
            </a:xfrm>
            <a:prstGeom prst="rect">
              <a:avLst/>
            </a:prstGeom>
          </p:spPr>
          <p:txBody>
            <a:bodyPr wrap="square">
              <a:spAutoFit/>
            </a:bodyPr>
            <a:lstStyle/>
            <a:p>
              <a:pPr lvl="0" algn="ctr">
                <a:defRPr/>
              </a:pPr>
              <a:r>
                <a:rPr lang="en-US" sz="1200" b="1" dirty="0">
                  <a:latin typeface="Arial" panose="020B0604020202020204" pitchFamily="34" charset="0"/>
                  <a:cs typeface="Arial" panose="020B0604020202020204" pitchFamily="34" charset="0"/>
                </a:rPr>
                <a:t>As consumer tastes evolve, people want  access to a protein that is versatile as an ingredient as well as format-wise.</a:t>
              </a:r>
            </a:p>
          </p:txBody>
        </p:sp>
      </p:grpSp>
      <p:grpSp>
        <p:nvGrpSpPr>
          <p:cNvPr id="9" name="Group 8">
            <a:extLst>
              <a:ext uri="{FF2B5EF4-FFF2-40B4-BE49-F238E27FC236}">
                <a16:creationId xmlns:a16="http://schemas.microsoft.com/office/drawing/2014/main" id="{BC84B5AF-ADE0-4660-A01D-90652309F78D}"/>
              </a:ext>
            </a:extLst>
          </p:cNvPr>
          <p:cNvGrpSpPr/>
          <p:nvPr/>
        </p:nvGrpSpPr>
        <p:grpSpPr>
          <a:xfrm>
            <a:off x="6096665" y="1817754"/>
            <a:ext cx="2204545" cy="2108127"/>
            <a:chOff x="6343489" y="1793587"/>
            <a:chExt cx="2204545" cy="2108127"/>
          </a:xfrm>
        </p:grpSpPr>
        <p:sp>
          <p:nvSpPr>
            <p:cNvPr id="17" name="Oval 16">
              <a:extLst>
                <a:ext uri="{FF2B5EF4-FFF2-40B4-BE49-F238E27FC236}">
                  <a16:creationId xmlns:a16="http://schemas.microsoft.com/office/drawing/2014/main" id="{D97E1F65-857B-4D83-A5E4-CFB3999C8392}"/>
                </a:ext>
              </a:extLst>
            </p:cNvPr>
            <p:cNvSpPr/>
            <p:nvPr/>
          </p:nvSpPr>
          <p:spPr>
            <a:xfrm>
              <a:off x="7087191" y="1793587"/>
              <a:ext cx="717141" cy="66751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Black" panose="020B0A04020102020204" pitchFamily="34" charset="0"/>
                </a:rPr>
                <a:t>3</a:t>
              </a:r>
            </a:p>
          </p:txBody>
        </p:sp>
        <p:sp>
          <p:nvSpPr>
            <p:cNvPr id="18" name="Rectangle 17">
              <a:extLst>
                <a:ext uri="{FF2B5EF4-FFF2-40B4-BE49-F238E27FC236}">
                  <a16:creationId xmlns:a16="http://schemas.microsoft.com/office/drawing/2014/main" id="{95E8F9AA-C771-470F-8278-26DB8103E147}"/>
                </a:ext>
              </a:extLst>
            </p:cNvPr>
            <p:cNvSpPr/>
            <p:nvPr/>
          </p:nvSpPr>
          <p:spPr>
            <a:xfrm>
              <a:off x="6343489" y="2516719"/>
              <a:ext cx="2204545" cy="1384995"/>
            </a:xfrm>
            <a:prstGeom prst="rect">
              <a:avLst/>
            </a:prstGeom>
          </p:spPr>
          <p:txBody>
            <a:bodyPr wrap="square">
              <a:spAutoFit/>
            </a:bodyPr>
            <a:lstStyle/>
            <a:p>
              <a:pPr lvl="0" algn="ctr">
                <a:defRPr/>
              </a:pPr>
              <a:r>
                <a:rPr lang="en-US" sz="1200" b="1" dirty="0">
                  <a:latin typeface="Arial" panose="020B0604020202020204" pitchFamily="34" charset="0"/>
                  <a:cs typeface="Arial" panose="020B0604020202020204" pitchFamily="34" charset="0"/>
                </a:rPr>
                <a:t>Improvements in frozen food technology has improved previous stigmas against frozen food – consumers like it for its accessibility, freshness and convenience.</a:t>
              </a:r>
            </a:p>
          </p:txBody>
        </p:sp>
      </p:grpSp>
      <p:grpSp>
        <p:nvGrpSpPr>
          <p:cNvPr id="5" name="Group 4">
            <a:extLst>
              <a:ext uri="{FF2B5EF4-FFF2-40B4-BE49-F238E27FC236}">
                <a16:creationId xmlns:a16="http://schemas.microsoft.com/office/drawing/2014/main" id="{95FD3536-D6A8-45BC-904D-D8EFC52DAB02}"/>
              </a:ext>
            </a:extLst>
          </p:cNvPr>
          <p:cNvGrpSpPr/>
          <p:nvPr/>
        </p:nvGrpSpPr>
        <p:grpSpPr>
          <a:xfrm>
            <a:off x="302085" y="4050460"/>
            <a:ext cx="1874520" cy="1369462"/>
            <a:chOff x="2579383" y="3986049"/>
            <a:chExt cx="1874520" cy="1369462"/>
          </a:xfrm>
        </p:grpSpPr>
        <p:sp>
          <p:nvSpPr>
            <p:cNvPr id="23" name="Oval 22">
              <a:extLst>
                <a:ext uri="{FF2B5EF4-FFF2-40B4-BE49-F238E27FC236}">
                  <a16:creationId xmlns:a16="http://schemas.microsoft.com/office/drawing/2014/main" id="{6FF1B6E2-13DD-44C8-9BB4-96AD1740064B}"/>
                </a:ext>
              </a:extLst>
            </p:cNvPr>
            <p:cNvSpPr/>
            <p:nvPr/>
          </p:nvSpPr>
          <p:spPr>
            <a:xfrm>
              <a:off x="3158073" y="3986049"/>
              <a:ext cx="717141" cy="66751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Black" panose="020B0A04020102020204" pitchFamily="34" charset="0"/>
                </a:rPr>
                <a:t>4</a:t>
              </a:r>
            </a:p>
          </p:txBody>
        </p:sp>
        <p:sp>
          <p:nvSpPr>
            <p:cNvPr id="24" name="Rectangle 23">
              <a:extLst>
                <a:ext uri="{FF2B5EF4-FFF2-40B4-BE49-F238E27FC236}">
                  <a16:creationId xmlns:a16="http://schemas.microsoft.com/office/drawing/2014/main" id="{310597CD-B512-4314-A602-88241C53E744}"/>
                </a:ext>
              </a:extLst>
            </p:cNvPr>
            <p:cNvSpPr/>
            <p:nvPr/>
          </p:nvSpPr>
          <p:spPr>
            <a:xfrm>
              <a:off x="2579383" y="4709180"/>
              <a:ext cx="1874520" cy="646331"/>
            </a:xfrm>
            <a:prstGeom prst="rect">
              <a:avLst/>
            </a:prstGeom>
          </p:spPr>
          <p:txBody>
            <a:bodyPr wrap="square">
              <a:spAutoFit/>
            </a:bodyPr>
            <a:lstStyle/>
            <a:p>
              <a:pPr lvl="0" algn="ctr">
                <a:defRPr/>
              </a:pPr>
              <a:r>
                <a:rPr lang="en-US" sz="1200" b="1" dirty="0">
                  <a:latin typeface="Arial" panose="020B0604020202020204" pitchFamily="34" charset="0"/>
                  <a:cs typeface="Arial" panose="020B0604020202020204" pitchFamily="34" charset="0"/>
                </a:rPr>
                <a:t>Simply put, people expect their fish to be easy, tasty and heathy. </a:t>
              </a:r>
            </a:p>
          </p:txBody>
        </p:sp>
      </p:grpSp>
      <p:grpSp>
        <p:nvGrpSpPr>
          <p:cNvPr id="8" name="Group 7">
            <a:extLst>
              <a:ext uri="{FF2B5EF4-FFF2-40B4-BE49-F238E27FC236}">
                <a16:creationId xmlns:a16="http://schemas.microsoft.com/office/drawing/2014/main" id="{7624F7C2-C709-46C8-B20B-4633C3A3EA24}"/>
              </a:ext>
            </a:extLst>
          </p:cNvPr>
          <p:cNvGrpSpPr/>
          <p:nvPr/>
        </p:nvGrpSpPr>
        <p:grpSpPr>
          <a:xfrm>
            <a:off x="3357153" y="1817754"/>
            <a:ext cx="2204545" cy="2108127"/>
            <a:chOff x="3643967" y="1849207"/>
            <a:chExt cx="2204545" cy="2108127"/>
          </a:xfrm>
        </p:grpSpPr>
        <p:sp>
          <p:nvSpPr>
            <p:cNvPr id="19" name="Oval 18">
              <a:extLst>
                <a:ext uri="{FF2B5EF4-FFF2-40B4-BE49-F238E27FC236}">
                  <a16:creationId xmlns:a16="http://schemas.microsoft.com/office/drawing/2014/main" id="{5DDFBB46-6404-4CB2-B926-8B41326CAEA8}"/>
                </a:ext>
              </a:extLst>
            </p:cNvPr>
            <p:cNvSpPr/>
            <p:nvPr/>
          </p:nvSpPr>
          <p:spPr>
            <a:xfrm>
              <a:off x="4387669" y="1849207"/>
              <a:ext cx="717141" cy="66751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Black" panose="020B0A04020102020204" pitchFamily="34" charset="0"/>
                </a:rPr>
                <a:t>2</a:t>
              </a:r>
            </a:p>
          </p:txBody>
        </p:sp>
        <p:sp>
          <p:nvSpPr>
            <p:cNvPr id="20" name="Rectangle 19">
              <a:extLst>
                <a:ext uri="{FF2B5EF4-FFF2-40B4-BE49-F238E27FC236}">
                  <a16:creationId xmlns:a16="http://schemas.microsoft.com/office/drawing/2014/main" id="{5426A39A-0566-4D9F-83D0-14785F128BF7}"/>
                </a:ext>
              </a:extLst>
            </p:cNvPr>
            <p:cNvSpPr/>
            <p:nvPr/>
          </p:nvSpPr>
          <p:spPr>
            <a:xfrm>
              <a:off x="3643967" y="2572339"/>
              <a:ext cx="2204545" cy="1384995"/>
            </a:xfrm>
            <a:prstGeom prst="rect">
              <a:avLst/>
            </a:prstGeom>
          </p:spPr>
          <p:txBody>
            <a:bodyPr wrap="square">
              <a:spAutoFit/>
            </a:bodyPr>
            <a:lstStyle/>
            <a:p>
              <a:pPr lvl="0" algn="ctr">
                <a:defRPr/>
              </a:pPr>
              <a:r>
                <a:rPr lang="en-US" sz="1200" b="1" dirty="0">
                  <a:latin typeface="Arial" panose="020B0604020202020204" pitchFamily="34" charset="0"/>
                  <a:cs typeface="Arial" panose="020B0604020202020204" pitchFamily="34" charset="0"/>
                </a:rPr>
                <a:t>Given its usually higher cost, preparing fish can be daunting for many – they don’t want to ruin their investment due to poor preparation and lack cooking confidence.</a:t>
              </a:r>
            </a:p>
          </p:txBody>
        </p:sp>
      </p:grpSp>
      <p:grpSp>
        <p:nvGrpSpPr>
          <p:cNvPr id="7" name="Group 6">
            <a:extLst>
              <a:ext uri="{FF2B5EF4-FFF2-40B4-BE49-F238E27FC236}">
                <a16:creationId xmlns:a16="http://schemas.microsoft.com/office/drawing/2014/main" id="{41DA39DA-A276-4BF4-9DD6-8A34A9CAA939}"/>
              </a:ext>
            </a:extLst>
          </p:cNvPr>
          <p:cNvGrpSpPr/>
          <p:nvPr/>
        </p:nvGrpSpPr>
        <p:grpSpPr>
          <a:xfrm>
            <a:off x="7049980" y="4050460"/>
            <a:ext cx="1874520" cy="2178243"/>
            <a:chOff x="7278052" y="3986049"/>
            <a:chExt cx="1874520" cy="2108126"/>
          </a:xfrm>
        </p:grpSpPr>
        <p:sp>
          <p:nvSpPr>
            <p:cNvPr id="25" name="Oval 24">
              <a:extLst>
                <a:ext uri="{FF2B5EF4-FFF2-40B4-BE49-F238E27FC236}">
                  <a16:creationId xmlns:a16="http://schemas.microsoft.com/office/drawing/2014/main" id="{CB07192C-8DB2-4181-8B1B-494E106E40F3}"/>
                </a:ext>
              </a:extLst>
            </p:cNvPr>
            <p:cNvSpPr/>
            <p:nvPr/>
          </p:nvSpPr>
          <p:spPr>
            <a:xfrm>
              <a:off x="7856742" y="3986049"/>
              <a:ext cx="717141" cy="66751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FFFFFF"/>
                  </a:solidFill>
                  <a:latin typeface="Arial Black" panose="020B0A04020102020204" pitchFamily="34" charset="0"/>
                </a:rPr>
                <a:t>7</a:t>
              </a:r>
              <a:endParaRPr kumimoji="0" lang="en-US" sz="3200" b="0" i="0" u="none" strike="noStrike" kern="1200" cap="none" spc="0" normalizeH="0" baseline="0" noProof="0" dirty="0">
                <a:ln>
                  <a:noFill/>
                </a:ln>
                <a:solidFill>
                  <a:srgbClr val="FFFFFF"/>
                </a:solidFill>
                <a:effectLst/>
                <a:uLnTx/>
                <a:uFillTx/>
                <a:latin typeface="Arial Black" panose="020B0A04020102020204" pitchFamily="34" charset="0"/>
              </a:endParaRPr>
            </a:p>
          </p:txBody>
        </p:sp>
        <p:sp>
          <p:nvSpPr>
            <p:cNvPr id="26" name="Rectangle 25">
              <a:extLst>
                <a:ext uri="{FF2B5EF4-FFF2-40B4-BE49-F238E27FC236}">
                  <a16:creationId xmlns:a16="http://schemas.microsoft.com/office/drawing/2014/main" id="{7A9D8E25-98D2-4D9D-AAA3-698E6891F2F0}"/>
                </a:ext>
              </a:extLst>
            </p:cNvPr>
            <p:cNvSpPr/>
            <p:nvPr/>
          </p:nvSpPr>
          <p:spPr>
            <a:xfrm>
              <a:off x="7278052" y="4709180"/>
              <a:ext cx="1874520" cy="1384995"/>
            </a:xfrm>
            <a:prstGeom prst="rect">
              <a:avLst/>
            </a:prstGeom>
          </p:spPr>
          <p:txBody>
            <a:bodyPr wrap="square">
              <a:spAutoFit/>
            </a:bodyPr>
            <a:lstStyle/>
            <a:p>
              <a:pPr lvl="0" algn="ctr">
                <a:defRPr/>
              </a:pPr>
              <a:r>
                <a:rPr lang="en-US" sz="1200" b="1" dirty="0">
                  <a:latin typeface="Arial" panose="020B0604020202020204" pitchFamily="34" charset="0"/>
                  <a:cs typeface="Arial" panose="020B0604020202020204" pitchFamily="34" charset="0"/>
                </a:rPr>
                <a:t>Sustainability is part of Wild Alaska Pollock’s diverse story, and it matters to consumers –especially Future Wild Alaska Pollock Advocates.</a:t>
              </a:r>
            </a:p>
          </p:txBody>
        </p:sp>
      </p:grpSp>
      <p:sp>
        <p:nvSpPr>
          <p:cNvPr id="28" name="Rectangle 27">
            <a:extLst>
              <a:ext uri="{FF2B5EF4-FFF2-40B4-BE49-F238E27FC236}">
                <a16:creationId xmlns:a16="http://schemas.microsoft.com/office/drawing/2014/main" id="{54E187FC-891A-43DC-B093-1D0B12C542F3}"/>
              </a:ext>
            </a:extLst>
          </p:cNvPr>
          <p:cNvSpPr/>
          <p:nvPr/>
        </p:nvSpPr>
        <p:spPr>
          <a:xfrm>
            <a:off x="9939218" y="2614860"/>
            <a:ext cx="1778194" cy="1938992"/>
          </a:xfrm>
          <a:prstGeom prst="rect">
            <a:avLst/>
          </a:prstGeom>
        </p:spPr>
        <p:txBody>
          <a:bodyPr wrap="square">
            <a:spAutoFit/>
          </a:bodyPr>
          <a:lstStyle/>
          <a:p>
            <a:pPr lvl="0" algn="ctr">
              <a:defRPr/>
            </a:pPr>
            <a:r>
              <a:rPr lang="en-US" sz="2000" b="1" dirty="0">
                <a:latin typeface="Arial" panose="020B0604020202020204" pitchFamily="34" charset="0"/>
                <a:cs typeface="Arial" panose="020B0604020202020204" pitchFamily="34" charset="0"/>
              </a:rPr>
              <a:t>Wild Alaska Pollock </a:t>
            </a:r>
          </a:p>
          <a:p>
            <a:pPr lvl="0" algn="ctr">
              <a:defRPr/>
            </a:pPr>
            <a:r>
              <a:rPr lang="en-US" sz="2000" b="1" dirty="0">
                <a:latin typeface="Arial" panose="020B0604020202020204" pitchFamily="34" charset="0"/>
                <a:cs typeface="Arial" panose="020B0604020202020204" pitchFamily="34" charset="0"/>
              </a:rPr>
              <a:t>is a food solution that ticks all the boxes</a:t>
            </a:r>
          </a:p>
        </p:txBody>
      </p:sp>
      <p:grpSp>
        <p:nvGrpSpPr>
          <p:cNvPr id="33" name="Group 32">
            <a:extLst>
              <a:ext uri="{FF2B5EF4-FFF2-40B4-BE49-F238E27FC236}">
                <a16:creationId xmlns:a16="http://schemas.microsoft.com/office/drawing/2014/main" id="{59A46E47-B2D5-48B1-8CB6-5C94C788475D}"/>
              </a:ext>
            </a:extLst>
          </p:cNvPr>
          <p:cNvGrpSpPr/>
          <p:nvPr/>
        </p:nvGrpSpPr>
        <p:grpSpPr>
          <a:xfrm>
            <a:off x="9010953" y="3340420"/>
            <a:ext cx="659990" cy="495164"/>
            <a:chOff x="7297725" y="3311081"/>
            <a:chExt cx="997527" cy="748146"/>
          </a:xfrm>
          <a:solidFill>
            <a:schemeClr val="accent6"/>
          </a:solidFill>
        </p:grpSpPr>
        <p:sp>
          <p:nvSpPr>
            <p:cNvPr id="34" name="Chevron 23">
              <a:extLst>
                <a:ext uri="{FF2B5EF4-FFF2-40B4-BE49-F238E27FC236}">
                  <a16:creationId xmlns:a16="http://schemas.microsoft.com/office/drawing/2014/main" id="{F7E4517E-C958-44B3-ACE0-E11693ABBBAB}"/>
                </a:ext>
              </a:extLst>
            </p:cNvPr>
            <p:cNvSpPr/>
            <p:nvPr/>
          </p:nvSpPr>
          <p:spPr>
            <a:xfrm>
              <a:off x="7547106" y="3311081"/>
              <a:ext cx="748146" cy="748146"/>
            </a:xfrm>
            <a:prstGeom prst="chevron">
              <a:avLst/>
            </a:prstGeom>
            <a:grp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Larsseit Alt" panose="00000500000000000000"/>
                <a:ea typeface="+mn-ea"/>
                <a:cs typeface="Arial" panose="020B0604020202020204" pitchFamily="34" charset="0"/>
              </a:endParaRPr>
            </a:p>
          </p:txBody>
        </p:sp>
        <p:sp>
          <p:nvSpPr>
            <p:cNvPr id="35" name="Chevron 24">
              <a:extLst>
                <a:ext uri="{FF2B5EF4-FFF2-40B4-BE49-F238E27FC236}">
                  <a16:creationId xmlns:a16="http://schemas.microsoft.com/office/drawing/2014/main" id="{59009AD9-7397-4FE8-AAB8-84A6FD31D8BA}"/>
                </a:ext>
              </a:extLst>
            </p:cNvPr>
            <p:cNvSpPr/>
            <p:nvPr/>
          </p:nvSpPr>
          <p:spPr>
            <a:xfrm>
              <a:off x="7297725" y="3427979"/>
              <a:ext cx="514350" cy="514350"/>
            </a:xfrm>
            <a:prstGeom prst="chevron">
              <a:avLst/>
            </a:prstGeom>
            <a:grp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Larsseit Alt" panose="00000500000000000000"/>
                <a:ea typeface="+mn-ea"/>
                <a:cs typeface="Arial" panose="020B0604020202020204" pitchFamily="34" charset="0"/>
              </a:endParaRPr>
            </a:p>
          </p:txBody>
        </p:sp>
      </p:grpSp>
      <p:sp>
        <p:nvSpPr>
          <p:cNvPr id="36" name="Rectangle 35">
            <a:extLst>
              <a:ext uri="{FF2B5EF4-FFF2-40B4-BE49-F238E27FC236}">
                <a16:creationId xmlns:a16="http://schemas.microsoft.com/office/drawing/2014/main" id="{82C7ECCD-606C-42BB-B279-B2C32E5FCB5F}"/>
              </a:ext>
            </a:extLst>
          </p:cNvPr>
          <p:cNvSpPr/>
          <p:nvPr/>
        </p:nvSpPr>
        <p:spPr>
          <a:xfrm>
            <a:off x="9887579" y="2379026"/>
            <a:ext cx="1859017" cy="24179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63D1FB50-EC0B-48EC-BD1A-D7B3E160EFA7}"/>
              </a:ext>
            </a:extLst>
          </p:cNvPr>
          <p:cNvGrpSpPr/>
          <p:nvPr/>
        </p:nvGrpSpPr>
        <p:grpSpPr>
          <a:xfrm>
            <a:off x="2550860" y="4050460"/>
            <a:ext cx="1874520" cy="1987435"/>
            <a:chOff x="2579383" y="3986049"/>
            <a:chExt cx="1874520" cy="1923460"/>
          </a:xfrm>
        </p:grpSpPr>
        <p:sp>
          <p:nvSpPr>
            <p:cNvPr id="31" name="Oval 30">
              <a:extLst>
                <a:ext uri="{FF2B5EF4-FFF2-40B4-BE49-F238E27FC236}">
                  <a16:creationId xmlns:a16="http://schemas.microsoft.com/office/drawing/2014/main" id="{997BD1F0-3448-4719-8029-2A3F1C62FE38}"/>
                </a:ext>
              </a:extLst>
            </p:cNvPr>
            <p:cNvSpPr/>
            <p:nvPr/>
          </p:nvSpPr>
          <p:spPr>
            <a:xfrm>
              <a:off x="3158073" y="3986049"/>
              <a:ext cx="717141" cy="66751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FFFFFF"/>
                  </a:solidFill>
                  <a:latin typeface="Arial Black" panose="020B0A04020102020204" pitchFamily="34" charset="0"/>
                </a:rPr>
                <a:t>5</a:t>
              </a:r>
              <a:endParaRPr kumimoji="0" lang="en-US" sz="3200" b="0" i="0" u="none" strike="noStrike" kern="1200" cap="none" spc="0" normalizeH="0" baseline="0" noProof="0" dirty="0">
                <a:ln>
                  <a:noFill/>
                </a:ln>
                <a:solidFill>
                  <a:srgbClr val="FFFFFF"/>
                </a:solidFill>
                <a:effectLst/>
                <a:uLnTx/>
                <a:uFillTx/>
                <a:latin typeface="Arial Black" panose="020B0A04020102020204" pitchFamily="34" charset="0"/>
              </a:endParaRPr>
            </a:p>
          </p:txBody>
        </p:sp>
        <p:sp>
          <p:nvSpPr>
            <p:cNvPr id="32" name="Rectangle 31">
              <a:extLst>
                <a:ext uri="{FF2B5EF4-FFF2-40B4-BE49-F238E27FC236}">
                  <a16:creationId xmlns:a16="http://schemas.microsoft.com/office/drawing/2014/main" id="{2126BCC6-D01C-4987-BF2B-A17A9A3A2ED7}"/>
                </a:ext>
              </a:extLst>
            </p:cNvPr>
            <p:cNvSpPr/>
            <p:nvPr/>
          </p:nvSpPr>
          <p:spPr>
            <a:xfrm>
              <a:off x="2579383" y="4709180"/>
              <a:ext cx="1874520" cy="1200329"/>
            </a:xfrm>
            <a:prstGeom prst="rect">
              <a:avLst/>
            </a:prstGeom>
          </p:spPr>
          <p:txBody>
            <a:bodyPr wrap="square">
              <a:spAutoFit/>
            </a:bodyPr>
            <a:lstStyle/>
            <a:p>
              <a:pPr lvl="0" algn="ctr">
                <a:defRPr/>
              </a:pPr>
              <a:r>
                <a:rPr lang="en-US" sz="1200" b="1" dirty="0">
                  <a:latin typeface="Arial" panose="020B0604020202020204" pitchFamily="34" charset="0"/>
                  <a:cs typeface="Arial" panose="020B0604020202020204" pitchFamily="34" charset="0"/>
                </a:rPr>
                <a:t>Knowing how their fish was caught and where it was captured fuels greater comfort and trust in their fish selection. </a:t>
              </a:r>
            </a:p>
          </p:txBody>
        </p:sp>
      </p:grpSp>
    </p:spTree>
    <p:extLst>
      <p:ext uri="{BB962C8B-B14F-4D97-AF65-F5344CB8AC3E}">
        <p14:creationId xmlns:p14="http://schemas.microsoft.com/office/powerpoint/2010/main" val="829341601"/>
      </p:ext>
    </p:extLst>
  </p:cSld>
  <p:clrMapOvr>
    <a:masterClrMapping/>
  </p:clrMapOvr>
</p:sld>
</file>

<file path=ppt/theme/theme1.xml><?xml version="1.0" encoding="utf-8"?>
<a:theme xmlns:a="http://schemas.openxmlformats.org/drawingml/2006/main" name="WAP">
  <a:themeElements>
    <a:clrScheme name="WAPP">
      <a:dk1>
        <a:srgbClr val="005BAA"/>
      </a:dk1>
      <a:lt1>
        <a:srgbClr val="FFFFFF"/>
      </a:lt1>
      <a:dk2>
        <a:srgbClr val="FFFFFF"/>
      </a:dk2>
      <a:lt2>
        <a:srgbClr val="E7E6E6"/>
      </a:lt2>
      <a:accent1>
        <a:srgbClr val="3A3838"/>
      </a:accent1>
      <a:accent2>
        <a:srgbClr val="3A3838"/>
      </a:accent2>
      <a:accent3>
        <a:srgbClr val="757070"/>
      </a:accent3>
      <a:accent4>
        <a:srgbClr val="AEABAB"/>
      </a:accent4>
      <a:accent5>
        <a:srgbClr val="3A3838"/>
      </a:accent5>
      <a:accent6>
        <a:srgbClr val="9BC13C"/>
      </a:accent6>
      <a:hlink>
        <a:srgbClr val="9BC13C"/>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AP">
  <a:themeElements>
    <a:clrScheme name="WAPP">
      <a:dk1>
        <a:srgbClr val="005BAA"/>
      </a:dk1>
      <a:lt1>
        <a:srgbClr val="FFFFFF"/>
      </a:lt1>
      <a:dk2>
        <a:srgbClr val="FFFFFF"/>
      </a:dk2>
      <a:lt2>
        <a:srgbClr val="E7E6E6"/>
      </a:lt2>
      <a:accent1>
        <a:srgbClr val="3A3838"/>
      </a:accent1>
      <a:accent2>
        <a:srgbClr val="3A3838"/>
      </a:accent2>
      <a:accent3>
        <a:srgbClr val="757070"/>
      </a:accent3>
      <a:accent4>
        <a:srgbClr val="AEABAB"/>
      </a:accent4>
      <a:accent5>
        <a:srgbClr val="3A3838"/>
      </a:accent5>
      <a:accent6>
        <a:srgbClr val="9BC13C"/>
      </a:accent6>
      <a:hlink>
        <a:srgbClr val="9BC13C"/>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DB5D4322751D74B84984FF849536BEC" ma:contentTypeVersion="13" ma:contentTypeDescription="Create a new document." ma:contentTypeScope="" ma:versionID="741aade5d67c3910361c90afecdcde28">
  <xsd:schema xmlns:xsd="http://www.w3.org/2001/XMLSchema" xmlns:xs="http://www.w3.org/2001/XMLSchema" xmlns:p="http://schemas.microsoft.com/office/2006/metadata/properties" xmlns:ns3="b437fd53-e583-468b-94e3-8385b8d65aef" xmlns:ns4="786ad46e-bca5-4551-b560-ff213c015285" targetNamespace="http://schemas.microsoft.com/office/2006/metadata/properties" ma:root="true" ma:fieldsID="cf91f8bd51645a948689d034bc244430" ns3:_="" ns4:_="">
    <xsd:import namespace="b437fd53-e583-468b-94e3-8385b8d65aef"/>
    <xsd:import namespace="786ad46e-bca5-4551-b560-ff213c01528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37fd53-e583-468b-94e3-8385b8d65a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86ad46e-bca5-4551-b560-ff213c01528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2349EF-43A5-4AD6-BA28-B6A090D045EA}">
  <ds:schemaRefs>
    <ds:schemaRef ds:uri="http://purl.org/dc/terms/"/>
    <ds:schemaRef ds:uri="http://schemas.openxmlformats.org/package/2006/metadata/core-properties"/>
    <ds:schemaRef ds:uri="b437fd53-e583-468b-94e3-8385b8d65aef"/>
    <ds:schemaRef ds:uri="http://www.w3.org/XML/1998/namespace"/>
    <ds:schemaRef ds:uri="http://purl.org/dc/elements/1.1/"/>
    <ds:schemaRef ds:uri="http://schemas.microsoft.com/office/infopath/2007/PartnerControls"/>
    <ds:schemaRef ds:uri="http://schemas.microsoft.com/office/2006/documentManagement/types"/>
    <ds:schemaRef ds:uri="786ad46e-bca5-4551-b560-ff213c015285"/>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88992029-EB72-4A72-A120-FD0172BA46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37fd53-e583-468b-94e3-8385b8d65aef"/>
    <ds:schemaRef ds:uri="786ad46e-bca5-4551-b560-ff213c0152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0AE391-FEF7-4E74-9A9B-42129F0713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18919</TotalTime>
  <Words>5142</Words>
  <Application>Microsoft Office PowerPoint</Application>
  <PresentationFormat>Widescreen</PresentationFormat>
  <Paragraphs>538</Paragraphs>
  <Slides>42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42</vt:i4>
      </vt:variant>
    </vt:vector>
  </HeadingPairs>
  <TitlesOfParts>
    <vt:vector size="48" baseType="lpstr">
      <vt:lpstr>Arial</vt:lpstr>
      <vt:lpstr>Arial Black</vt:lpstr>
      <vt:lpstr>Calibri</vt:lpstr>
      <vt:lpstr>Larsseit Alt</vt:lpstr>
      <vt:lpstr>WAP</vt:lpstr>
      <vt:lpstr>1_WAP</vt:lpstr>
      <vt:lpstr>Driving Demand and Telling the Wild Alaska Pollock Story</vt:lpstr>
      <vt:lpstr>Section Overview</vt:lpstr>
      <vt:lpstr>Executive Summary</vt:lpstr>
      <vt:lpstr>Our Approach</vt:lpstr>
      <vt:lpstr>Overview of GAPP research to-date</vt:lpstr>
      <vt:lpstr>Objectives and methodologies</vt:lpstr>
      <vt:lpstr>Core questions research sought to answer</vt:lpstr>
      <vt:lpstr>The Big Picture</vt:lpstr>
      <vt:lpstr>What have we learned? </vt:lpstr>
      <vt:lpstr>There’s an audience excited about Wild Alaska Pollock: Future Wild Alaska Pollock Advocates</vt:lpstr>
      <vt:lpstr>So what? </vt:lpstr>
      <vt:lpstr>Motivating consumers to buy Wild Alaska Pollock across business channels</vt:lpstr>
      <vt:lpstr>Our Consumer Insight Understanding the consumer landscape</vt:lpstr>
      <vt:lpstr>Lack of familiarity is the #2 deterrent to people buying seafood, just behind cost.</vt:lpstr>
      <vt:lpstr>People want tasty, healthy, easy to prepare seafood, that isn’t expensive.</vt:lpstr>
      <vt:lpstr>Although they are eating fish, they aren’t comfortable cooking it on their own.</vt:lpstr>
      <vt:lpstr>And no fish is clearly leading the way in being simple and easy to cook.</vt:lpstr>
      <vt:lpstr>Key Implication</vt:lpstr>
      <vt:lpstr>The State of the Fish Perception of Wild Alaska Pollock</vt:lpstr>
      <vt:lpstr>Wild Alaska Pollock’s gets some recognition for its taste, health and provenance.</vt:lpstr>
      <vt:lpstr>When talking about taste, consumers specifically want to know its “mild” and “flaky”.</vt:lpstr>
      <vt:lpstr>When communicating health benefits, consumers care about it being protein-rich, low-fat and heart healthy.</vt:lpstr>
      <vt:lpstr>The specificity of the Alaska provenance eludes high quality &amp; builds trust among consumers</vt:lpstr>
      <vt:lpstr>But beyond taste, health &amp; provenance, few know how easy and versatile Wild Alaska Pollock is.</vt:lpstr>
      <vt:lpstr>Communicating Wild Alaska Pollock’s easy, versatility is a key purchase motivator.</vt:lpstr>
      <vt:lpstr>And Wild Alaska Pollock’s unique sustainability story also matters in getting consumers to buy. </vt:lpstr>
      <vt:lpstr>Key Implication</vt:lpstr>
      <vt:lpstr>PowerPoint Presentation</vt:lpstr>
      <vt:lpstr>Industry experts believe the stigma against  frozen fish can negatively impact Wild Alaska Pollock demand.</vt:lpstr>
      <vt:lpstr>But GAPP’s audience actually prefers frozen fish due to its convenience.</vt:lpstr>
      <vt:lpstr>And importantly, ‘frozen’ doesn’t alienate  consumers as long as it gives them access  to fresh-tasting, convenient fish.</vt:lpstr>
      <vt:lpstr>Wild Alaska Pollock has a very motivating story that consumers, particularly Millennials, want to hear.</vt:lpstr>
      <vt:lpstr>Wild Alaska Pollock’s sustainability story matters for our target audience.</vt:lpstr>
      <vt:lpstr>And its versatility as a fish is a driver for purchase among GAPP’s core audience &amp; general market.</vt:lpstr>
      <vt:lpstr>Key Implication</vt:lpstr>
      <vt:lpstr>PowerPoint Presentation</vt:lpstr>
      <vt:lpstr>Consumers are looking for culinary inspiration &amp; understanding of Wild Alaska Pollock’s health value.</vt:lpstr>
      <vt:lpstr>Grocery stores &amp; the fish market display are where they’d most like recipe guidance.</vt:lpstr>
      <vt:lpstr>Partnering with prominent chefs and authentic peer promotion (e.g. encouraging sharing) are the ways to influence audiences.</vt:lpstr>
      <vt:lpstr>And engaging food videos are particularly favorable among younger audiences.</vt:lpstr>
      <vt:lpstr>Key Implication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GAPP Board of Directors Meeting</dc:title>
  <dc:creator>Emily Metz</dc:creator>
  <cp:lastModifiedBy>Lydia Moore</cp:lastModifiedBy>
  <cp:revision>513</cp:revision>
  <cp:lastPrinted>2019-09-10T13:23:25Z</cp:lastPrinted>
  <dcterms:created xsi:type="dcterms:W3CDTF">2019-06-21T16:51:02Z</dcterms:created>
  <dcterms:modified xsi:type="dcterms:W3CDTF">2021-11-18T17:14:57Z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0x010100FDB5D4322751D74B84984FF849536BEC</vt:lpwstr>
  </property>
</Properties>
</file>